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22.jpg" ContentType="image/png"/>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3.xml" ContentType="application/vnd.openxmlformats-officedocument.themeOverride+xml"/>
  <Override PartName="/ppt/notesSlides/notesSlide2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 id="2147483663" r:id="rId2"/>
  </p:sldMasterIdLst>
  <p:notesMasterIdLst>
    <p:notesMasterId r:id="rId36"/>
  </p:notesMasterIdLst>
  <p:sldIdLst>
    <p:sldId id="296" r:id="rId3"/>
    <p:sldId id="858" r:id="rId4"/>
    <p:sldId id="948" r:id="rId5"/>
    <p:sldId id="891" r:id="rId6"/>
    <p:sldId id="892" r:id="rId7"/>
    <p:sldId id="940" r:id="rId8"/>
    <p:sldId id="945" r:id="rId9"/>
    <p:sldId id="885" r:id="rId10"/>
    <p:sldId id="886" r:id="rId11"/>
    <p:sldId id="913" r:id="rId12"/>
    <p:sldId id="914" r:id="rId13"/>
    <p:sldId id="927" r:id="rId14"/>
    <p:sldId id="944" r:id="rId15"/>
    <p:sldId id="918" r:id="rId16"/>
    <p:sldId id="919" r:id="rId17"/>
    <p:sldId id="920" r:id="rId18"/>
    <p:sldId id="921" r:id="rId19"/>
    <p:sldId id="922" r:id="rId20"/>
    <p:sldId id="923" r:id="rId21"/>
    <p:sldId id="942" r:id="rId22"/>
    <p:sldId id="947" r:id="rId23"/>
    <p:sldId id="930" r:id="rId24"/>
    <p:sldId id="361" r:id="rId25"/>
    <p:sldId id="408" r:id="rId26"/>
    <p:sldId id="936" r:id="rId27"/>
    <p:sldId id="937" r:id="rId28"/>
    <p:sldId id="938" r:id="rId29"/>
    <p:sldId id="639" r:id="rId30"/>
    <p:sldId id="916" r:id="rId31"/>
    <p:sldId id="934" r:id="rId32"/>
    <p:sldId id="929" r:id="rId33"/>
    <p:sldId id="897" r:id="rId34"/>
    <p:sldId id="898" r:id="rId3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DE95618B-3D9D-40D7-921C-B8BFA2FB0DA1}">
          <p14:sldIdLst>
            <p14:sldId id="296"/>
            <p14:sldId id="858"/>
            <p14:sldId id="948"/>
            <p14:sldId id="891"/>
            <p14:sldId id="892"/>
            <p14:sldId id="940"/>
            <p14:sldId id="945"/>
            <p14:sldId id="885"/>
            <p14:sldId id="886"/>
            <p14:sldId id="913"/>
            <p14:sldId id="914"/>
            <p14:sldId id="927"/>
            <p14:sldId id="944"/>
            <p14:sldId id="918"/>
            <p14:sldId id="919"/>
            <p14:sldId id="920"/>
            <p14:sldId id="921"/>
            <p14:sldId id="922"/>
            <p14:sldId id="923"/>
            <p14:sldId id="942"/>
            <p14:sldId id="947"/>
            <p14:sldId id="930"/>
            <p14:sldId id="361"/>
            <p14:sldId id="408"/>
            <p14:sldId id="936"/>
            <p14:sldId id="937"/>
            <p14:sldId id="938"/>
            <p14:sldId id="639"/>
            <p14:sldId id="916"/>
            <p14:sldId id="934"/>
            <p14:sldId id="929"/>
            <p14:sldId id="897"/>
            <p14:sldId id="89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icrosoft Office 用户" initials="Microsof [7]" lastIdx="1" clrIdx="6"/>
  <p:cmAuthor id="1" name="Microsoft Office 用户" initials="Microsof" lastIdx="2" clrIdx="0"/>
  <p:cmAuthor id="8" name="Microsoft Office 用户" initials="Microsof [8]" lastIdx="1" clrIdx="7"/>
  <p:cmAuthor id="2" name="Microsoft Office 用户" initials="Microsof [2]" lastIdx="1" clrIdx="1"/>
  <p:cmAuthor id="9" name="Microsoft Office 用户" initials="Microsof [9]" lastIdx="1" clrIdx="8"/>
  <p:cmAuthor id="3" name="Microsoft Office 用户" initials="Microsof [3]" lastIdx="1" clrIdx="2"/>
  <p:cmAuthor id="4" name="Microsoft Office 用户" initials="Microsof [4]" lastIdx="4" clrIdx="3"/>
  <p:cmAuthor id="5" name="Microsoft Office 用户" initials="Microsof [5]" lastIdx="1" clrIdx="4"/>
  <p:cmAuthor id="6" name="Microsoft Office 用户" initials="Microsof [6]" lastIdx="1" clrIdx="5"/>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98A28"/>
    <a:srgbClr val="33A8C7"/>
    <a:srgbClr val="FFFF00"/>
    <a:srgbClr val="FFFFFF"/>
    <a:srgbClr val="EEEEEE"/>
    <a:srgbClr val="F2F2F2"/>
    <a:srgbClr val="F7F7F7"/>
    <a:srgbClr val="FBFBFB"/>
    <a:srgbClr val="E2E2E2"/>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深色样式 1 - 强调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34" autoAdjust="0"/>
    <p:restoredTop sz="92874" autoAdjust="0"/>
  </p:normalViewPr>
  <p:slideViewPr>
    <p:cSldViewPr>
      <p:cViewPr>
        <p:scale>
          <a:sx n="75" d="100"/>
          <a:sy n="75" d="100"/>
        </p:scale>
        <p:origin x="450" y="-684"/>
      </p:cViewPr>
      <p:guideLst>
        <p:guide orient="horz" pos="2160"/>
        <p:guide pos="2880"/>
      </p:guideLst>
    </p:cSldViewPr>
  </p:slideViewPr>
  <p:outlineViewPr>
    <p:cViewPr>
      <p:scale>
        <a:sx n="33" d="100"/>
        <a:sy n="33" d="100"/>
      </p:scale>
      <p:origin x="0" y="-3174"/>
    </p:cViewPr>
  </p:outlineViewPr>
  <p:notesTextViewPr>
    <p:cViewPr>
      <p:scale>
        <a:sx n="3" d="2"/>
        <a:sy n="3" d="2"/>
      </p:scale>
      <p:origin x="0" y="0"/>
    </p:cViewPr>
  </p:notesTextViewPr>
  <p:sorterViewPr>
    <p:cViewPr>
      <p:scale>
        <a:sx n="100" d="100"/>
        <a:sy n="100" d="100"/>
      </p:scale>
      <p:origin x="0" y="-5184"/>
    </p:cViewPr>
  </p:sorterViewPr>
  <p:notesViewPr>
    <p:cSldViewPr>
      <p:cViewPr varScale="1">
        <p:scale>
          <a:sx n="57" d="100"/>
          <a:sy n="57" d="100"/>
        </p:scale>
        <p:origin x="2808" y="3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sz="1000"/>
              <a:t>合金化元素影响蠕变性能的重要程度</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20872524020628533"/>
          <c:y val="0.10678336455704004"/>
          <c:w val="0.76282809974518961"/>
          <c:h val="0.73423773627555411"/>
        </c:manualLayout>
      </c:layout>
      <c:barChart>
        <c:barDir val="col"/>
        <c:grouping val="clustered"/>
        <c:varyColors val="0"/>
        <c:ser>
          <c:idx val="0"/>
          <c:order val="0"/>
          <c:spPr>
            <a:solidFill>
              <a:schemeClr val="accent2"/>
            </a:solidFill>
            <a:ln>
              <a:noFill/>
            </a:ln>
            <a:effectLst/>
          </c:spPr>
          <c:invertIfNegative val="0"/>
          <c:errBars>
            <c:errBarType val="both"/>
            <c:errValType val="stdErr"/>
            <c:noEndCap val="0"/>
            <c:spPr>
              <a:noFill/>
              <a:ln w="9525" cap="flat" cmpd="sng" algn="ctr">
                <a:solidFill>
                  <a:schemeClr val="tx1">
                    <a:lumMod val="65000"/>
                    <a:lumOff val="35000"/>
                  </a:schemeClr>
                </a:solidFill>
                <a:round/>
              </a:ln>
              <a:effectLst/>
            </c:spPr>
          </c:errBars>
          <c:cat>
            <c:strRef>
              <c:f>Sheet1!$A$1:$A$14</c:f>
              <c:strCache>
                <c:ptCount val="14"/>
                <c:pt idx="0">
                  <c:v>Mo_wt</c:v>
                </c:pt>
                <c:pt idx="1">
                  <c:v>Co_wt</c:v>
                </c:pt>
                <c:pt idx="2">
                  <c:v>Ti_wt</c:v>
                </c:pt>
                <c:pt idx="3">
                  <c:v>Re_wt</c:v>
                </c:pt>
                <c:pt idx="4">
                  <c:v>Ta_wt</c:v>
                </c:pt>
                <c:pt idx="5">
                  <c:v>Ni_wt</c:v>
                </c:pt>
                <c:pt idx="6">
                  <c:v>Al_wt</c:v>
                </c:pt>
                <c:pt idx="7">
                  <c:v>C_wt</c:v>
                </c:pt>
                <c:pt idx="8">
                  <c:v>Y_wt</c:v>
                </c:pt>
                <c:pt idx="9">
                  <c:v>W_wt</c:v>
                </c:pt>
                <c:pt idx="10">
                  <c:v>B_wt</c:v>
                </c:pt>
                <c:pt idx="11">
                  <c:v>Cr_wt</c:v>
                </c:pt>
                <c:pt idx="12">
                  <c:v>Nb_wt</c:v>
                </c:pt>
                <c:pt idx="13">
                  <c:v>Hf_wt</c:v>
                </c:pt>
              </c:strCache>
            </c:strRef>
          </c:cat>
          <c:val>
            <c:numRef>
              <c:f>Sheet1!$B$1:$B$14</c:f>
              <c:numCache>
                <c:formatCode>0.00E+00</c:formatCode>
                <c:ptCount val="14"/>
                <c:pt idx="0">
                  <c:v>0.38814622700000001</c:v>
                </c:pt>
                <c:pt idx="1">
                  <c:v>0.25530481199999999</c:v>
                </c:pt>
                <c:pt idx="2">
                  <c:v>9.8532464900000005E-2</c:v>
                </c:pt>
                <c:pt idx="3">
                  <c:v>9.1488648500000005E-2</c:v>
                </c:pt>
                <c:pt idx="4">
                  <c:v>6.0934254299999997E-2</c:v>
                </c:pt>
                <c:pt idx="5">
                  <c:v>4.1713640500000003E-2</c:v>
                </c:pt>
                <c:pt idx="6">
                  <c:v>2.63200668E-2</c:v>
                </c:pt>
                <c:pt idx="7">
                  <c:v>1.93377811E-2</c:v>
                </c:pt>
                <c:pt idx="8">
                  <c:v>1.3935700699999999E-2</c:v>
                </c:pt>
                <c:pt idx="9">
                  <c:v>3.94001388E-3</c:v>
                </c:pt>
                <c:pt idx="10">
                  <c:v>3.4639018399999999E-4</c:v>
                </c:pt>
                <c:pt idx="11">
                  <c:v>0</c:v>
                </c:pt>
                <c:pt idx="12">
                  <c:v>0</c:v>
                </c:pt>
                <c:pt idx="13">
                  <c:v>0</c:v>
                </c:pt>
              </c:numCache>
            </c:numRef>
          </c:val>
          <c:extLst>
            <c:ext xmlns:c16="http://schemas.microsoft.com/office/drawing/2014/chart" uri="{C3380CC4-5D6E-409C-BE32-E72D297353CC}">
              <c16:uniqueId val="{00000000-AC59-42A2-928B-2E60C55C2E10}"/>
            </c:ext>
          </c:extLst>
        </c:ser>
        <c:dLbls>
          <c:showLegendKey val="0"/>
          <c:showVal val="0"/>
          <c:showCatName val="0"/>
          <c:showSerName val="0"/>
          <c:showPercent val="0"/>
          <c:showBubbleSize val="0"/>
        </c:dLbls>
        <c:gapWidth val="219"/>
        <c:overlap val="-27"/>
        <c:axId val="1006024943"/>
        <c:axId val="902660671"/>
      </c:barChart>
      <c:catAx>
        <c:axId val="10060249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合金化元素</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902660671"/>
        <c:crosses val="autoZero"/>
        <c:auto val="1"/>
        <c:lblAlgn val="ctr"/>
        <c:lblOffset val="100"/>
        <c:noMultiLvlLbl val="0"/>
      </c:catAx>
      <c:valAx>
        <c:axId val="90266067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特征重要性</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0.00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0060249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847859617329674E-2"/>
          <c:y val="3.8133901038022805E-2"/>
          <c:w val="0.85800170832389477"/>
          <c:h val="0.81886397006939171"/>
        </c:manualLayout>
      </c:layout>
      <c:barChart>
        <c:barDir val="col"/>
        <c:grouping val="clustered"/>
        <c:varyColors val="0"/>
        <c:ser>
          <c:idx val="0"/>
          <c:order val="0"/>
          <c:spPr>
            <a:solidFill>
              <a:schemeClr val="accent1"/>
            </a:solidFill>
            <a:ln>
              <a:noFill/>
            </a:ln>
            <a:effectLst/>
          </c:spPr>
          <c:invertIfNegative val="0"/>
          <c:errBars>
            <c:errBarType val="both"/>
            <c:errValType val="stdErr"/>
            <c:noEndCap val="0"/>
            <c:spPr>
              <a:noFill/>
              <a:ln w="9525" cap="flat" cmpd="sng" algn="ctr">
                <a:solidFill>
                  <a:schemeClr val="tx1">
                    <a:lumMod val="65000"/>
                    <a:lumOff val="35000"/>
                  </a:schemeClr>
                </a:solidFill>
                <a:round/>
              </a:ln>
              <a:effectLst/>
            </c:spPr>
          </c:errBars>
          <c:cat>
            <c:strRef>
              <c:f>Sheet1!$A$1:$A$5</c:f>
              <c:strCache>
                <c:ptCount val="5"/>
                <c:pt idx="0">
                  <c:v>L</c:v>
                </c:pt>
                <c:pt idx="1">
                  <c:v>τ</c:v>
                </c:pt>
                <c:pt idx="2">
                  <c:v>Ni3Al_fraction</c:v>
                </c:pt>
                <c:pt idx="3">
                  <c:v>G</c:v>
                </c:pt>
                <c:pt idx="4">
                  <c:v>DL</c:v>
                </c:pt>
              </c:strCache>
            </c:strRef>
          </c:cat>
          <c:val>
            <c:numRef>
              <c:f>Sheet1!$B$1:$B$5</c:f>
              <c:numCache>
                <c:formatCode>0.00E+00</c:formatCode>
                <c:ptCount val="5"/>
                <c:pt idx="0" formatCode="General">
                  <c:v>0.43202511999999998</c:v>
                </c:pt>
                <c:pt idx="1">
                  <c:v>0.29525277</c:v>
                </c:pt>
                <c:pt idx="2" formatCode="General">
                  <c:v>0.20126854</c:v>
                </c:pt>
                <c:pt idx="3" formatCode="General">
                  <c:v>7.1453559999999999E-2</c:v>
                </c:pt>
                <c:pt idx="4" formatCode="General">
                  <c:v>0</c:v>
                </c:pt>
              </c:numCache>
            </c:numRef>
          </c:val>
          <c:extLst>
            <c:ext xmlns:c16="http://schemas.microsoft.com/office/drawing/2014/chart" uri="{C3380CC4-5D6E-409C-BE32-E72D297353CC}">
              <c16:uniqueId val="{00000000-114A-47D1-9A44-DFEBFAF42577}"/>
            </c:ext>
          </c:extLst>
        </c:ser>
        <c:dLbls>
          <c:showLegendKey val="0"/>
          <c:showVal val="0"/>
          <c:showCatName val="0"/>
          <c:showSerName val="0"/>
          <c:showPercent val="0"/>
          <c:showBubbleSize val="0"/>
        </c:dLbls>
        <c:gapWidth val="219"/>
        <c:overlap val="-27"/>
        <c:axId val="95091407"/>
        <c:axId val="92215007"/>
      </c:barChart>
      <c:catAx>
        <c:axId val="9509140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微观描述因子</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92215007"/>
        <c:crosses val="autoZero"/>
        <c:auto val="1"/>
        <c:lblAlgn val="ctr"/>
        <c:lblOffset val="100"/>
        <c:noMultiLvlLbl val="0"/>
      </c:catAx>
      <c:valAx>
        <c:axId val="92215007"/>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特征重要性</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9509140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spPr>
            <a:solidFill>
              <a:schemeClr val="accent2"/>
            </a:solidFill>
            <a:ln>
              <a:noFill/>
            </a:ln>
            <a:effectLst/>
          </c:spPr>
          <c:invertIfNegative val="0"/>
          <c:errBars>
            <c:errBarType val="both"/>
            <c:errValType val="stdErr"/>
            <c:noEndCap val="0"/>
            <c:spPr>
              <a:noFill/>
              <a:ln w="9525" cap="flat" cmpd="sng" algn="ctr">
                <a:solidFill>
                  <a:schemeClr val="tx1">
                    <a:lumMod val="65000"/>
                    <a:lumOff val="35000"/>
                  </a:schemeClr>
                </a:solidFill>
                <a:round/>
              </a:ln>
              <a:effectLst/>
            </c:spPr>
          </c:errBars>
          <c:cat>
            <c:strRef>
              <c:f>Sheet1!$S$7:$S$11</c:f>
              <c:strCache>
                <c:ptCount val="5"/>
                <c:pt idx="0">
                  <c:v>L</c:v>
                </c:pt>
                <c:pt idx="1">
                  <c:v>τ</c:v>
                </c:pt>
                <c:pt idx="2">
                  <c:v>G</c:v>
                </c:pt>
                <c:pt idx="3">
                  <c:v>Ni3Al_fraction</c:v>
                </c:pt>
                <c:pt idx="4">
                  <c:v>DL</c:v>
                </c:pt>
              </c:strCache>
            </c:strRef>
          </c:cat>
          <c:val>
            <c:numRef>
              <c:f>Sheet1!$T$7:$T$11</c:f>
              <c:numCache>
                <c:formatCode>General</c:formatCode>
                <c:ptCount val="5"/>
                <c:pt idx="0">
                  <c:v>0.86799999999999999</c:v>
                </c:pt>
                <c:pt idx="1">
                  <c:v>0.73199999999999998</c:v>
                </c:pt>
                <c:pt idx="2">
                  <c:v>0.68567159752815554</c:v>
                </c:pt>
                <c:pt idx="3">
                  <c:v>0.65600000000000003</c:v>
                </c:pt>
                <c:pt idx="4">
                  <c:v>0.42726206348211287</c:v>
                </c:pt>
              </c:numCache>
            </c:numRef>
          </c:val>
          <c:extLst>
            <c:ext xmlns:c16="http://schemas.microsoft.com/office/drawing/2014/chart" uri="{C3380CC4-5D6E-409C-BE32-E72D297353CC}">
              <c16:uniqueId val="{00000000-E948-4DBB-AABD-86337838DD5C}"/>
            </c:ext>
          </c:extLst>
        </c:ser>
        <c:dLbls>
          <c:showLegendKey val="0"/>
          <c:showVal val="0"/>
          <c:showCatName val="0"/>
          <c:showSerName val="0"/>
          <c:showPercent val="0"/>
          <c:showBubbleSize val="0"/>
        </c:dLbls>
        <c:gapWidth val="219"/>
        <c:overlap val="-27"/>
        <c:axId val="786013824"/>
        <c:axId val="784747296"/>
      </c:barChart>
      <c:catAx>
        <c:axId val="78601382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微观描述因子</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84747296"/>
        <c:crosses val="autoZero"/>
        <c:auto val="1"/>
        <c:lblAlgn val="ctr"/>
        <c:lblOffset val="100"/>
        <c:noMultiLvlLbl val="0"/>
      </c:catAx>
      <c:valAx>
        <c:axId val="7847472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特征重要度</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860138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spPr>
            <a:solidFill>
              <a:schemeClr val="accent1"/>
            </a:solidFill>
            <a:ln>
              <a:noFill/>
            </a:ln>
            <a:effectLst/>
          </c:spPr>
          <c:invertIfNegative val="0"/>
          <c:errBars>
            <c:errBarType val="both"/>
            <c:errValType val="stdErr"/>
            <c:noEndCap val="0"/>
            <c:spPr>
              <a:noFill/>
              <a:ln w="9525" cap="flat" cmpd="sng" algn="ctr">
                <a:solidFill>
                  <a:schemeClr val="tx1">
                    <a:lumMod val="65000"/>
                    <a:lumOff val="35000"/>
                  </a:schemeClr>
                </a:solidFill>
                <a:round/>
              </a:ln>
              <a:effectLst/>
            </c:spPr>
          </c:errBars>
          <c:cat>
            <c:strRef>
              <c:f>Sheet1!$S$20:$S$33</c:f>
              <c:strCache>
                <c:ptCount val="14"/>
                <c:pt idx="0">
                  <c:v>Co</c:v>
                </c:pt>
                <c:pt idx="1">
                  <c:v>Ti</c:v>
                </c:pt>
                <c:pt idx="2">
                  <c:v>Ta</c:v>
                </c:pt>
                <c:pt idx="3">
                  <c:v>Cr</c:v>
                </c:pt>
                <c:pt idx="4">
                  <c:v>Al</c:v>
                </c:pt>
                <c:pt idx="5">
                  <c:v>Ni</c:v>
                </c:pt>
                <c:pt idx="6">
                  <c:v>Mo</c:v>
                </c:pt>
                <c:pt idx="7">
                  <c:v>Re</c:v>
                </c:pt>
                <c:pt idx="8">
                  <c:v>Hf</c:v>
                </c:pt>
                <c:pt idx="9">
                  <c:v>C</c:v>
                </c:pt>
                <c:pt idx="10">
                  <c:v>W</c:v>
                </c:pt>
                <c:pt idx="11">
                  <c:v>B</c:v>
                </c:pt>
                <c:pt idx="12">
                  <c:v>Y</c:v>
                </c:pt>
                <c:pt idx="13">
                  <c:v>Nb</c:v>
                </c:pt>
              </c:strCache>
            </c:strRef>
          </c:cat>
          <c:val>
            <c:numRef>
              <c:f>Sheet1!$T$20:$T$33</c:f>
              <c:numCache>
                <c:formatCode>General</c:formatCode>
                <c:ptCount val="14"/>
                <c:pt idx="0">
                  <c:v>0.61161104777250785</c:v>
                </c:pt>
                <c:pt idx="1">
                  <c:v>0.60915835935799978</c:v>
                </c:pt>
                <c:pt idx="2">
                  <c:v>0.60663460131589897</c:v>
                </c:pt>
                <c:pt idx="3">
                  <c:v>0.56389728740122635</c:v>
                </c:pt>
                <c:pt idx="4">
                  <c:v>0.56372498487649914</c:v>
                </c:pt>
                <c:pt idx="5">
                  <c:v>0.56042691935821398</c:v>
                </c:pt>
                <c:pt idx="6">
                  <c:v>0.54517221649991299</c:v>
                </c:pt>
                <c:pt idx="7">
                  <c:v>0.52509570514227222</c:v>
                </c:pt>
                <c:pt idx="8">
                  <c:v>0.52155531333355798</c:v>
                </c:pt>
                <c:pt idx="9">
                  <c:v>0.50225440036185098</c:v>
                </c:pt>
                <c:pt idx="10">
                  <c:v>0.48826682990649911</c:v>
                </c:pt>
                <c:pt idx="11">
                  <c:v>0.46717074189459301</c:v>
                </c:pt>
                <c:pt idx="12">
                  <c:v>0.24</c:v>
                </c:pt>
                <c:pt idx="13">
                  <c:v>0.22</c:v>
                </c:pt>
              </c:numCache>
            </c:numRef>
          </c:val>
          <c:extLst>
            <c:ext xmlns:c16="http://schemas.microsoft.com/office/drawing/2014/chart" uri="{C3380CC4-5D6E-409C-BE32-E72D297353CC}">
              <c16:uniqueId val="{00000000-4ACE-4851-AE4E-75DC3C68284E}"/>
            </c:ext>
          </c:extLst>
        </c:ser>
        <c:dLbls>
          <c:showLegendKey val="0"/>
          <c:showVal val="0"/>
          <c:showCatName val="0"/>
          <c:showSerName val="0"/>
          <c:showPercent val="0"/>
          <c:showBubbleSize val="0"/>
        </c:dLbls>
        <c:gapWidth val="219"/>
        <c:overlap val="-27"/>
        <c:axId val="858896864"/>
        <c:axId val="859130128"/>
      </c:barChart>
      <c:catAx>
        <c:axId val="85889686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合金化元素</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859130128"/>
        <c:crosses val="autoZero"/>
        <c:auto val="1"/>
        <c:lblAlgn val="ctr"/>
        <c:lblOffset val="100"/>
        <c:noMultiLvlLbl val="0"/>
      </c:catAx>
      <c:valAx>
        <c:axId val="8591301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特征重要度</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858896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1">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accent1">
            <a:lumMod val="75000"/>
          </a:schemeClr>
        </a:solidFill>
      </dgm:spPr>
      <dgm:t>
        <a:bodyPr/>
        <a:lstStyle/>
        <a:p>
          <a:r>
            <a:rPr lang="zh-CN" altLang="en-US" sz="2200" dirty="0"/>
            <a:t>基于文献的数据关联分析和规则抽取</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bg1">
            <a:lumMod val="65000"/>
          </a:schemeClr>
        </a:solidFill>
      </dgm:spPr>
      <dgm:t>
        <a:bodyPr/>
        <a:lstStyle/>
        <a:p>
          <a:r>
            <a:rPr lang="zh-CN" altLang="en-US" sz="2000" b="1" dirty="0"/>
            <a:t>面向蠕变的数据关联分析与预测</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D91B23D0-43B5-4C6B-BF71-684C58D6394F}">
      <dgm:prSet phldrT="[文本]" custT="1"/>
      <dgm:spPr>
        <a:solidFill>
          <a:schemeClr val="bg1">
            <a:lumMod val="65000"/>
          </a:schemeClr>
        </a:solidFill>
      </dgm:spPr>
      <dgm:t>
        <a:bodyPr/>
        <a:lstStyle/>
        <a:p>
          <a:r>
            <a:rPr lang="zh-CN" altLang="en-US" sz="1600" b="1" dirty="0">
              <a:solidFill>
                <a:schemeClr val="bg1"/>
              </a:solidFill>
            </a:rPr>
            <a:t>基于主动学习的多层级交互式特征分析方法</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FB5E4B73-157A-4954-A19F-A18E6CEE0354}">
      <dgm:prSet phldrT="[文本]" custT="1"/>
      <dgm:spPr>
        <a:solidFill>
          <a:schemeClr val="bg1">
            <a:lumMod val="65000"/>
          </a:schemeClr>
        </a:solidFill>
      </dgm:spPr>
      <dgm:t>
        <a:bodyPr/>
        <a:lstStyle/>
        <a:p>
          <a:r>
            <a:rPr lang="zh-CN" altLang="en-US" sz="1600" b="1" dirty="0">
              <a:solidFill>
                <a:schemeClr val="bg1"/>
              </a:solidFill>
            </a:rPr>
            <a:t>基于聚类的数据关联分析</a:t>
          </a:r>
        </a:p>
      </dgm:t>
    </dgm:pt>
    <dgm:pt modelId="{D2212CF5-3B7C-4369-B6C5-89AC55E9C354}" type="parTrans" cxnId="{BCC9D2D1-5525-4EA6-839C-4BF952575884}">
      <dgm:prSet/>
      <dgm:spPr/>
      <dgm:t>
        <a:bodyPr/>
        <a:lstStyle/>
        <a:p>
          <a:endParaRPr lang="zh-CN" altLang="en-US"/>
        </a:p>
      </dgm:t>
    </dgm:pt>
    <dgm:pt modelId="{FAB108FD-4D08-487A-BC36-E05C9E20D1AE}" type="sibTrans" cxnId="{BCC9D2D1-5525-4EA6-839C-4BF952575884}">
      <dgm:prSet/>
      <dgm:spPr/>
      <dgm:t>
        <a:bodyPr/>
        <a:lstStyle/>
        <a:p>
          <a:endParaRPr lang="zh-CN" altLang="en-US"/>
        </a:p>
      </dgm:t>
    </dgm:pt>
    <dgm:pt modelId="{C18D8C86-CE09-45BA-9652-25A0D5909322}">
      <dgm:prSet phldrT="[文本]" custT="1"/>
      <dgm:spPr>
        <a:solidFill>
          <a:schemeClr val="bg1">
            <a:lumMod val="65000"/>
          </a:schemeClr>
        </a:solidFill>
      </dgm:spPr>
      <dgm:t>
        <a:bodyPr/>
        <a:lstStyle/>
        <a:p>
          <a:r>
            <a:rPr lang="zh-CN" altLang="en-US" sz="1600" b="1" dirty="0">
              <a:solidFill>
                <a:schemeClr val="bg1"/>
              </a:solidFill>
            </a:rPr>
            <a:t>蠕变断裂寿命预测</a:t>
          </a:r>
        </a:p>
      </dgm:t>
    </dgm:pt>
    <dgm:pt modelId="{600564BE-84F6-4271-A7CC-F324C8929673}" type="parTrans" cxnId="{95BFD5CA-EB40-440B-89D2-5513F2CD8D3B}">
      <dgm:prSet/>
      <dgm:spPr/>
      <dgm:t>
        <a:bodyPr/>
        <a:lstStyle/>
        <a:p>
          <a:endParaRPr lang="zh-CN" altLang="en-US"/>
        </a:p>
      </dgm:t>
    </dgm:pt>
    <dgm:pt modelId="{DA2DB17F-26DD-4AED-B6C0-14A427B8AB55}" type="sibTrans" cxnId="{95BFD5CA-EB40-440B-89D2-5513F2CD8D3B}">
      <dgm:prSet/>
      <dgm:spPr/>
      <dgm:t>
        <a:bodyPr/>
        <a:lstStyle/>
        <a:p>
          <a:endParaRPr lang="zh-CN" altLang="en-US"/>
        </a:p>
      </dgm:t>
    </dgm:pt>
    <dgm:pt modelId="{58265A0D-2329-4215-8773-A1AC7D09D922}">
      <dgm:prSet phldrT="[文本]" custT="1"/>
      <dgm:spPr>
        <a:solidFill>
          <a:schemeClr val="bg1">
            <a:lumMod val="65000"/>
          </a:schemeClr>
        </a:solidFill>
      </dgm:spPr>
      <dgm:t>
        <a:bodyPr/>
        <a:lstStyle/>
        <a:p>
          <a:r>
            <a:rPr lang="zh-CN" altLang="en-US" sz="1600" b="1" dirty="0">
              <a:solidFill>
                <a:schemeClr val="bg1"/>
              </a:solidFill>
            </a:rPr>
            <a:t>蠕变性能优劣识别</a:t>
          </a:r>
        </a:p>
      </dgm:t>
    </dgm:pt>
    <dgm:pt modelId="{3AAFEFAF-DB36-424F-AA1E-A4BC198AD279}" type="parTrans" cxnId="{369DDEDA-3AB2-4CA4-B29F-B2EAEED95DD1}">
      <dgm:prSet/>
      <dgm:spPr/>
      <dgm:t>
        <a:bodyPr/>
        <a:lstStyle/>
        <a:p>
          <a:endParaRPr lang="zh-CN" altLang="en-US"/>
        </a:p>
      </dgm:t>
    </dgm:pt>
    <dgm:pt modelId="{C0D2E35B-E5AF-42FD-A635-D402F8725B09}" type="sibTrans" cxnId="{369DDEDA-3AB2-4CA4-B29F-B2EAEED95DD1}">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3"/>
      <dgm:spPr/>
    </dgm:pt>
    <dgm:pt modelId="{25CC8F4A-1A1B-4C3E-B9C9-3B2A7A2D0F66}" type="pres">
      <dgm:prSet presAssocID="{534D5989-8F4D-4258-8225-B724768E9233}" presName="conn" presStyleLbl="parChTrans1D2" presStyleIdx="0" presStyleCnt="1"/>
      <dgm:spPr/>
    </dgm:pt>
    <dgm:pt modelId="{3901E994-EF88-4B55-B333-8B5DC2C1FE64}" type="pres">
      <dgm:prSet presAssocID="{534D5989-8F4D-4258-8225-B724768E9233}" presName="extraNode" presStyleLbl="node1" presStyleIdx="0" presStyleCnt="3"/>
      <dgm:spPr/>
    </dgm:pt>
    <dgm:pt modelId="{8EACEE7C-B326-44FB-9A91-8726F31EDF2B}" type="pres">
      <dgm:prSet presAssocID="{534D5989-8F4D-4258-8225-B724768E9233}" presName="dstNode" presStyleLbl="node1" presStyleIdx="0" presStyleCnt="3"/>
      <dgm:spPr/>
    </dgm:pt>
    <dgm:pt modelId="{4973CE0B-830B-42A8-8F41-45A257AA0B8B}" type="pres">
      <dgm:prSet presAssocID="{A031629A-C912-46DE-9250-B3AB97DBFEF3}" presName="text_1" presStyleLbl="node1" presStyleIdx="0" presStyleCnt="3" custScaleX="100007" custScaleY="98457">
        <dgm:presLayoutVars>
          <dgm:bulletEnabled val="1"/>
        </dgm:presLayoutVars>
      </dgm:prSet>
      <dgm:spPr/>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3" custLinFactNeighborX="20" custLinFactNeighborY="-726"/>
      <dgm:spPr>
        <a:ln>
          <a:solidFill>
            <a:schemeClr val="accent1">
              <a:lumMod val="75000"/>
            </a:schemeClr>
          </a:solidFill>
        </a:ln>
      </dgm:spPr>
    </dgm:pt>
    <dgm:pt modelId="{C6F21890-3A6C-4602-8FCF-0C96D1F700E9}" type="pres">
      <dgm:prSet presAssocID="{8D427307-CEAF-4DD7-BB85-8785E2DCDB7F}" presName="text_2" presStyleLbl="node1" presStyleIdx="1" presStyleCnt="3" custScaleY="136235">
        <dgm:presLayoutVars>
          <dgm:bulletEnabled val="1"/>
        </dgm:presLayoutVars>
      </dgm:prSet>
      <dgm:spPr/>
    </dgm:pt>
    <dgm:pt modelId="{32E4BCF0-B674-43E0-AB5B-A6414EE32151}" type="pres">
      <dgm:prSet presAssocID="{8D427307-CEAF-4DD7-BB85-8785E2DCDB7F}" presName="accent_2" presStyleCnt="0"/>
      <dgm:spPr/>
    </dgm:pt>
    <dgm:pt modelId="{2E10788D-F76E-483E-B3FF-9B6A38A71BF2}" type="pres">
      <dgm:prSet presAssocID="{8D427307-CEAF-4DD7-BB85-8785E2DCDB7F}" presName="accentRepeatNode" presStyleLbl="solidFgAcc1" presStyleIdx="1" presStyleCnt="3"/>
      <dgm:spPr/>
    </dgm:pt>
    <dgm:pt modelId="{F7AC9A4C-6529-4451-8901-2A7189893D58}" type="pres">
      <dgm:prSet presAssocID="{0C6CA62A-2507-4191-8334-84E9AE83554B}" presName="text_3" presStyleLbl="node1" presStyleIdx="2" presStyleCnt="3">
        <dgm:presLayoutVars>
          <dgm:bulletEnabled val="1"/>
        </dgm:presLayoutVars>
      </dgm:prSet>
      <dgm:spPr/>
    </dgm:pt>
    <dgm:pt modelId="{8857C020-D5D9-4BC3-9788-27A2EB1B6D1A}" type="pres">
      <dgm:prSet presAssocID="{0C6CA62A-2507-4191-8334-84E9AE83554B}" presName="accent_3" presStyleCnt="0"/>
      <dgm:spPr/>
    </dgm:pt>
    <dgm:pt modelId="{FB11C3B6-15A0-4B21-BFB5-81361BF8D49D}" type="pres">
      <dgm:prSet presAssocID="{0C6CA62A-2507-4191-8334-84E9AE83554B}" presName="accentRepeatNode" presStyleLbl="solidFgAcc1" presStyleIdx="2" presStyleCnt="3"/>
      <dgm:spPr/>
    </dgm:pt>
  </dgm:ptLst>
  <dgm:cxnLst>
    <dgm:cxn modelId="{2BEE061E-160B-40F0-BBAF-0674AA21B03B}" type="presOf" srcId="{FB5E4B73-157A-4954-A19F-A18E6CEE0354}" destId="{C6F21890-3A6C-4602-8FCF-0C96D1F700E9}" srcOrd="0" destOrd="2" presId="urn:microsoft.com/office/officeart/2008/layout/VerticalCurvedList"/>
    <dgm:cxn modelId="{6010BF23-9959-4415-94C2-0BF4EBC6E67A}" type="presOf" srcId="{D7A9A80B-B499-4CE9-B8B6-42D8B19FB683}" destId="{25CC8F4A-1A1B-4C3E-B9C9-3B2A7A2D0F66}" srcOrd="0" destOrd="0" presId="urn:microsoft.com/office/officeart/2008/layout/VerticalCurvedList"/>
    <dgm:cxn modelId="{9222344A-F755-43E0-9BAF-F1D5A587A9DA}" srcId="{534D5989-8F4D-4258-8225-B724768E9233}" destId="{0C6CA62A-2507-4191-8334-84E9AE83554B}" srcOrd="2" destOrd="0" parTransId="{DC45ABA5-A405-4793-88D7-75BEFB225DD7}" sibTransId="{F414A7C2-4F25-4DAE-8997-2244E8C3A188}"/>
    <dgm:cxn modelId="{93E34F87-12B9-4043-AA7D-DDBD27B4ABDA}" type="presOf" srcId="{58265A0D-2329-4215-8773-A1AC7D09D922}" destId="{C6F21890-3A6C-4602-8FCF-0C96D1F700E9}" srcOrd="0" destOrd="4" presId="urn:microsoft.com/office/officeart/2008/layout/VerticalCurvedList"/>
    <dgm:cxn modelId="{0D7DC292-F747-431E-9A2C-D14140752D73}" srcId="{8D427307-CEAF-4DD7-BB85-8785E2DCDB7F}" destId="{D91B23D0-43B5-4C6B-BF71-684C58D6394F}" srcOrd="0" destOrd="0" parTransId="{57F29065-E162-4208-AC61-5EF590A06F6B}" sibTransId="{F8024E43-F817-471D-8AB8-67323A7C0293}"/>
    <dgm:cxn modelId="{4E5391A0-6D09-4ABA-A64D-7E75998BBF11}" type="presOf" srcId="{A031629A-C912-46DE-9250-B3AB97DBFEF3}" destId="{4973CE0B-830B-42A8-8F41-45A257AA0B8B}" srcOrd="0" destOrd="0" presId="urn:microsoft.com/office/officeart/2008/layout/VerticalCurvedList"/>
    <dgm:cxn modelId="{8DE55EB1-81C2-471D-AB59-D22BF94ADBD4}" type="presOf" srcId="{8D427307-CEAF-4DD7-BB85-8785E2DCDB7F}" destId="{C6F21890-3A6C-4602-8FCF-0C96D1F700E9}" srcOrd="0" destOrd="0" presId="urn:microsoft.com/office/officeart/2008/layout/VerticalCurvedList"/>
    <dgm:cxn modelId="{93ADD7BF-1C75-4B4C-AED4-7F739C4BBA4F}" type="presOf" srcId="{534D5989-8F4D-4258-8225-B724768E9233}" destId="{777E6480-BB94-44CE-B407-D0500462E337}" srcOrd="0" destOrd="0" presId="urn:microsoft.com/office/officeart/2008/layout/VerticalCurvedList"/>
    <dgm:cxn modelId="{A6C01AC2-5B65-4107-BA34-A374606AF3BC}" type="presOf" srcId="{D91B23D0-43B5-4C6B-BF71-684C58D6394F}" destId="{C6F21890-3A6C-4602-8FCF-0C96D1F700E9}" srcOrd="0" destOrd="1" presId="urn:microsoft.com/office/officeart/2008/layout/VerticalCurvedList"/>
    <dgm:cxn modelId="{95BFD5CA-EB40-440B-89D2-5513F2CD8D3B}" srcId="{FB5E4B73-157A-4954-A19F-A18E6CEE0354}" destId="{C18D8C86-CE09-45BA-9652-25A0D5909322}" srcOrd="0" destOrd="0" parTransId="{600564BE-84F6-4271-A7CC-F324C8929673}" sibTransId="{DA2DB17F-26DD-4AED-B6C0-14A427B8AB55}"/>
    <dgm:cxn modelId="{BCC9D2D1-5525-4EA6-839C-4BF952575884}" srcId="{8D427307-CEAF-4DD7-BB85-8785E2DCDB7F}" destId="{FB5E4B73-157A-4954-A19F-A18E6CEE0354}" srcOrd="1" destOrd="0" parTransId="{D2212CF5-3B7C-4369-B6C5-89AC55E9C354}" sibTransId="{FAB108FD-4D08-487A-BC36-E05C9E20D1AE}"/>
    <dgm:cxn modelId="{318BA2DA-A3F4-4F11-BFE0-5FDA26FF82CA}" type="presOf" srcId="{0C6CA62A-2507-4191-8334-84E9AE83554B}" destId="{F7AC9A4C-6529-4451-8901-2A7189893D58}" srcOrd="0" destOrd="0" presId="urn:microsoft.com/office/officeart/2008/layout/VerticalCurvedList"/>
    <dgm:cxn modelId="{369DDEDA-3AB2-4CA4-B29F-B2EAEED95DD1}" srcId="{FB5E4B73-157A-4954-A19F-A18E6CEE0354}" destId="{58265A0D-2329-4215-8773-A1AC7D09D922}" srcOrd="1" destOrd="0" parTransId="{3AAFEFAF-DB36-424F-AA1E-A4BC198AD279}" sibTransId="{C0D2E35B-E5AF-42FD-A635-D402F8725B09}"/>
    <dgm:cxn modelId="{9D5A0FE1-E111-4E5E-BF14-005848CBD399}" srcId="{534D5989-8F4D-4258-8225-B724768E9233}" destId="{A031629A-C912-46DE-9250-B3AB97DBFEF3}" srcOrd="0" destOrd="0" parTransId="{D4DB4B43-FE32-40E2-A322-C82FEF4FD8CF}" sibTransId="{D7A9A80B-B499-4CE9-B8B6-42D8B19FB683}"/>
    <dgm:cxn modelId="{A3CF81E6-209C-4908-A88A-F01EDC214D45}" type="presOf" srcId="{C18D8C86-CE09-45BA-9652-25A0D5909322}" destId="{C6F21890-3A6C-4602-8FCF-0C96D1F700E9}" srcOrd="0" destOrd="3" presId="urn:microsoft.com/office/officeart/2008/layout/VerticalCurvedList"/>
    <dgm:cxn modelId="{73923DEE-B041-4548-81F3-DCB0EC174DF0}" srcId="{534D5989-8F4D-4258-8225-B724768E9233}" destId="{8D427307-CEAF-4DD7-BB85-8785E2DCDB7F}" srcOrd="1" destOrd="0" parTransId="{82F61772-1C04-4322-8790-54D95F2EEAF1}" sibTransId="{C89D5316-09E0-4799-A018-26A1EB22C526}"/>
    <dgm:cxn modelId="{4DBAB5E2-95E8-4036-97D6-C3BFEA21A203}" type="presParOf" srcId="{777E6480-BB94-44CE-B407-D0500462E337}" destId="{029663F2-6083-4943-A4B6-B75B1725BCEF}" srcOrd="0" destOrd="0" presId="urn:microsoft.com/office/officeart/2008/layout/VerticalCurvedList"/>
    <dgm:cxn modelId="{78E2ADE8-2668-4C01-B78A-E90930E0444E}" type="presParOf" srcId="{029663F2-6083-4943-A4B6-B75B1725BCEF}" destId="{D211633A-16B4-4697-B79D-94EAD020AF0A}" srcOrd="0" destOrd="0" presId="urn:microsoft.com/office/officeart/2008/layout/VerticalCurvedList"/>
    <dgm:cxn modelId="{C9946697-5EDC-48E5-80E2-2634000AB9D0}" type="presParOf" srcId="{D211633A-16B4-4697-B79D-94EAD020AF0A}" destId="{2B0DD12D-6EF4-4BF8-B02D-398F02F66379}" srcOrd="0" destOrd="0" presId="urn:microsoft.com/office/officeart/2008/layout/VerticalCurvedList"/>
    <dgm:cxn modelId="{63BA23FE-672E-4223-846B-CC78CA632E83}" type="presParOf" srcId="{D211633A-16B4-4697-B79D-94EAD020AF0A}" destId="{25CC8F4A-1A1B-4C3E-B9C9-3B2A7A2D0F66}" srcOrd="1" destOrd="0" presId="urn:microsoft.com/office/officeart/2008/layout/VerticalCurvedList"/>
    <dgm:cxn modelId="{D72BA247-AB3D-44A0-9D6D-D1B799D72CF7}" type="presParOf" srcId="{D211633A-16B4-4697-B79D-94EAD020AF0A}" destId="{3901E994-EF88-4B55-B333-8B5DC2C1FE64}" srcOrd="2" destOrd="0" presId="urn:microsoft.com/office/officeart/2008/layout/VerticalCurvedList"/>
    <dgm:cxn modelId="{76CD859B-DC4C-46A3-B4B5-5EA4D90E493B}" type="presParOf" srcId="{D211633A-16B4-4697-B79D-94EAD020AF0A}" destId="{8EACEE7C-B326-44FB-9A91-8726F31EDF2B}" srcOrd="3" destOrd="0" presId="urn:microsoft.com/office/officeart/2008/layout/VerticalCurvedList"/>
    <dgm:cxn modelId="{C2D5FEDD-ED19-4CB0-ACCC-99D7FF7DFA3F}" type="presParOf" srcId="{029663F2-6083-4943-A4B6-B75B1725BCEF}" destId="{4973CE0B-830B-42A8-8F41-45A257AA0B8B}" srcOrd="1" destOrd="0" presId="urn:microsoft.com/office/officeart/2008/layout/VerticalCurvedList"/>
    <dgm:cxn modelId="{B87BE233-272A-404F-B7C1-416D5D360785}" type="presParOf" srcId="{029663F2-6083-4943-A4B6-B75B1725BCEF}" destId="{966750C1-A861-452C-9609-15612A3DFCF5}" srcOrd="2" destOrd="0" presId="urn:microsoft.com/office/officeart/2008/layout/VerticalCurvedList"/>
    <dgm:cxn modelId="{58BE2BE5-9FB3-4ADB-A988-E1CE24331DF9}" type="presParOf" srcId="{966750C1-A861-452C-9609-15612A3DFCF5}" destId="{2C32AA3C-C21E-444B-8009-13B7F44A3DFC}" srcOrd="0" destOrd="0" presId="urn:microsoft.com/office/officeart/2008/layout/VerticalCurvedList"/>
    <dgm:cxn modelId="{D5D8D5EC-BDA9-43A1-A31D-035F568CDC56}" type="presParOf" srcId="{029663F2-6083-4943-A4B6-B75B1725BCEF}" destId="{C6F21890-3A6C-4602-8FCF-0C96D1F700E9}" srcOrd="3" destOrd="0" presId="urn:microsoft.com/office/officeart/2008/layout/VerticalCurvedList"/>
    <dgm:cxn modelId="{45108DF3-DE26-42EB-A86B-CCFE2D580784}" type="presParOf" srcId="{029663F2-6083-4943-A4B6-B75B1725BCEF}" destId="{32E4BCF0-B674-43E0-AB5B-A6414EE32151}" srcOrd="4" destOrd="0" presId="urn:microsoft.com/office/officeart/2008/layout/VerticalCurvedList"/>
    <dgm:cxn modelId="{B85258A7-9F30-460D-84AD-372370A1D1B6}" type="presParOf" srcId="{32E4BCF0-B674-43E0-AB5B-A6414EE32151}" destId="{2E10788D-F76E-483E-B3FF-9B6A38A71BF2}" srcOrd="0" destOrd="0" presId="urn:microsoft.com/office/officeart/2008/layout/VerticalCurvedList"/>
    <dgm:cxn modelId="{10CB6026-CCED-4326-9A0D-AA42FD4FDF1A}" type="presParOf" srcId="{029663F2-6083-4943-A4B6-B75B1725BCEF}" destId="{F7AC9A4C-6529-4451-8901-2A7189893D58}" srcOrd="5" destOrd="0" presId="urn:microsoft.com/office/officeart/2008/layout/VerticalCurvedList"/>
    <dgm:cxn modelId="{78EE6801-7F59-411D-B049-360A08633E6F}" type="presParOf" srcId="{029663F2-6083-4943-A4B6-B75B1725BCEF}" destId="{8857C020-D5D9-4BC3-9788-27A2EB1B6D1A}" srcOrd="6" destOrd="0" presId="urn:microsoft.com/office/officeart/2008/layout/VerticalCurvedList"/>
    <dgm:cxn modelId="{4E31D4FC-FC6B-4258-A41B-F28CBB8364E2}" type="presParOf" srcId="{8857C020-D5D9-4BC3-9788-27A2EB1B6D1A}"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CE9F03-15B4-48CA-938A-F65E2E0CC669}" type="doc">
      <dgm:prSet loTypeId="urn:microsoft.com/office/officeart/2005/8/layout/radial6" loCatId="relationship" qsTypeId="urn:microsoft.com/office/officeart/2005/8/quickstyle/simple1" qsCatId="simple" csTypeId="urn:microsoft.com/office/officeart/2005/8/colors/colorful5" csCatId="colorful" phldr="1"/>
      <dgm:spPr/>
      <dgm:t>
        <a:bodyPr/>
        <a:lstStyle/>
        <a:p>
          <a:endParaRPr lang="zh-CN" altLang="en-US"/>
        </a:p>
      </dgm:t>
    </dgm:pt>
    <dgm:pt modelId="{B012B291-A616-4BC6-9370-CD9321A1E47C}">
      <dgm:prSet phldrT="[文本]"/>
      <dgm:spPr/>
      <dgm:t>
        <a:bodyPr/>
        <a:lstStyle/>
        <a:p>
          <a:r>
            <a:rPr lang="zh-CN" altLang="en-US" dirty="0"/>
            <a:t>蠕变性能</a:t>
          </a:r>
        </a:p>
      </dgm:t>
    </dgm:pt>
    <dgm:pt modelId="{7A430C1E-AE3D-455B-A360-BEA348661141}" type="parTrans" cxnId="{ADD30092-13A6-4BAE-90D8-19018C63AC89}">
      <dgm:prSet/>
      <dgm:spPr/>
      <dgm:t>
        <a:bodyPr/>
        <a:lstStyle/>
        <a:p>
          <a:endParaRPr lang="zh-CN" altLang="en-US"/>
        </a:p>
      </dgm:t>
    </dgm:pt>
    <dgm:pt modelId="{F650A348-78AB-41CA-AC9A-6BFC915C4ACE}" type="sibTrans" cxnId="{ADD30092-13A6-4BAE-90D8-19018C63AC89}">
      <dgm:prSet/>
      <dgm:spPr/>
      <dgm:t>
        <a:bodyPr/>
        <a:lstStyle/>
        <a:p>
          <a:endParaRPr lang="zh-CN" altLang="en-US"/>
        </a:p>
      </dgm:t>
    </dgm:pt>
    <dgm:pt modelId="{BCAE19AC-0635-41A0-B93E-14388F7990CC}">
      <dgm:prSet phldrT="[文本]"/>
      <dgm:spPr/>
      <dgm:t>
        <a:bodyPr/>
        <a:lstStyle/>
        <a:p>
          <a:r>
            <a:rPr lang="zh-CN" altLang="en-US" dirty="0"/>
            <a:t>成分</a:t>
          </a:r>
        </a:p>
      </dgm:t>
    </dgm:pt>
    <dgm:pt modelId="{72123EA6-FC30-4F3C-88BA-EDC0A05A3CD6}" type="parTrans" cxnId="{EAADAB53-2922-4A04-A45D-5C072AA63610}">
      <dgm:prSet/>
      <dgm:spPr/>
      <dgm:t>
        <a:bodyPr/>
        <a:lstStyle/>
        <a:p>
          <a:endParaRPr lang="zh-CN" altLang="en-US"/>
        </a:p>
      </dgm:t>
    </dgm:pt>
    <dgm:pt modelId="{5B190AF3-AD8E-4B2F-B8C8-FD0DA40B2174}" type="sibTrans" cxnId="{EAADAB53-2922-4A04-A45D-5C072AA63610}">
      <dgm:prSet/>
      <dgm:spPr/>
      <dgm:t>
        <a:bodyPr/>
        <a:lstStyle/>
        <a:p>
          <a:endParaRPr lang="zh-CN" altLang="en-US"/>
        </a:p>
      </dgm:t>
    </dgm:pt>
    <dgm:pt modelId="{FF6ED301-4437-4961-940C-1414E305B443}">
      <dgm:prSet phldrT="[文本]"/>
      <dgm:spPr/>
      <dgm:t>
        <a:bodyPr/>
        <a:lstStyle/>
        <a:p>
          <a:r>
            <a:rPr lang="zh-CN" altLang="en-US" dirty="0"/>
            <a:t>应力</a:t>
          </a:r>
        </a:p>
      </dgm:t>
    </dgm:pt>
    <dgm:pt modelId="{E9C23FF0-2DE5-4CF7-8468-580C52063C76}" type="parTrans" cxnId="{1C450B3B-EA3E-4386-B92A-77869AAFC17C}">
      <dgm:prSet/>
      <dgm:spPr/>
      <dgm:t>
        <a:bodyPr/>
        <a:lstStyle/>
        <a:p>
          <a:endParaRPr lang="zh-CN" altLang="en-US"/>
        </a:p>
      </dgm:t>
    </dgm:pt>
    <dgm:pt modelId="{C7F16E43-B57E-4D5D-B862-31AF3C49C101}" type="sibTrans" cxnId="{1C450B3B-EA3E-4386-B92A-77869AAFC17C}">
      <dgm:prSet/>
      <dgm:spPr/>
      <dgm:t>
        <a:bodyPr/>
        <a:lstStyle/>
        <a:p>
          <a:endParaRPr lang="zh-CN" altLang="en-US"/>
        </a:p>
      </dgm:t>
    </dgm:pt>
    <dgm:pt modelId="{2BC19692-FE61-40A0-B3EB-251422C17EBE}">
      <dgm:prSet phldrT="[文本]"/>
      <dgm:spPr/>
      <dgm:t>
        <a:bodyPr/>
        <a:lstStyle/>
        <a:p>
          <a:r>
            <a:rPr lang="zh-CN" altLang="en-US" dirty="0"/>
            <a:t>晶格错配度</a:t>
          </a:r>
        </a:p>
      </dgm:t>
    </dgm:pt>
    <dgm:pt modelId="{D7C288F0-BD73-4B0A-BC86-FCF9068109CD}" type="parTrans" cxnId="{8108197A-1767-4DA8-A5BF-2183C308C01A}">
      <dgm:prSet/>
      <dgm:spPr/>
      <dgm:t>
        <a:bodyPr/>
        <a:lstStyle/>
        <a:p>
          <a:endParaRPr lang="zh-CN" altLang="en-US"/>
        </a:p>
      </dgm:t>
    </dgm:pt>
    <dgm:pt modelId="{D2A4F74C-C46D-43A3-A2A0-3EA62AD791AB}" type="sibTrans" cxnId="{8108197A-1767-4DA8-A5BF-2183C308C01A}">
      <dgm:prSet/>
      <dgm:spPr/>
      <dgm:t>
        <a:bodyPr/>
        <a:lstStyle/>
        <a:p>
          <a:endParaRPr lang="zh-CN" altLang="en-US"/>
        </a:p>
      </dgm:t>
    </dgm:pt>
    <dgm:pt modelId="{79161FB4-6960-4DBB-A08A-B58470EF0699}">
      <dgm:prSet phldrT="[文本]"/>
      <dgm:spPr/>
      <dgm:t>
        <a:bodyPr/>
        <a:lstStyle/>
        <a:p>
          <a:r>
            <a:rPr lang="zh-CN" altLang="en-US" dirty="0"/>
            <a:t>温度</a:t>
          </a:r>
        </a:p>
      </dgm:t>
    </dgm:pt>
    <dgm:pt modelId="{1A004838-A180-48A7-959C-69B95C1116F5}" type="parTrans" cxnId="{483FF996-C2BA-49CB-8AA6-01F0F6CC96F6}">
      <dgm:prSet/>
      <dgm:spPr/>
      <dgm:t>
        <a:bodyPr/>
        <a:lstStyle/>
        <a:p>
          <a:endParaRPr lang="zh-CN" altLang="en-US"/>
        </a:p>
      </dgm:t>
    </dgm:pt>
    <dgm:pt modelId="{9DC03F21-BED6-4B51-9D65-71360D809B66}" type="sibTrans" cxnId="{483FF996-C2BA-49CB-8AA6-01F0F6CC96F6}">
      <dgm:prSet/>
      <dgm:spPr/>
      <dgm:t>
        <a:bodyPr/>
        <a:lstStyle/>
        <a:p>
          <a:endParaRPr lang="zh-CN" altLang="en-US"/>
        </a:p>
      </dgm:t>
    </dgm:pt>
    <dgm:pt modelId="{70D485AD-6038-4BAE-9838-84D517A20A2B}">
      <dgm:prSet phldrT="[文本]"/>
      <dgm:spPr/>
      <dgm:t>
        <a:bodyPr/>
        <a:lstStyle/>
        <a:p>
          <a:r>
            <a:rPr lang="zh-CN" altLang="en-US" dirty="0"/>
            <a:t>其他</a:t>
          </a:r>
        </a:p>
      </dgm:t>
    </dgm:pt>
    <dgm:pt modelId="{6AB377D4-6EA9-4048-9D0D-E8F683542D67}" type="parTrans" cxnId="{8302FB33-174C-42A2-BAB9-9F5EDA3BF9F6}">
      <dgm:prSet/>
      <dgm:spPr/>
      <dgm:t>
        <a:bodyPr/>
        <a:lstStyle/>
        <a:p>
          <a:endParaRPr lang="zh-CN" altLang="en-US"/>
        </a:p>
      </dgm:t>
    </dgm:pt>
    <dgm:pt modelId="{6DC79F61-FF8F-49E6-82E9-D9AFB5ECAAE6}" type="sibTrans" cxnId="{8302FB33-174C-42A2-BAB9-9F5EDA3BF9F6}">
      <dgm:prSet/>
      <dgm:spPr/>
      <dgm:t>
        <a:bodyPr/>
        <a:lstStyle/>
        <a:p>
          <a:endParaRPr lang="zh-CN" altLang="en-US"/>
        </a:p>
      </dgm:t>
    </dgm:pt>
    <dgm:pt modelId="{3BBDBF18-A5B1-4F45-B9A2-1B10986488C1}" type="pres">
      <dgm:prSet presAssocID="{FBCE9F03-15B4-48CA-938A-F65E2E0CC669}" presName="Name0" presStyleCnt="0">
        <dgm:presLayoutVars>
          <dgm:chMax val="1"/>
          <dgm:dir/>
          <dgm:animLvl val="ctr"/>
          <dgm:resizeHandles val="exact"/>
        </dgm:presLayoutVars>
      </dgm:prSet>
      <dgm:spPr/>
    </dgm:pt>
    <dgm:pt modelId="{CBE46D69-316A-4A66-A2B7-94AAEAF8BAC2}" type="pres">
      <dgm:prSet presAssocID="{B012B291-A616-4BC6-9370-CD9321A1E47C}" presName="centerShape" presStyleLbl="node0" presStyleIdx="0" presStyleCnt="1"/>
      <dgm:spPr/>
    </dgm:pt>
    <dgm:pt modelId="{517ABFBA-4E0D-4BE7-B229-3797C115DB4D}" type="pres">
      <dgm:prSet presAssocID="{BCAE19AC-0635-41A0-B93E-14388F7990CC}" presName="node" presStyleLbl="node1" presStyleIdx="0" presStyleCnt="5">
        <dgm:presLayoutVars>
          <dgm:bulletEnabled val="1"/>
        </dgm:presLayoutVars>
      </dgm:prSet>
      <dgm:spPr/>
    </dgm:pt>
    <dgm:pt modelId="{C6EF502B-8380-47FD-98D9-143EE59B2338}" type="pres">
      <dgm:prSet presAssocID="{BCAE19AC-0635-41A0-B93E-14388F7990CC}" presName="dummy" presStyleCnt="0"/>
      <dgm:spPr/>
    </dgm:pt>
    <dgm:pt modelId="{AE8A46A3-FEA9-43A6-AF59-3B1111B88F1F}" type="pres">
      <dgm:prSet presAssocID="{5B190AF3-AD8E-4B2F-B8C8-FD0DA40B2174}" presName="sibTrans" presStyleLbl="sibTrans2D1" presStyleIdx="0" presStyleCnt="5"/>
      <dgm:spPr/>
    </dgm:pt>
    <dgm:pt modelId="{331B85EC-7C50-4F61-806E-5DC3B2D805D8}" type="pres">
      <dgm:prSet presAssocID="{FF6ED301-4437-4961-940C-1414E305B443}" presName="node" presStyleLbl="node1" presStyleIdx="1" presStyleCnt="5">
        <dgm:presLayoutVars>
          <dgm:bulletEnabled val="1"/>
        </dgm:presLayoutVars>
      </dgm:prSet>
      <dgm:spPr/>
    </dgm:pt>
    <dgm:pt modelId="{45DBB55B-B2AE-496C-BD2C-0BEC4CCEAD35}" type="pres">
      <dgm:prSet presAssocID="{FF6ED301-4437-4961-940C-1414E305B443}" presName="dummy" presStyleCnt="0"/>
      <dgm:spPr/>
    </dgm:pt>
    <dgm:pt modelId="{8B0863EE-CAF7-4726-A39C-624B18079FB1}" type="pres">
      <dgm:prSet presAssocID="{C7F16E43-B57E-4D5D-B862-31AF3C49C101}" presName="sibTrans" presStyleLbl="sibTrans2D1" presStyleIdx="1" presStyleCnt="5"/>
      <dgm:spPr/>
    </dgm:pt>
    <dgm:pt modelId="{8FF77C59-D311-4785-BA98-C48284A4260C}" type="pres">
      <dgm:prSet presAssocID="{2BC19692-FE61-40A0-B3EB-251422C17EBE}" presName="node" presStyleLbl="node1" presStyleIdx="2" presStyleCnt="5">
        <dgm:presLayoutVars>
          <dgm:bulletEnabled val="1"/>
        </dgm:presLayoutVars>
      </dgm:prSet>
      <dgm:spPr/>
    </dgm:pt>
    <dgm:pt modelId="{BDA8D1BA-B52A-48A1-8A61-2F4C1E52B1C7}" type="pres">
      <dgm:prSet presAssocID="{2BC19692-FE61-40A0-B3EB-251422C17EBE}" presName="dummy" presStyleCnt="0"/>
      <dgm:spPr/>
    </dgm:pt>
    <dgm:pt modelId="{E46DEA03-1C15-497B-B069-84FC88716F6F}" type="pres">
      <dgm:prSet presAssocID="{D2A4F74C-C46D-43A3-A2A0-3EA62AD791AB}" presName="sibTrans" presStyleLbl="sibTrans2D1" presStyleIdx="2" presStyleCnt="5"/>
      <dgm:spPr/>
    </dgm:pt>
    <dgm:pt modelId="{63BBFADA-00AA-4C15-BB20-06DBBDBCCF18}" type="pres">
      <dgm:prSet presAssocID="{79161FB4-6960-4DBB-A08A-B58470EF0699}" presName="node" presStyleLbl="node1" presStyleIdx="3" presStyleCnt="5">
        <dgm:presLayoutVars>
          <dgm:bulletEnabled val="1"/>
        </dgm:presLayoutVars>
      </dgm:prSet>
      <dgm:spPr/>
    </dgm:pt>
    <dgm:pt modelId="{4A41A6EC-390A-4B60-968E-BEFBF2E948EC}" type="pres">
      <dgm:prSet presAssocID="{79161FB4-6960-4DBB-A08A-B58470EF0699}" presName="dummy" presStyleCnt="0"/>
      <dgm:spPr/>
    </dgm:pt>
    <dgm:pt modelId="{9FB7942C-2A36-47D2-8A6D-979AE590B49B}" type="pres">
      <dgm:prSet presAssocID="{9DC03F21-BED6-4B51-9D65-71360D809B66}" presName="sibTrans" presStyleLbl="sibTrans2D1" presStyleIdx="3" presStyleCnt="5"/>
      <dgm:spPr/>
    </dgm:pt>
    <dgm:pt modelId="{8648740D-CCC2-4679-AEEC-78FD69374AE9}" type="pres">
      <dgm:prSet presAssocID="{70D485AD-6038-4BAE-9838-84D517A20A2B}" presName="node" presStyleLbl="node1" presStyleIdx="4" presStyleCnt="5">
        <dgm:presLayoutVars>
          <dgm:bulletEnabled val="1"/>
        </dgm:presLayoutVars>
      </dgm:prSet>
      <dgm:spPr/>
    </dgm:pt>
    <dgm:pt modelId="{A6C292FD-086A-4566-9FBE-D7FD8D725438}" type="pres">
      <dgm:prSet presAssocID="{70D485AD-6038-4BAE-9838-84D517A20A2B}" presName="dummy" presStyleCnt="0"/>
      <dgm:spPr/>
    </dgm:pt>
    <dgm:pt modelId="{B3061133-6317-42B1-B159-5E6466D19DFA}" type="pres">
      <dgm:prSet presAssocID="{6DC79F61-FF8F-49E6-82E9-D9AFB5ECAAE6}" presName="sibTrans" presStyleLbl="sibTrans2D1" presStyleIdx="4" presStyleCnt="5"/>
      <dgm:spPr/>
    </dgm:pt>
  </dgm:ptLst>
  <dgm:cxnLst>
    <dgm:cxn modelId="{AF4B5316-C5DB-4B56-B12E-36D014A7667C}" type="presOf" srcId="{5B190AF3-AD8E-4B2F-B8C8-FD0DA40B2174}" destId="{AE8A46A3-FEA9-43A6-AF59-3B1111B88F1F}" srcOrd="0" destOrd="0" presId="urn:microsoft.com/office/officeart/2005/8/layout/radial6"/>
    <dgm:cxn modelId="{1CF43026-6996-4783-8A6E-3320B0B6C7E2}" type="presOf" srcId="{70D485AD-6038-4BAE-9838-84D517A20A2B}" destId="{8648740D-CCC2-4679-AEEC-78FD69374AE9}" srcOrd="0" destOrd="0" presId="urn:microsoft.com/office/officeart/2005/8/layout/radial6"/>
    <dgm:cxn modelId="{8302FB33-174C-42A2-BAB9-9F5EDA3BF9F6}" srcId="{B012B291-A616-4BC6-9370-CD9321A1E47C}" destId="{70D485AD-6038-4BAE-9838-84D517A20A2B}" srcOrd="4" destOrd="0" parTransId="{6AB377D4-6EA9-4048-9D0D-E8F683542D67}" sibTransId="{6DC79F61-FF8F-49E6-82E9-D9AFB5ECAAE6}"/>
    <dgm:cxn modelId="{1C450B3B-EA3E-4386-B92A-77869AAFC17C}" srcId="{B012B291-A616-4BC6-9370-CD9321A1E47C}" destId="{FF6ED301-4437-4961-940C-1414E305B443}" srcOrd="1" destOrd="0" parTransId="{E9C23FF0-2DE5-4CF7-8468-580C52063C76}" sibTransId="{C7F16E43-B57E-4D5D-B862-31AF3C49C101}"/>
    <dgm:cxn modelId="{52EB6D71-E2FA-45D8-B5B0-B24E97B8B72B}" type="presOf" srcId="{B012B291-A616-4BC6-9370-CD9321A1E47C}" destId="{CBE46D69-316A-4A66-A2B7-94AAEAF8BAC2}" srcOrd="0" destOrd="0" presId="urn:microsoft.com/office/officeart/2005/8/layout/radial6"/>
    <dgm:cxn modelId="{EAADAB53-2922-4A04-A45D-5C072AA63610}" srcId="{B012B291-A616-4BC6-9370-CD9321A1E47C}" destId="{BCAE19AC-0635-41A0-B93E-14388F7990CC}" srcOrd="0" destOrd="0" parTransId="{72123EA6-FC30-4F3C-88BA-EDC0A05A3CD6}" sibTransId="{5B190AF3-AD8E-4B2F-B8C8-FD0DA40B2174}"/>
    <dgm:cxn modelId="{8108197A-1767-4DA8-A5BF-2183C308C01A}" srcId="{B012B291-A616-4BC6-9370-CD9321A1E47C}" destId="{2BC19692-FE61-40A0-B3EB-251422C17EBE}" srcOrd="2" destOrd="0" parTransId="{D7C288F0-BD73-4B0A-BC86-FCF9068109CD}" sibTransId="{D2A4F74C-C46D-43A3-A2A0-3EA62AD791AB}"/>
    <dgm:cxn modelId="{3F819187-40AE-48B5-A183-F7EF245BEE34}" type="presOf" srcId="{D2A4F74C-C46D-43A3-A2A0-3EA62AD791AB}" destId="{E46DEA03-1C15-497B-B069-84FC88716F6F}" srcOrd="0" destOrd="0" presId="urn:microsoft.com/office/officeart/2005/8/layout/radial6"/>
    <dgm:cxn modelId="{0BDA4E8D-F1EA-4CA9-8E9E-3CEC4B0BC43D}" type="presOf" srcId="{BCAE19AC-0635-41A0-B93E-14388F7990CC}" destId="{517ABFBA-4E0D-4BE7-B229-3797C115DB4D}" srcOrd="0" destOrd="0" presId="urn:microsoft.com/office/officeart/2005/8/layout/radial6"/>
    <dgm:cxn modelId="{EC8F0C8F-4FA1-4A77-A2D8-AC74C5995A4B}" type="presOf" srcId="{79161FB4-6960-4DBB-A08A-B58470EF0699}" destId="{63BBFADA-00AA-4C15-BB20-06DBBDBCCF18}" srcOrd="0" destOrd="0" presId="urn:microsoft.com/office/officeart/2005/8/layout/radial6"/>
    <dgm:cxn modelId="{ADD30092-13A6-4BAE-90D8-19018C63AC89}" srcId="{FBCE9F03-15B4-48CA-938A-F65E2E0CC669}" destId="{B012B291-A616-4BC6-9370-CD9321A1E47C}" srcOrd="0" destOrd="0" parTransId="{7A430C1E-AE3D-455B-A360-BEA348661141}" sibTransId="{F650A348-78AB-41CA-AC9A-6BFC915C4ACE}"/>
    <dgm:cxn modelId="{483FF996-C2BA-49CB-8AA6-01F0F6CC96F6}" srcId="{B012B291-A616-4BC6-9370-CD9321A1E47C}" destId="{79161FB4-6960-4DBB-A08A-B58470EF0699}" srcOrd="3" destOrd="0" parTransId="{1A004838-A180-48A7-959C-69B95C1116F5}" sibTransId="{9DC03F21-BED6-4B51-9D65-71360D809B66}"/>
    <dgm:cxn modelId="{2DC084A9-F08E-4A1D-87A4-78AD721C605E}" type="presOf" srcId="{FF6ED301-4437-4961-940C-1414E305B443}" destId="{331B85EC-7C50-4F61-806E-5DC3B2D805D8}" srcOrd="0" destOrd="0" presId="urn:microsoft.com/office/officeart/2005/8/layout/radial6"/>
    <dgm:cxn modelId="{4EEC42CE-4F8C-4380-9186-47684A6DABD1}" type="presOf" srcId="{C7F16E43-B57E-4D5D-B862-31AF3C49C101}" destId="{8B0863EE-CAF7-4726-A39C-624B18079FB1}" srcOrd="0" destOrd="0" presId="urn:microsoft.com/office/officeart/2005/8/layout/radial6"/>
    <dgm:cxn modelId="{2CC85AD3-152E-4F5B-9704-11CE5F548649}" type="presOf" srcId="{2BC19692-FE61-40A0-B3EB-251422C17EBE}" destId="{8FF77C59-D311-4785-BA98-C48284A4260C}" srcOrd="0" destOrd="0" presId="urn:microsoft.com/office/officeart/2005/8/layout/radial6"/>
    <dgm:cxn modelId="{54FC59E8-EE84-4CF8-B6E8-3A798944C6F9}" type="presOf" srcId="{9DC03F21-BED6-4B51-9D65-71360D809B66}" destId="{9FB7942C-2A36-47D2-8A6D-979AE590B49B}" srcOrd="0" destOrd="0" presId="urn:microsoft.com/office/officeart/2005/8/layout/radial6"/>
    <dgm:cxn modelId="{5965B9E9-2980-4076-BE50-9E6053059441}" type="presOf" srcId="{FBCE9F03-15B4-48CA-938A-F65E2E0CC669}" destId="{3BBDBF18-A5B1-4F45-B9A2-1B10986488C1}" srcOrd="0" destOrd="0" presId="urn:microsoft.com/office/officeart/2005/8/layout/radial6"/>
    <dgm:cxn modelId="{0700D8FE-AA23-4E96-B50A-B68354623957}" type="presOf" srcId="{6DC79F61-FF8F-49E6-82E9-D9AFB5ECAAE6}" destId="{B3061133-6317-42B1-B159-5E6466D19DFA}" srcOrd="0" destOrd="0" presId="urn:microsoft.com/office/officeart/2005/8/layout/radial6"/>
    <dgm:cxn modelId="{07AABE06-38E2-442B-A6DE-7598F2945430}" type="presParOf" srcId="{3BBDBF18-A5B1-4F45-B9A2-1B10986488C1}" destId="{CBE46D69-316A-4A66-A2B7-94AAEAF8BAC2}" srcOrd="0" destOrd="0" presId="urn:microsoft.com/office/officeart/2005/8/layout/radial6"/>
    <dgm:cxn modelId="{1F1484EF-E1FA-4813-B15C-4EDAF32F9E8C}" type="presParOf" srcId="{3BBDBF18-A5B1-4F45-B9A2-1B10986488C1}" destId="{517ABFBA-4E0D-4BE7-B229-3797C115DB4D}" srcOrd="1" destOrd="0" presId="urn:microsoft.com/office/officeart/2005/8/layout/radial6"/>
    <dgm:cxn modelId="{BEBB265A-8E2F-4C08-BC81-D7FA92025AB3}" type="presParOf" srcId="{3BBDBF18-A5B1-4F45-B9A2-1B10986488C1}" destId="{C6EF502B-8380-47FD-98D9-143EE59B2338}" srcOrd="2" destOrd="0" presId="urn:microsoft.com/office/officeart/2005/8/layout/radial6"/>
    <dgm:cxn modelId="{C0D7F67E-AF0E-442B-8CC5-9D9CDF0CC102}" type="presParOf" srcId="{3BBDBF18-A5B1-4F45-B9A2-1B10986488C1}" destId="{AE8A46A3-FEA9-43A6-AF59-3B1111B88F1F}" srcOrd="3" destOrd="0" presId="urn:microsoft.com/office/officeart/2005/8/layout/radial6"/>
    <dgm:cxn modelId="{EB506CF6-0268-4ED1-BA14-98486915DC64}" type="presParOf" srcId="{3BBDBF18-A5B1-4F45-B9A2-1B10986488C1}" destId="{331B85EC-7C50-4F61-806E-5DC3B2D805D8}" srcOrd="4" destOrd="0" presId="urn:microsoft.com/office/officeart/2005/8/layout/radial6"/>
    <dgm:cxn modelId="{6D857671-488A-4169-A254-3B02535A760D}" type="presParOf" srcId="{3BBDBF18-A5B1-4F45-B9A2-1B10986488C1}" destId="{45DBB55B-B2AE-496C-BD2C-0BEC4CCEAD35}" srcOrd="5" destOrd="0" presId="urn:microsoft.com/office/officeart/2005/8/layout/radial6"/>
    <dgm:cxn modelId="{A42908AE-BE7E-4D17-82C0-2A701BA78598}" type="presParOf" srcId="{3BBDBF18-A5B1-4F45-B9A2-1B10986488C1}" destId="{8B0863EE-CAF7-4726-A39C-624B18079FB1}" srcOrd="6" destOrd="0" presId="urn:microsoft.com/office/officeart/2005/8/layout/radial6"/>
    <dgm:cxn modelId="{C46552E2-98F3-428A-856D-3C9EDFD15809}" type="presParOf" srcId="{3BBDBF18-A5B1-4F45-B9A2-1B10986488C1}" destId="{8FF77C59-D311-4785-BA98-C48284A4260C}" srcOrd="7" destOrd="0" presId="urn:microsoft.com/office/officeart/2005/8/layout/radial6"/>
    <dgm:cxn modelId="{BCC73F7F-42AE-42CF-A1F1-35A1DBBDFDCF}" type="presParOf" srcId="{3BBDBF18-A5B1-4F45-B9A2-1B10986488C1}" destId="{BDA8D1BA-B52A-48A1-8A61-2F4C1E52B1C7}" srcOrd="8" destOrd="0" presId="urn:microsoft.com/office/officeart/2005/8/layout/radial6"/>
    <dgm:cxn modelId="{E000C8E8-382D-4988-AD20-03091608EE76}" type="presParOf" srcId="{3BBDBF18-A5B1-4F45-B9A2-1B10986488C1}" destId="{E46DEA03-1C15-497B-B069-84FC88716F6F}" srcOrd="9" destOrd="0" presId="urn:microsoft.com/office/officeart/2005/8/layout/radial6"/>
    <dgm:cxn modelId="{8F50CD7C-F87B-4A09-AF01-BEC96DBF7F0E}" type="presParOf" srcId="{3BBDBF18-A5B1-4F45-B9A2-1B10986488C1}" destId="{63BBFADA-00AA-4C15-BB20-06DBBDBCCF18}" srcOrd="10" destOrd="0" presId="urn:microsoft.com/office/officeart/2005/8/layout/radial6"/>
    <dgm:cxn modelId="{866CF1C0-3617-449D-AA36-A9E1ACF2CF0F}" type="presParOf" srcId="{3BBDBF18-A5B1-4F45-B9A2-1B10986488C1}" destId="{4A41A6EC-390A-4B60-968E-BEFBF2E948EC}" srcOrd="11" destOrd="0" presId="urn:microsoft.com/office/officeart/2005/8/layout/radial6"/>
    <dgm:cxn modelId="{7E78EDF6-6C26-4BF2-B7C4-9E3FD6A66635}" type="presParOf" srcId="{3BBDBF18-A5B1-4F45-B9A2-1B10986488C1}" destId="{9FB7942C-2A36-47D2-8A6D-979AE590B49B}" srcOrd="12" destOrd="0" presId="urn:microsoft.com/office/officeart/2005/8/layout/radial6"/>
    <dgm:cxn modelId="{E1EC43E1-7B57-4651-8EF3-2A27D0018C89}" type="presParOf" srcId="{3BBDBF18-A5B1-4F45-B9A2-1B10986488C1}" destId="{8648740D-CCC2-4679-AEEC-78FD69374AE9}" srcOrd="13" destOrd="0" presId="urn:microsoft.com/office/officeart/2005/8/layout/radial6"/>
    <dgm:cxn modelId="{B268C35C-4FAF-473B-9B42-D083B6F8766E}" type="presParOf" srcId="{3BBDBF18-A5B1-4F45-B9A2-1B10986488C1}" destId="{A6C292FD-086A-4566-9FBE-D7FD8D725438}" srcOrd="14" destOrd="0" presId="urn:microsoft.com/office/officeart/2005/8/layout/radial6"/>
    <dgm:cxn modelId="{D613C68C-D62C-4795-AE40-089E98B1ABC2}" type="presParOf" srcId="{3BBDBF18-A5B1-4F45-B9A2-1B10986488C1}" destId="{B3061133-6317-42B1-B159-5E6466D19DFA}" srcOrd="15" destOrd="0" presId="urn:microsoft.com/office/officeart/2005/8/layout/radial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25D09E-403E-467B-80D8-6F88DD8DF791}"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zh-CN" altLang="en-US"/>
        </a:p>
      </dgm:t>
    </dgm:pt>
    <dgm:pt modelId="{6D23BA8F-CCBE-4A83-B0E1-CDF8C684BD26}" type="pres">
      <dgm:prSet presAssocID="{4F25D09E-403E-467B-80D8-6F88DD8DF791}" presName="Name0" presStyleCnt="0">
        <dgm:presLayoutVars>
          <dgm:chMax val="4"/>
          <dgm:resizeHandles val="exact"/>
        </dgm:presLayoutVars>
      </dgm:prSet>
      <dgm:spPr/>
    </dgm:pt>
  </dgm:ptLst>
  <dgm:cxnLst>
    <dgm:cxn modelId="{C4CE2328-2B08-46FF-AE87-140455634365}" type="presOf" srcId="{4F25D09E-403E-467B-80D8-6F88DD8DF791}" destId="{6D23BA8F-CCBE-4A83-B0E1-CDF8C684BD26}" srcOrd="0"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a:t>基于文献的数据关联分析</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accent1">
            <a:lumMod val="75000"/>
          </a:schemeClr>
        </a:solidFill>
      </dgm:spPr>
      <dgm:t>
        <a:bodyPr/>
        <a:lstStyle/>
        <a:p>
          <a:r>
            <a:rPr lang="zh-CN" altLang="en-US" sz="2000" b="1" dirty="0"/>
            <a:t>面向蠕变的数据关联分析与预测</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D91B23D0-43B5-4C6B-BF71-684C58D6394F}">
      <dgm:prSet phldrT="[文本]" custT="1"/>
      <dgm:spPr>
        <a:solidFill>
          <a:schemeClr val="accent1">
            <a:lumMod val="75000"/>
          </a:schemeClr>
        </a:solidFill>
      </dgm:spPr>
      <dgm:t>
        <a:bodyPr/>
        <a:lstStyle/>
        <a:p>
          <a:r>
            <a:rPr lang="zh-CN" altLang="en-US" sz="1600" b="1" dirty="0">
              <a:solidFill>
                <a:schemeClr val="bg1"/>
              </a:solidFill>
            </a:rPr>
            <a:t>基于主动学习的多层级交互式特征分析方法</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FB5E4B73-157A-4954-A19F-A18E6CEE0354}">
      <dgm:prSet phldrT="[文本]" custT="1"/>
      <dgm:spPr>
        <a:solidFill>
          <a:schemeClr val="accent1">
            <a:lumMod val="75000"/>
          </a:schemeClr>
        </a:solidFill>
      </dgm:spPr>
      <dgm:t>
        <a:bodyPr/>
        <a:lstStyle/>
        <a:p>
          <a:r>
            <a:rPr lang="zh-CN" altLang="en-US" sz="1600" b="1" dirty="0">
              <a:solidFill>
                <a:srgbClr val="FF0000"/>
              </a:solidFill>
            </a:rPr>
            <a:t>基于聚类的数据关联分析</a:t>
          </a:r>
        </a:p>
      </dgm:t>
    </dgm:pt>
    <dgm:pt modelId="{D2212CF5-3B7C-4369-B6C5-89AC55E9C354}" type="parTrans" cxnId="{BCC9D2D1-5525-4EA6-839C-4BF952575884}">
      <dgm:prSet/>
      <dgm:spPr/>
      <dgm:t>
        <a:bodyPr/>
        <a:lstStyle/>
        <a:p>
          <a:endParaRPr lang="zh-CN" altLang="en-US"/>
        </a:p>
      </dgm:t>
    </dgm:pt>
    <dgm:pt modelId="{FAB108FD-4D08-487A-BC36-E05C9E20D1AE}" type="sibTrans" cxnId="{BCC9D2D1-5525-4EA6-839C-4BF952575884}">
      <dgm:prSet/>
      <dgm:spPr/>
      <dgm:t>
        <a:bodyPr/>
        <a:lstStyle/>
        <a:p>
          <a:endParaRPr lang="zh-CN" altLang="en-US"/>
        </a:p>
      </dgm:t>
    </dgm:pt>
    <dgm:pt modelId="{C18D8C86-CE09-45BA-9652-25A0D5909322}">
      <dgm:prSet phldrT="[文本]" custT="1"/>
      <dgm:spPr>
        <a:solidFill>
          <a:schemeClr val="accent1">
            <a:lumMod val="75000"/>
          </a:schemeClr>
        </a:solidFill>
      </dgm:spPr>
      <dgm:t>
        <a:bodyPr/>
        <a:lstStyle/>
        <a:p>
          <a:r>
            <a:rPr lang="zh-CN" altLang="en-US" sz="1600" b="1" dirty="0">
              <a:solidFill>
                <a:srgbClr val="FF0000"/>
              </a:solidFill>
            </a:rPr>
            <a:t>蠕变断裂寿命的预测</a:t>
          </a:r>
        </a:p>
      </dgm:t>
    </dgm:pt>
    <dgm:pt modelId="{600564BE-84F6-4271-A7CC-F324C8929673}" type="parTrans" cxnId="{95BFD5CA-EB40-440B-89D2-5513F2CD8D3B}">
      <dgm:prSet/>
      <dgm:spPr/>
      <dgm:t>
        <a:bodyPr/>
        <a:lstStyle/>
        <a:p>
          <a:endParaRPr lang="zh-CN" altLang="en-US"/>
        </a:p>
      </dgm:t>
    </dgm:pt>
    <dgm:pt modelId="{DA2DB17F-26DD-4AED-B6C0-14A427B8AB55}" type="sibTrans" cxnId="{95BFD5CA-EB40-440B-89D2-5513F2CD8D3B}">
      <dgm:prSet/>
      <dgm:spPr/>
      <dgm:t>
        <a:bodyPr/>
        <a:lstStyle/>
        <a:p>
          <a:endParaRPr lang="zh-CN" altLang="en-US"/>
        </a:p>
      </dgm:t>
    </dgm:pt>
    <dgm:pt modelId="{58265A0D-2329-4215-8773-A1AC7D09D922}">
      <dgm:prSet phldrT="[文本]" custT="1"/>
      <dgm:spPr>
        <a:solidFill>
          <a:schemeClr val="accent1">
            <a:lumMod val="75000"/>
          </a:schemeClr>
        </a:solidFill>
      </dgm:spPr>
      <dgm:t>
        <a:bodyPr/>
        <a:lstStyle/>
        <a:p>
          <a:r>
            <a:rPr lang="zh-CN" altLang="en-US" sz="1600" b="1" dirty="0">
              <a:solidFill>
                <a:schemeClr val="bg1"/>
              </a:solidFill>
            </a:rPr>
            <a:t>蠕变性能优劣的识别</a:t>
          </a:r>
        </a:p>
      </dgm:t>
    </dgm:pt>
    <dgm:pt modelId="{3AAFEFAF-DB36-424F-AA1E-A4BC198AD279}" type="parTrans" cxnId="{369DDEDA-3AB2-4CA4-B29F-B2EAEED95DD1}">
      <dgm:prSet/>
      <dgm:spPr/>
      <dgm:t>
        <a:bodyPr/>
        <a:lstStyle/>
        <a:p>
          <a:endParaRPr lang="zh-CN" altLang="en-US"/>
        </a:p>
      </dgm:t>
    </dgm:pt>
    <dgm:pt modelId="{C0D2E35B-E5AF-42FD-A635-D402F8725B09}" type="sibTrans" cxnId="{369DDEDA-3AB2-4CA4-B29F-B2EAEED95DD1}">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3"/>
      <dgm:spPr/>
    </dgm:pt>
    <dgm:pt modelId="{25CC8F4A-1A1B-4C3E-B9C9-3B2A7A2D0F66}" type="pres">
      <dgm:prSet presAssocID="{534D5989-8F4D-4258-8225-B724768E9233}" presName="conn" presStyleLbl="parChTrans1D2" presStyleIdx="0" presStyleCnt="1"/>
      <dgm:spPr/>
    </dgm:pt>
    <dgm:pt modelId="{3901E994-EF88-4B55-B333-8B5DC2C1FE64}" type="pres">
      <dgm:prSet presAssocID="{534D5989-8F4D-4258-8225-B724768E9233}" presName="extraNode" presStyleLbl="node1" presStyleIdx="0" presStyleCnt="3"/>
      <dgm:spPr/>
    </dgm:pt>
    <dgm:pt modelId="{8EACEE7C-B326-44FB-9A91-8726F31EDF2B}" type="pres">
      <dgm:prSet presAssocID="{534D5989-8F4D-4258-8225-B724768E9233}" presName="dstNode" presStyleLbl="node1" presStyleIdx="0" presStyleCnt="3"/>
      <dgm:spPr/>
    </dgm:pt>
    <dgm:pt modelId="{4973CE0B-830B-42A8-8F41-45A257AA0B8B}" type="pres">
      <dgm:prSet presAssocID="{A031629A-C912-46DE-9250-B3AB97DBFEF3}" presName="text_1" presStyleLbl="node1" presStyleIdx="0" presStyleCnt="3" custScaleX="100007" custScaleY="98457">
        <dgm:presLayoutVars>
          <dgm:bulletEnabled val="1"/>
        </dgm:presLayoutVars>
      </dgm:prSet>
      <dgm:spPr/>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3" custLinFactNeighborX="20" custLinFactNeighborY="-726"/>
      <dgm:spPr>
        <a:ln>
          <a:solidFill>
            <a:schemeClr val="accent1">
              <a:lumMod val="75000"/>
            </a:schemeClr>
          </a:solidFill>
        </a:ln>
      </dgm:spPr>
    </dgm:pt>
    <dgm:pt modelId="{C6F21890-3A6C-4602-8FCF-0C96D1F700E9}" type="pres">
      <dgm:prSet presAssocID="{8D427307-CEAF-4DD7-BB85-8785E2DCDB7F}" presName="text_2" presStyleLbl="node1" presStyleIdx="1" presStyleCnt="3" custScaleY="136235">
        <dgm:presLayoutVars>
          <dgm:bulletEnabled val="1"/>
        </dgm:presLayoutVars>
      </dgm:prSet>
      <dgm:spPr/>
    </dgm:pt>
    <dgm:pt modelId="{32E4BCF0-B674-43E0-AB5B-A6414EE32151}" type="pres">
      <dgm:prSet presAssocID="{8D427307-CEAF-4DD7-BB85-8785E2DCDB7F}" presName="accent_2" presStyleCnt="0"/>
      <dgm:spPr/>
    </dgm:pt>
    <dgm:pt modelId="{2E10788D-F76E-483E-B3FF-9B6A38A71BF2}" type="pres">
      <dgm:prSet presAssocID="{8D427307-CEAF-4DD7-BB85-8785E2DCDB7F}" presName="accentRepeatNode" presStyleLbl="solidFgAcc1" presStyleIdx="1" presStyleCnt="3"/>
      <dgm:spPr/>
    </dgm:pt>
    <dgm:pt modelId="{F7AC9A4C-6529-4451-8901-2A7189893D58}" type="pres">
      <dgm:prSet presAssocID="{0C6CA62A-2507-4191-8334-84E9AE83554B}" presName="text_3" presStyleLbl="node1" presStyleIdx="2" presStyleCnt="3">
        <dgm:presLayoutVars>
          <dgm:bulletEnabled val="1"/>
        </dgm:presLayoutVars>
      </dgm:prSet>
      <dgm:spPr/>
    </dgm:pt>
    <dgm:pt modelId="{8857C020-D5D9-4BC3-9788-27A2EB1B6D1A}" type="pres">
      <dgm:prSet presAssocID="{0C6CA62A-2507-4191-8334-84E9AE83554B}" presName="accent_3" presStyleCnt="0"/>
      <dgm:spPr/>
    </dgm:pt>
    <dgm:pt modelId="{FB11C3B6-15A0-4B21-BFB5-81361BF8D49D}" type="pres">
      <dgm:prSet presAssocID="{0C6CA62A-2507-4191-8334-84E9AE83554B}" presName="accentRepeatNode" presStyleLbl="solidFgAcc1" presStyleIdx="2" presStyleCnt="3"/>
      <dgm:spPr/>
    </dgm:pt>
  </dgm:ptLst>
  <dgm:cxnLst>
    <dgm:cxn modelId="{2BEE061E-160B-40F0-BBAF-0674AA21B03B}" type="presOf" srcId="{FB5E4B73-157A-4954-A19F-A18E6CEE0354}" destId="{C6F21890-3A6C-4602-8FCF-0C96D1F700E9}" srcOrd="0" destOrd="2" presId="urn:microsoft.com/office/officeart/2008/layout/VerticalCurvedList"/>
    <dgm:cxn modelId="{6010BF23-9959-4415-94C2-0BF4EBC6E67A}" type="presOf" srcId="{D7A9A80B-B499-4CE9-B8B6-42D8B19FB683}" destId="{25CC8F4A-1A1B-4C3E-B9C9-3B2A7A2D0F66}" srcOrd="0" destOrd="0" presId="urn:microsoft.com/office/officeart/2008/layout/VerticalCurvedList"/>
    <dgm:cxn modelId="{9222344A-F755-43E0-9BAF-F1D5A587A9DA}" srcId="{534D5989-8F4D-4258-8225-B724768E9233}" destId="{0C6CA62A-2507-4191-8334-84E9AE83554B}" srcOrd="2" destOrd="0" parTransId="{DC45ABA5-A405-4793-88D7-75BEFB225DD7}" sibTransId="{F414A7C2-4F25-4DAE-8997-2244E8C3A188}"/>
    <dgm:cxn modelId="{93E34F87-12B9-4043-AA7D-DDBD27B4ABDA}" type="presOf" srcId="{58265A0D-2329-4215-8773-A1AC7D09D922}" destId="{C6F21890-3A6C-4602-8FCF-0C96D1F700E9}" srcOrd="0" destOrd="4" presId="urn:microsoft.com/office/officeart/2008/layout/VerticalCurvedList"/>
    <dgm:cxn modelId="{0D7DC292-F747-431E-9A2C-D14140752D73}" srcId="{8D427307-CEAF-4DD7-BB85-8785E2DCDB7F}" destId="{D91B23D0-43B5-4C6B-BF71-684C58D6394F}" srcOrd="0" destOrd="0" parTransId="{57F29065-E162-4208-AC61-5EF590A06F6B}" sibTransId="{F8024E43-F817-471D-8AB8-67323A7C0293}"/>
    <dgm:cxn modelId="{4E5391A0-6D09-4ABA-A64D-7E75998BBF11}" type="presOf" srcId="{A031629A-C912-46DE-9250-B3AB97DBFEF3}" destId="{4973CE0B-830B-42A8-8F41-45A257AA0B8B}" srcOrd="0" destOrd="0" presId="urn:microsoft.com/office/officeart/2008/layout/VerticalCurvedList"/>
    <dgm:cxn modelId="{8DE55EB1-81C2-471D-AB59-D22BF94ADBD4}" type="presOf" srcId="{8D427307-CEAF-4DD7-BB85-8785E2DCDB7F}" destId="{C6F21890-3A6C-4602-8FCF-0C96D1F700E9}" srcOrd="0" destOrd="0" presId="urn:microsoft.com/office/officeart/2008/layout/VerticalCurvedList"/>
    <dgm:cxn modelId="{93ADD7BF-1C75-4B4C-AED4-7F739C4BBA4F}" type="presOf" srcId="{534D5989-8F4D-4258-8225-B724768E9233}" destId="{777E6480-BB94-44CE-B407-D0500462E337}" srcOrd="0" destOrd="0" presId="urn:microsoft.com/office/officeart/2008/layout/VerticalCurvedList"/>
    <dgm:cxn modelId="{A6C01AC2-5B65-4107-BA34-A374606AF3BC}" type="presOf" srcId="{D91B23D0-43B5-4C6B-BF71-684C58D6394F}" destId="{C6F21890-3A6C-4602-8FCF-0C96D1F700E9}" srcOrd="0" destOrd="1" presId="urn:microsoft.com/office/officeart/2008/layout/VerticalCurvedList"/>
    <dgm:cxn modelId="{95BFD5CA-EB40-440B-89D2-5513F2CD8D3B}" srcId="{FB5E4B73-157A-4954-A19F-A18E6CEE0354}" destId="{C18D8C86-CE09-45BA-9652-25A0D5909322}" srcOrd="0" destOrd="0" parTransId="{600564BE-84F6-4271-A7CC-F324C8929673}" sibTransId="{DA2DB17F-26DD-4AED-B6C0-14A427B8AB55}"/>
    <dgm:cxn modelId="{BCC9D2D1-5525-4EA6-839C-4BF952575884}" srcId="{8D427307-CEAF-4DD7-BB85-8785E2DCDB7F}" destId="{FB5E4B73-157A-4954-A19F-A18E6CEE0354}" srcOrd="1" destOrd="0" parTransId="{D2212CF5-3B7C-4369-B6C5-89AC55E9C354}" sibTransId="{FAB108FD-4D08-487A-BC36-E05C9E20D1AE}"/>
    <dgm:cxn modelId="{318BA2DA-A3F4-4F11-BFE0-5FDA26FF82CA}" type="presOf" srcId="{0C6CA62A-2507-4191-8334-84E9AE83554B}" destId="{F7AC9A4C-6529-4451-8901-2A7189893D58}" srcOrd="0" destOrd="0" presId="urn:microsoft.com/office/officeart/2008/layout/VerticalCurvedList"/>
    <dgm:cxn modelId="{369DDEDA-3AB2-4CA4-B29F-B2EAEED95DD1}" srcId="{FB5E4B73-157A-4954-A19F-A18E6CEE0354}" destId="{58265A0D-2329-4215-8773-A1AC7D09D922}" srcOrd="1" destOrd="0" parTransId="{3AAFEFAF-DB36-424F-AA1E-A4BC198AD279}" sibTransId="{C0D2E35B-E5AF-42FD-A635-D402F8725B09}"/>
    <dgm:cxn modelId="{9D5A0FE1-E111-4E5E-BF14-005848CBD399}" srcId="{534D5989-8F4D-4258-8225-B724768E9233}" destId="{A031629A-C912-46DE-9250-B3AB97DBFEF3}" srcOrd="0" destOrd="0" parTransId="{D4DB4B43-FE32-40E2-A322-C82FEF4FD8CF}" sibTransId="{D7A9A80B-B499-4CE9-B8B6-42D8B19FB683}"/>
    <dgm:cxn modelId="{A3CF81E6-209C-4908-A88A-F01EDC214D45}" type="presOf" srcId="{C18D8C86-CE09-45BA-9652-25A0D5909322}" destId="{C6F21890-3A6C-4602-8FCF-0C96D1F700E9}" srcOrd="0" destOrd="3" presId="urn:microsoft.com/office/officeart/2008/layout/VerticalCurvedList"/>
    <dgm:cxn modelId="{73923DEE-B041-4548-81F3-DCB0EC174DF0}" srcId="{534D5989-8F4D-4258-8225-B724768E9233}" destId="{8D427307-CEAF-4DD7-BB85-8785E2DCDB7F}" srcOrd="1" destOrd="0" parTransId="{82F61772-1C04-4322-8790-54D95F2EEAF1}" sibTransId="{C89D5316-09E0-4799-A018-26A1EB22C526}"/>
    <dgm:cxn modelId="{4DBAB5E2-95E8-4036-97D6-C3BFEA21A203}" type="presParOf" srcId="{777E6480-BB94-44CE-B407-D0500462E337}" destId="{029663F2-6083-4943-A4B6-B75B1725BCEF}" srcOrd="0" destOrd="0" presId="urn:microsoft.com/office/officeart/2008/layout/VerticalCurvedList"/>
    <dgm:cxn modelId="{78E2ADE8-2668-4C01-B78A-E90930E0444E}" type="presParOf" srcId="{029663F2-6083-4943-A4B6-B75B1725BCEF}" destId="{D211633A-16B4-4697-B79D-94EAD020AF0A}" srcOrd="0" destOrd="0" presId="urn:microsoft.com/office/officeart/2008/layout/VerticalCurvedList"/>
    <dgm:cxn modelId="{C9946697-5EDC-48E5-80E2-2634000AB9D0}" type="presParOf" srcId="{D211633A-16B4-4697-B79D-94EAD020AF0A}" destId="{2B0DD12D-6EF4-4BF8-B02D-398F02F66379}" srcOrd="0" destOrd="0" presId="urn:microsoft.com/office/officeart/2008/layout/VerticalCurvedList"/>
    <dgm:cxn modelId="{63BA23FE-672E-4223-846B-CC78CA632E83}" type="presParOf" srcId="{D211633A-16B4-4697-B79D-94EAD020AF0A}" destId="{25CC8F4A-1A1B-4C3E-B9C9-3B2A7A2D0F66}" srcOrd="1" destOrd="0" presId="urn:microsoft.com/office/officeart/2008/layout/VerticalCurvedList"/>
    <dgm:cxn modelId="{D72BA247-AB3D-44A0-9D6D-D1B799D72CF7}" type="presParOf" srcId="{D211633A-16B4-4697-B79D-94EAD020AF0A}" destId="{3901E994-EF88-4B55-B333-8B5DC2C1FE64}" srcOrd="2" destOrd="0" presId="urn:microsoft.com/office/officeart/2008/layout/VerticalCurvedList"/>
    <dgm:cxn modelId="{76CD859B-DC4C-46A3-B4B5-5EA4D90E493B}" type="presParOf" srcId="{D211633A-16B4-4697-B79D-94EAD020AF0A}" destId="{8EACEE7C-B326-44FB-9A91-8726F31EDF2B}" srcOrd="3" destOrd="0" presId="urn:microsoft.com/office/officeart/2008/layout/VerticalCurvedList"/>
    <dgm:cxn modelId="{C2D5FEDD-ED19-4CB0-ACCC-99D7FF7DFA3F}" type="presParOf" srcId="{029663F2-6083-4943-A4B6-B75B1725BCEF}" destId="{4973CE0B-830B-42A8-8F41-45A257AA0B8B}" srcOrd="1" destOrd="0" presId="urn:microsoft.com/office/officeart/2008/layout/VerticalCurvedList"/>
    <dgm:cxn modelId="{B87BE233-272A-404F-B7C1-416D5D360785}" type="presParOf" srcId="{029663F2-6083-4943-A4B6-B75B1725BCEF}" destId="{966750C1-A861-452C-9609-15612A3DFCF5}" srcOrd="2" destOrd="0" presId="urn:microsoft.com/office/officeart/2008/layout/VerticalCurvedList"/>
    <dgm:cxn modelId="{58BE2BE5-9FB3-4ADB-A988-E1CE24331DF9}" type="presParOf" srcId="{966750C1-A861-452C-9609-15612A3DFCF5}" destId="{2C32AA3C-C21E-444B-8009-13B7F44A3DFC}" srcOrd="0" destOrd="0" presId="urn:microsoft.com/office/officeart/2008/layout/VerticalCurvedList"/>
    <dgm:cxn modelId="{D5D8D5EC-BDA9-43A1-A31D-035F568CDC56}" type="presParOf" srcId="{029663F2-6083-4943-A4B6-B75B1725BCEF}" destId="{C6F21890-3A6C-4602-8FCF-0C96D1F700E9}" srcOrd="3" destOrd="0" presId="urn:microsoft.com/office/officeart/2008/layout/VerticalCurvedList"/>
    <dgm:cxn modelId="{45108DF3-DE26-42EB-A86B-CCFE2D580784}" type="presParOf" srcId="{029663F2-6083-4943-A4B6-B75B1725BCEF}" destId="{32E4BCF0-B674-43E0-AB5B-A6414EE32151}" srcOrd="4" destOrd="0" presId="urn:microsoft.com/office/officeart/2008/layout/VerticalCurvedList"/>
    <dgm:cxn modelId="{B85258A7-9F30-460D-84AD-372370A1D1B6}" type="presParOf" srcId="{32E4BCF0-B674-43E0-AB5B-A6414EE32151}" destId="{2E10788D-F76E-483E-B3FF-9B6A38A71BF2}" srcOrd="0" destOrd="0" presId="urn:microsoft.com/office/officeart/2008/layout/VerticalCurvedList"/>
    <dgm:cxn modelId="{10CB6026-CCED-4326-9A0D-AA42FD4FDF1A}" type="presParOf" srcId="{029663F2-6083-4943-A4B6-B75B1725BCEF}" destId="{F7AC9A4C-6529-4451-8901-2A7189893D58}" srcOrd="5" destOrd="0" presId="urn:microsoft.com/office/officeart/2008/layout/VerticalCurvedList"/>
    <dgm:cxn modelId="{78EE6801-7F59-411D-B049-360A08633E6F}" type="presParOf" srcId="{029663F2-6083-4943-A4B6-B75B1725BCEF}" destId="{8857C020-D5D9-4BC3-9788-27A2EB1B6D1A}" srcOrd="6" destOrd="0" presId="urn:microsoft.com/office/officeart/2008/layout/VerticalCurvedList"/>
    <dgm:cxn modelId="{4E31D4FC-FC6B-4258-A41B-F28CBB8364E2}" type="presParOf" srcId="{8857C020-D5D9-4BC3-9788-27A2EB1B6D1A}"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2FFC75B-D0CF-42C1-8782-6232026BCEE9}" type="doc">
      <dgm:prSet loTypeId="urn:microsoft.com/office/officeart/2005/8/layout/hierarchy3" loCatId="list" qsTypeId="urn:microsoft.com/office/officeart/2005/8/quickstyle/3d3" qsCatId="3D" csTypeId="urn:microsoft.com/office/officeart/2005/8/colors/colorful2" csCatId="colorful" phldr="1"/>
      <dgm:spPr/>
      <dgm:t>
        <a:bodyPr/>
        <a:lstStyle/>
        <a:p>
          <a:endParaRPr lang="zh-CN" altLang="en-US"/>
        </a:p>
      </dgm:t>
    </dgm:pt>
    <dgm:pt modelId="{0DB4C500-93C1-4CE4-AC56-6DD2FAE06FFE}">
      <dgm:prSet phldrT="[文本]" custT="1"/>
      <dgm:spPr/>
      <dgm:t>
        <a:bodyPr/>
        <a:lstStyle/>
        <a:p>
          <a:r>
            <a:rPr lang="zh-CN" altLang="en-US" sz="2000" dirty="0"/>
            <a:t>外文文献</a:t>
          </a:r>
          <a:endParaRPr lang="en-US" altLang="zh-CN" sz="2000" dirty="0"/>
        </a:p>
        <a:p>
          <a:r>
            <a:rPr lang="zh-CN" altLang="en-US" sz="2000" dirty="0"/>
            <a:t>（</a:t>
          </a:r>
          <a:r>
            <a:rPr lang="en-US" altLang="zh-CN" sz="2000" dirty="0"/>
            <a:t>39</a:t>
          </a:r>
          <a:r>
            <a:rPr lang="zh-CN" altLang="en-US" sz="2000" dirty="0"/>
            <a:t>篇）</a:t>
          </a:r>
        </a:p>
      </dgm:t>
    </dgm:pt>
    <dgm:pt modelId="{614C35A5-CA4B-4538-BA9B-476312CE9608}" type="parTrans" cxnId="{2A3C5745-FAA8-4EBF-8FC6-AB931BA6044B}">
      <dgm:prSet/>
      <dgm:spPr/>
      <dgm:t>
        <a:bodyPr/>
        <a:lstStyle/>
        <a:p>
          <a:endParaRPr lang="zh-CN" altLang="en-US"/>
        </a:p>
      </dgm:t>
    </dgm:pt>
    <dgm:pt modelId="{4BB243A7-762B-446D-83F6-9DC105001E6D}" type="sibTrans" cxnId="{2A3C5745-FAA8-4EBF-8FC6-AB931BA6044B}">
      <dgm:prSet/>
      <dgm:spPr/>
      <dgm:t>
        <a:bodyPr/>
        <a:lstStyle/>
        <a:p>
          <a:endParaRPr lang="zh-CN" altLang="en-US"/>
        </a:p>
      </dgm:t>
    </dgm:pt>
    <dgm:pt modelId="{2B1A0796-63CE-4E96-9C4C-E6B3CA4669EB}">
      <dgm:prSet phldrT="[文本]"/>
      <dgm:spPr/>
      <dgm:t>
        <a:bodyPr/>
        <a:lstStyle/>
        <a:p>
          <a:r>
            <a:rPr lang="en-US" altLang="zh-CN" dirty="0"/>
            <a:t>Web of science</a:t>
          </a:r>
        </a:p>
        <a:p>
          <a:endParaRPr lang="en-US" altLang="zh-CN" dirty="0"/>
        </a:p>
      </dgm:t>
    </dgm:pt>
    <dgm:pt modelId="{C7707E2C-2F2A-4CEE-AA33-D0C89E9EABEB}" type="parTrans" cxnId="{F0FDCB95-F4DA-4EA5-AB91-4D53C4779F5A}">
      <dgm:prSet/>
      <dgm:spPr/>
      <dgm:t>
        <a:bodyPr/>
        <a:lstStyle/>
        <a:p>
          <a:endParaRPr lang="zh-CN" altLang="en-US"/>
        </a:p>
      </dgm:t>
    </dgm:pt>
    <dgm:pt modelId="{15B0F96F-76D2-4806-9D52-E76A90C5D37E}" type="sibTrans" cxnId="{F0FDCB95-F4DA-4EA5-AB91-4D53C4779F5A}">
      <dgm:prSet/>
      <dgm:spPr/>
      <dgm:t>
        <a:bodyPr/>
        <a:lstStyle/>
        <a:p>
          <a:endParaRPr lang="zh-CN" altLang="en-US"/>
        </a:p>
      </dgm:t>
    </dgm:pt>
    <dgm:pt modelId="{905714E7-D3D1-4916-886E-DC6E1FF73A16}">
      <dgm:prSet phldrT="[文本]"/>
      <dgm:spPr/>
      <dgm:t>
        <a:bodyPr/>
        <a:lstStyle/>
        <a:p>
          <a:r>
            <a:rPr lang="en-US" altLang="zh-CN" dirty="0"/>
            <a:t>Google</a:t>
          </a:r>
          <a:r>
            <a:rPr lang="zh-CN" altLang="en-US" dirty="0"/>
            <a:t>学术</a:t>
          </a:r>
        </a:p>
      </dgm:t>
    </dgm:pt>
    <dgm:pt modelId="{91754EBC-0421-4EA7-BAD6-989EEBD5CEE6}" type="parTrans" cxnId="{F4255CA9-98BE-4CA4-AE29-E7CFAA6CE307}">
      <dgm:prSet/>
      <dgm:spPr/>
      <dgm:t>
        <a:bodyPr/>
        <a:lstStyle/>
        <a:p>
          <a:endParaRPr lang="zh-CN" altLang="en-US"/>
        </a:p>
      </dgm:t>
    </dgm:pt>
    <dgm:pt modelId="{A7572E83-5D7D-4CB3-8F9F-C9C5087D5632}" type="sibTrans" cxnId="{F4255CA9-98BE-4CA4-AE29-E7CFAA6CE307}">
      <dgm:prSet/>
      <dgm:spPr/>
      <dgm:t>
        <a:bodyPr/>
        <a:lstStyle/>
        <a:p>
          <a:endParaRPr lang="zh-CN" altLang="en-US"/>
        </a:p>
      </dgm:t>
    </dgm:pt>
    <dgm:pt modelId="{21C51405-76E8-4A00-845A-86800666BB67}">
      <dgm:prSet phldrT="[文本]" custT="1"/>
      <dgm:spPr/>
      <dgm:t>
        <a:bodyPr/>
        <a:lstStyle/>
        <a:p>
          <a:r>
            <a:rPr lang="zh-CN" altLang="en-US" sz="2000" dirty="0"/>
            <a:t>中文文献</a:t>
          </a:r>
          <a:endParaRPr lang="en-US" altLang="zh-CN" sz="2000" dirty="0"/>
        </a:p>
        <a:p>
          <a:r>
            <a:rPr lang="zh-CN" altLang="en-US" sz="2000" dirty="0"/>
            <a:t>（</a:t>
          </a:r>
          <a:r>
            <a:rPr lang="en-US" altLang="zh-CN" sz="2000" dirty="0"/>
            <a:t>18</a:t>
          </a:r>
          <a:r>
            <a:rPr lang="zh-CN" altLang="en-US" sz="2000" dirty="0"/>
            <a:t>篇</a:t>
          </a:r>
          <a:r>
            <a:rPr lang="zh-CN" altLang="en-US" sz="2400" dirty="0"/>
            <a:t>）</a:t>
          </a:r>
        </a:p>
      </dgm:t>
    </dgm:pt>
    <dgm:pt modelId="{C652A865-934F-462E-9DEF-E556AF277D6E}" type="parTrans" cxnId="{883F2F54-B35F-4894-AEC6-0FCFBD6275BC}">
      <dgm:prSet/>
      <dgm:spPr/>
      <dgm:t>
        <a:bodyPr/>
        <a:lstStyle/>
        <a:p>
          <a:endParaRPr lang="zh-CN" altLang="en-US"/>
        </a:p>
      </dgm:t>
    </dgm:pt>
    <dgm:pt modelId="{EAA3CD5A-54C2-4312-9F80-EF8579BDC2A0}" type="sibTrans" cxnId="{883F2F54-B35F-4894-AEC6-0FCFBD6275BC}">
      <dgm:prSet/>
      <dgm:spPr/>
      <dgm:t>
        <a:bodyPr/>
        <a:lstStyle/>
        <a:p>
          <a:endParaRPr lang="zh-CN" altLang="en-US"/>
        </a:p>
      </dgm:t>
    </dgm:pt>
    <dgm:pt modelId="{5BBEADFB-A26D-48B4-975E-C1D4E01E260D}">
      <dgm:prSet phldrT="[文本]"/>
      <dgm:spPr/>
      <dgm:t>
        <a:bodyPr/>
        <a:lstStyle/>
        <a:p>
          <a:r>
            <a:rPr lang="zh-CN" altLang="en-US" dirty="0"/>
            <a:t>百度学术</a:t>
          </a:r>
          <a:endParaRPr lang="en-US" altLang="zh-CN" dirty="0"/>
        </a:p>
      </dgm:t>
    </dgm:pt>
    <dgm:pt modelId="{8D42EC4D-7F27-4A8C-B61C-9A6F05BA267F}" type="parTrans" cxnId="{6DE1F285-DF0D-4774-9190-607282CFEE8C}">
      <dgm:prSet/>
      <dgm:spPr/>
      <dgm:t>
        <a:bodyPr/>
        <a:lstStyle/>
        <a:p>
          <a:endParaRPr lang="zh-CN" altLang="en-US"/>
        </a:p>
      </dgm:t>
    </dgm:pt>
    <dgm:pt modelId="{620A30E5-D11D-4D6A-A084-63947F505A1A}" type="sibTrans" cxnId="{6DE1F285-DF0D-4774-9190-607282CFEE8C}">
      <dgm:prSet/>
      <dgm:spPr/>
      <dgm:t>
        <a:bodyPr/>
        <a:lstStyle/>
        <a:p>
          <a:endParaRPr lang="zh-CN" altLang="en-US"/>
        </a:p>
      </dgm:t>
    </dgm:pt>
    <dgm:pt modelId="{C56580E1-8BC4-4F33-9F2B-5F2E13A105A0}">
      <dgm:prSet phldrT="[文本]"/>
      <dgm:spPr/>
      <dgm:t>
        <a:bodyPr/>
        <a:lstStyle/>
        <a:p>
          <a:r>
            <a:rPr lang="zh-CN" altLang="en-US" dirty="0"/>
            <a:t>知网</a:t>
          </a:r>
        </a:p>
      </dgm:t>
    </dgm:pt>
    <dgm:pt modelId="{2DC0D404-4DFC-491C-B95B-724920B420A3}" type="parTrans" cxnId="{9979E924-9E49-4E4D-A442-9EDE4EBCB08D}">
      <dgm:prSet/>
      <dgm:spPr/>
      <dgm:t>
        <a:bodyPr/>
        <a:lstStyle/>
        <a:p>
          <a:endParaRPr lang="zh-CN" altLang="en-US"/>
        </a:p>
      </dgm:t>
    </dgm:pt>
    <dgm:pt modelId="{ECE0EC69-6CB2-4E6A-B01B-CD627DED9241}" type="sibTrans" cxnId="{9979E924-9E49-4E4D-A442-9EDE4EBCB08D}">
      <dgm:prSet/>
      <dgm:spPr/>
      <dgm:t>
        <a:bodyPr/>
        <a:lstStyle/>
        <a:p>
          <a:endParaRPr lang="zh-CN" altLang="en-US"/>
        </a:p>
      </dgm:t>
    </dgm:pt>
    <dgm:pt modelId="{DCC8A619-A2A6-4B91-AB49-1D64A6E26C15}">
      <dgm:prSet phldrT="[文本]" custT="1"/>
      <dgm:spPr/>
      <dgm:t>
        <a:bodyPr/>
        <a:lstStyle/>
        <a:p>
          <a:r>
            <a:rPr lang="zh-CN" altLang="en-US" sz="2000" dirty="0"/>
            <a:t>专利</a:t>
          </a:r>
          <a:endParaRPr lang="en-US" altLang="zh-CN" sz="2000" dirty="0"/>
        </a:p>
        <a:p>
          <a:r>
            <a:rPr lang="zh-CN" altLang="en-US" sz="2000" dirty="0"/>
            <a:t>（</a:t>
          </a:r>
          <a:r>
            <a:rPr lang="en-US" altLang="zh-CN" sz="2000" dirty="0"/>
            <a:t>21</a:t>
          </a:r>
          <a:r>
            <a:rPr lang="zh-CN" altLang="en-US" sz="2000" dirty="0"/>
            <a:t>篇）</a:t>
          </a:r>
        </a:p>
      </dgm:t>
    </dgm:pt>
    <dgm:pt modelId="{82248326-86CE-4213-AA2F-12599B5954C6}" type="parTrans" cxnId="{D1380A81-67BF-461D-A0D5-D976BF44D8CE}">
      <dgm:prSet/>
      <dgm:spPr/>
      <dgm:t>
        <a:bodyPr/>
        <a:lstStyle/>
        <a:p>
          <a:endParaRPr lang="zh-CN" altLang="en-US"/>
        </a:p>
      </dgm:t>
    </dgm:pt>
    <dgm:pt modelId="{44BB3C15-166E-49FB-9BAF-4A9C9DC3D3E7}" type="sibTrans" cxnId="{D1380A81-67BF-461D-A0D5-D976BF44D8CE}">
      <dgm:prSet/>
      <dgm:spPr/>
      <dgm:t>
        <a:bodyPr/>
        <a:lstStyle/>
        <a:p>
          <a:endParaRPr lang="zh-CN" altLang="en-US"/>
        </a:p>
      </dgm:t>
    </dgm:pt>
    <dgm:pt modelId="{94237239-E2AD-412D-83B5-47475A3443C5}">
      <dgm:prSet phldrT="[文本]"/>
      <dgm:spPr/>
      <dgm:t>
        <a:bodyPr/>
        <a:lstStyle/>
        <a:p>
          <a:r>
            <a:rPr lang="en-US" altLang="zh-CN" dirty="0"/>
            <a:t>Google  patent</a:t>
          </a:r>
          <a:endParaRPr lang="zh-CN" altLang="en-US" dirty="0"/>
        </a:p>
      </dgm:t>
    </dgm:pt>
    <dgm:pt modelId="{6A880E6D-DCE9-497A-B26E-EC2134FC4437}" type="parTrans" cxnId="{B32F7BCB-3412-4E08-BAE8-AFF4ADF03C5B}">
      <dgm:prSet/>
      <dgm:spPr/>
      <dgm:t>
        <a:bodyPr/>
        <a:lstStyle/>
        <a:p>
          <a:endParaRPr lang="zh-CN" altLang="en-US"/>
        </a:p>
      </dgm:t>
    </dgm:pt>
    <dgm:pt modelId="{FB253503-AB85-4017-AFBF-10D792FF5B46}" type="sibTrans" cxnId="{B32F7BCB-3412-4E08-BAE8-AFF4ADF03C5B}">
      <dgm:prSet/>
      <dgm:spPr/>
      <dgm:t>
        <a:bodyPr/>
        <a:lstStyle/>
        <a:p>
          <a:endParaRPr lang="zh-CN" altLang="en-US"/>
        </a:p>
      </dgm:t>
    </dgm:pt>
    <dgm:pt modelId="{4D032C26-803F-4E1C-864A-6B0EA0993CFC}">
      <dgm:prSet phldrT="[文本]"/>
      <dgm:spPr/>
      <dgm:t>
        <a:bodyPr/>
        <a:lstStyle/>
        <a:p>
          <a:r>
            <a:rPr lang="zh-CN" altLang="en-US" dirty="0"/>
            <a:t>文献中引用的专利</a:t>
          </a:r>
        </a:p>
      </dgm:t>
    </dgm:pt>
    <dgm:pt modelId="{5DDE0134-6DA6-4DC7-8494-7F57ED4EB05C}" type="parTrans" cxnId="{FA6577D3-5039-4A43-B3A2-1050A62B91FC}">
      <dgm:prSet/>
      <dgm:spPr/>
      <dgm:t>
        <a:bodyPr/>
        <a:lstStyle/>
        <a:p>
          <a:endParaRPr lang="zh-CN" altLang="en-US"/>
        </a:p>
      </dgm:t>
    </dgm:pt>
    <dgm:pt modelId="{B2691EF0-B918-442D-A9DD-C15B49E5F637}" type="sibTrans" cxnId="{FA6577D3-5039-4A43-B3A2-1050A62B91FC}">
      <dgm:prSet/>
      <dgm:spPr/>
      <dgm:t>
        <a:bodyPr/>
        <a:lstStyle/>
        <a:p>
          <a:endParaRPr lang="zh-CN" altLang="en-US"/>
        </a:p>
      </dgm:t>
    </dgm:pt>
    <dgm:pt modelId="{423306B9-6C0F-40E8-8797-AC413DB05B7C}" type="pres">
      <dgm:prSet presAssocID="{62FFC75B-D0CF-42C1-8782-6232026BCEE9}" presName="diagram" presStyleCnt="0">
        <dgm:presLayoutVars>
          <dgm:chPref val="1"/>
          <dgm:dir/>
          <dgm:animOne val="branch"/>
          <dgm:animLvl val="lvl"/>
          <dgm:resizeHandles/>
        </dgm:presLayoutVars>
      </dgm:prSet>
      <dgm:spPr/>
    </dgm:pt>
    <dgm:pt modelId="{43259CBC-8528-45DF-B7BB-1C263489412C}" type="pres">
      <dgm:prSet presAssocID="{0DB4C500-93C1-4CE4-AC56-6DD2FAE06FFE}" presName="root" presStyleCnt="0"/>
      <dgm:spPr/>
    </dgm:pt>
    <dgm:pt modelId="{86660FFC-531D-440F-BF16-49F2DCF07CFB}" type="pres">
      <dgm:prSet presAssocID="{0DB4C500-93C1-4CE4-AC56-6DD2FAE06FFE}" presName="rootComposite" presStyleCnt="0"/>
      <dgm:spPr/>
    </dgm:pt>
    <dgm:pt modelId="{2122DD0E-AB83-4413-BC1E-F9D93DCEE517}" type="pres">
      <dgm:prSet presAssocID="{0DB4C500-93C1-4CE4-AC56-6DD2FAE06FFE}" presName="rootText" presStyleLbl="node1" presStyleIdx="0" presStyleCnt="3"/>
      <dgm:spPr/>
    </dgm:pt>
    <dgm:pt modelId="{ACDA8352-C935-4395-A1ED-363F3D3463B7}" type="pres">
      <dgm:prSet presAssocID="{0DB4C500-93C1-4CE4-AC56-6DD2FAE06FFE}" presName="rootConnector" presStyleLbl="node1" presStyleIdx="0" presStyleCnt="3"/>
      <dgm:spPr/>
    </dgm:pt>
    <dgm:pt modelId="{C98EE6A4-7B0E-40C3-9965-831FD6224565}" type="pres">
      <dgm:prSet presAssocID="{0DB4C500-93C1-4CE4-AC56-6DD2FAE06FFE}" presName="childShape" presStyleCnt="0"/>
      <dgm:spPr/>
    </dgm:pt>
    <dgm:pt modelId="{660A3C24-5BAF-4B03-B030-D64B68CAD622}" type="pres">
      <dgm:prSet presAssocID="{C7707E2C-2F2A-4CEE-AA33-D0C89E9EABEB}" presName="Name13" presStyleLbl="parChTrans1D2" presStyleIdx="0" presStyleCnt="6"/>
      <dgm:spPr/>
    </dgm:pt>
    <dgm:pt modelId="{DA89D0B9-4088-4B1F-BA45-49A961AF3E62}" type="pres">
      <dgm:prSet presAssocID="{2B1A0796-63CE-4E96-9C4C-E6B3CA4669EB}" presName="childText" presStyleLbl="bgAcc1" presStyleIdx="0" presStyleCnt="6">
        <dgm:presLayoutVars>
          <dgm:bulletEnabled val="1"/>
        </dgm:presLayoutVars>
      </dgm:prSet>
      <dgm:spPr/>
    </dgm:pt>
    <dgm:pt modelId="{85FD7CF3-84BF-4E34-B90F-F20EB29CCB5F}" type="pres">
      <dgm:prSet presAssocID="{91754EBC-0421-4EA7-BAD6-989EEBD5CEE6}" presName="Name13" presStyleLbl="parChTrans1D2" presStyleIdx="1" presStyleCnt="6"/>
      <dgm:spPr/>
    </dgm:pt>
    <dgm:pt modelId="{D6D0C84B-22FC-4FA7-8096-4ECF2B94127E}" type="pres">
      <dgm:prSet presAssocID="{905714E7-D3D1-4916-886E-DC6E1FF73A16}" presName="childText" presStyleLbl="bgAcc1" presStyleIdx="1" presStyleCnt="6">
        <dgm:presLayoutVars>
          <dgm:bulletEnabled val="1"/>
        </dgm:presLayoutVars>
      </dgm:prSet>
      <dgm:spPr/>
    </dgm:pt>
    <dgm:pt modelId="{FDE64862-A61F-4E74-9C3F-981C72F8F80A}" type="pres">
      <dgm:prSet presAssocID="{21C51405-76E8-4A00-845A-86800666BB67}" presName="root" presStyleCnt="0"/>
      <dgm:spPr/>
    </dgm:pt>
    <dgm:pt modelId="{27509FA1-32BF-4AB7-A7D5-3BB42E5BE98A}" type="pres">
      <dgm:prSet presAssocID="{21C51405-76E8-4A00-845A-86800666BB67}" presName="rootComposite" presStyleCnt="0"/>
      <dgm:spPr/>
    </dgm:pt>
    <dgm:pt modelId="{92746ED9-4F62-47FF-BAB1-3ED559BE362E}" type="pres">
      <dgm:prSet presAssocID="{21C51405-76E8-4A00-845A-86800666BB67}" presName="rootText" presStyleLbl="node1" presStyleIdx="1" presStyleCnt="3"/>
      <dgm:spPr/>
    </dgm:pt>
    <dgm:pt modelId="{DA7FEB6A-E6E1-4B2E-94AC-17763021845B}" type="pres">
      <dgm:prSet presAssocID="{21C51405-76E8-4A00-845A-86800666BB67}" presName="rootConnector" presStyleLbl="node1" presStyleIdx="1" presStyleCnt="3"/>
      <dgm:spPr/>
    </dgm:pt>
    <dgm:pt modelId="{E43D3BC4-380D-4548-A68D-96E1FFC4274F}" type="pres">
      <dgm:prSet presAssocID="{21C51405-76E8-4A00-845A-86800666BB67}" presName="childShape" presStyleCnt="0"/>
      <dgm:spPr/>
    </dgm:pt>
    <dgm:pt modelId="{9A970488-2247-4EB7-A492-AEAA6C8FA329}" type="pres">
      <dgm:prSet presAssocID="{8D42EC4D-7F27-4A8C-B61C-9A6F05BA267F}" presName="Name13" presStyleLbl="parChTrans1D2" presStyleIdx="2" presStyleCnt="6"/>
      <dgm:spPr/>
    </dgm:pt>
    <dgm:pt modelId="{446E69E0-5647-45F4-A910-5F42E67674DE}" type="pres">
      <dgm:prSet presAssocID="{5BBEADFB-A26D-48B4-975E-C1D4E01E260D}" presName="childText" presStyleLbl="bgAcc1" presStyleIdx="2" presStyleCnt="6">
        <dgm:presLayoutVars>
          <dgm:bulletEnabled val="1"/>
        </dgm:presLayoutVars>
      </dgm:prSet>
      <dgm:spPr/>
    </dgm:pt>
    <dgm:pt modelId="{71580D6D-C17D-4923-94E4-94BC22B40C7A}" type="pres">
      <dgm:prSet presAssocID="{2DC0D404-4DFC-491C-B95B-724920B420A3}" presName="Name13" presStyleLbl="parChTrans1D2" presStyleIdx="3" presStyleCnt="6"/>
      <dgm:spPr/>
    </dgm:pt>
    <dgm:pt modelId="{54B080BA-24F3-4EA2-94A5-0DEF720DC6C4}" type="pres">
      <dgm:prSet presAssocID="{C56580E1-8BC4-4F33-9F2B-5F2E13A105A0}" presName="childText" presStyleLbl="bgAcc1" presStyleIdx="3" presStyleCnt="6">
        <dgm:presLayoutVars>
          <dgm:bulletEnabled val="1"/>
        </dgm:presLayoutVars>
      </dgm:prSet>
      <dgm:spPr/>
    </dgm:pt>
    <dgm:pt modelId="{B7414F99-2121-4C9A-9E17-80000F8A3EEB}" type="pres">
      <dgm:prSet presAssocID="{DCC8A619-A2A6-4B91-AB49-1D64A6E26C15}" presName="root" presStyleCnt="0"/>
      <dgm:spPr/>
    </dgm:pt>
    <dgm:pt modelId="{3AB4A62A-7CC0-41C4-A6D7-C408924CFEF5}" type="pres">
      <dgm:prSet presAssocID="{DCC8A619-A2A6-4B91-AB49-1D64A6E26C15}" presName="rootComposite" presStyleCnt="0"/>
      <dgm:spPr/>
    </dgm:pt>
    <dgm:pt modelId="{F94DC143-015A-4398-BC8D-FCC089A81638}" type="pres">
      <dgm:prSet presAssocID="{DCC8A619-A2A6-4B91-AB49-1D64A6E26C15}" presName="rootText" presStyleLbl="node1" presStyleIdx="2" presStyleCnt="3"/>
      <dgm:spPr/>
    </dgm:pt>
    <dgm:pt modelId="{CDC1F74C-3BD6-4589-A537-1D8419AA4251}" type="pres">
      <dgm:prSet presAssocID="{DCC8A619-A2A6-4B91-AB49-1D64A6E26C15}" presName="rootConnector" presStyleLbl="node1" presStyleIdx="2" presStyleCnt="3"/>
      <dgm:spPr/>
    </dgm:pt>
    <dgm:pt modelId="{D4EB4989-C817-4B6B-B5DC-6E891C7832E2}" type="pres">
      <dgm:prSet presAssocID="{DCC8A619-A2A6-4B91-AB49-1D64A6E26C15}" presName="childShape" presStyleCnt="0"/>
      <dgm:spPr/>
    </dgm:pt>
    <dgm:pt modelId="{0A19F72D-6CA7-497D-AE63-81944D703DF1}" type="pres">
      <dgm:prSet presAssocID="{6A880E6D-DCE9-497A-B26E-EC2134FC4437}" presName="Name13" presStyleLbl="parChTrans1D2" presStyleIdx="4" presStyleCnt="6"/>
      <dgm:spPr/>
    </dgm:pt>
    <dgm:pt modelId="{2810B4B2-87FE-42C0-808C-A3800A81EF25}" type="pres">
      <dgm:prSet presAssocID="{94237239-E2AD-412D-83B5-47475A3443C5}" presName="childText" presStyleLbl="bgAcc1" presStyleIdx="4" presStyleCnt="6">
        <dgm:presLayoutVars>
          <dgm:bulletEnabled val="1"/>
        </dgm:presLayoutVars>
      </dgm:prSet>
      <dgm:spPr/>
    </dgm:pt>
    <dgm:pt modelId="{91EE09D6-B260-412B-A806-528785525829}" type="pres">
      <dgm:prSet presAssocID="{5DDE0134-6DA6-4DC7-8494-7F57ED4EB05C}" presName="Name13" presStyleLbl="parChTrans1D2" presStyleIdx="5" presStyleCnt="6"/>
      <dgm:spPr/>
    </dgm:pt>
    <dgm:pt modelId="{E2A11D60-F863-4F86-810C-40CEA3ED63C6}" type="pres">
      <dgm:prSet presAssocID="{4D032C26-803F-4E1C-864A-6B0EA0993CFC}" presName="childText" presStyleLbl="bgAcc1" presStyleIdx="5" presStyleCnt="6">
        <dgm:presLayoutVars>
          <dgm:bulletEnabled val="1"/>
        </dgm:presLayoutVars>
      </dgm:prSet>
      <dgm:spPr/>
    </dgm:pt>
  </dgm:ptLst>
  <dgm:cxnLst>
    <dgm:cxn modelId="{65A7761C-E32D-4D31-80FC-0EA66BB6DF6A}" type="presOf" srcId="{5BBEADFB-A26D-48B4-975E-C1D4E01E260D}" destId="{446E69E0-5647-45F4-A910-5F42E67674DE}" srcOrd="0" destOrd="0" presId="urn:microsoft.com/office/officeart/2005/8/layout/hierarchy3"/>
    <dgm:cxn modelId="{94C3F122-C84B-422B-B9E6-6CFD1A3BCE13}" type="presOf" srcId="{8D42EC4D-7F27-4A8C-B61C-9A6F05BA267F}" destId="{9A970488-2247-4EB7-A492-AEAA6C8FA329}" srcOrd="0" destOrd="0" presId="urn:microsoft.com/office/officeart/2005/8/layout/hierarchy3"/>
    <dgm:cxn modelId="{51D95B23-E6D1-45A8-AE17-2A637A4FA31A}" type="presOf" srcId="{4D032C26-803F-4E1C-864A-6B0EA0993CFC}" destId="{E2A11D60-F863-4F86-810C-40CEA3ED63C6}" srcOrd="0" destOrd="0" presId="urn:microsoft.com/office/officeart/2005/8/layout/hierarchy3"/>
    <dgm:cxn modelId="{49D01024-2CD1-48C3-AA05-F58F880F31E4}" type="presOf" srcId="{0DB4C500-93C1-4CE4-AC56-6DD2FAE06FFE}" destId="{ACDA8352-C935-4395-A1ED-363F3D3463B7}" srcOrd="1" destOrd="0" presId="urn:microsoft.com/office/officeart/2005/8/layout/hierarchy3"/>
    <dgm:cxn modelId="{9979E924-9E49-4E4D-A442-9EDE4EBCB08D}" srcId="{21C51405-76E8-4A00-845A-86800666BB67}" destId="{C56580E1-8BC4-4F33-9F2B-5F2E13A105A0}" srcOrd="1" destOrd="0" parTransId="{2DC0D404-4DFC-491C-B95B-724920B420A3}" sibTransId="{ECE0EC69-6CB2-4E6A-B01B-CD627DED9241}"/>
    <dgm:cxn modelId="{D87AC237-42A5-40B6-89C0-38A55D3469DF}" type="presOf" srcId="{62FFC75B-D0CF-42C1-8782-6232026BCEE9}" destId="{423306B9-6C0F-40E8-8797-AC413DB05B7C}" srcOrd="0" destOrd="0" presId="urn:microsoft.com/office/officeart/2005/8/layout/hierarchy3"/>
    <dgm:cxn modelId="{97AA6238-AEE6-4213-934F-6E7CE64256A1}" type="presOf" srcId="{2DC0D404-4DFC-491C-B95B-724920B420A3}" destId="{71580D6D-C17D-4923-94E4-94BC22B40C7A}" srcOrd="0" destOrd="0" presId="urn:microsoft.com/office/officeart/2005/8/layout/hierarchy3"/>
    <dgm:cxn modelId="{2A3C5745-FAA8-4EBF-8FC6-AB931BA6044B}" srcId="{62FFC75B-D0CF-42C1-8782-6232026BCEE9}" destId="{0DB4C500-93C1-4CE4-AC56-6DD2FAE06FFE}" srcOrd="0" destOrd="0" parTransId="{614C35A5-CA4B-4538-BA9B-476312CE9608}" sibTransId="{4BB243A7-762B-446D-83F6-9DC105001E6D}"/>
    <dgm:cxn modelId="{EA69C36C-B557-4059-9D8A-2A1AFCBEE79E}" type="presOf" srcId="{94237239-E2AD-412D-83B5-47475A3443C5}" destId="{2810B4B2-87FE-42C0-808C-A3800A81EF25}" srcOrd="0" destOrd="0" presId="urn:microsoft.com/office/officeart/2005/8/layout/hierarchy3"/>
    <dgm:cxn modelId="{883F2F54-B35F-4894-AEC6-0FCFBD6275BC}" srcId="{62FFC75B-D0CF-42C1-8782-6232026BCEE9}" destId="{21C51405-76E8-4A00-845A-86800666BB67}" srcOrd="1" destOrd="0" parTransId="{C652A865-934F-462E-9DEF-E556AF277D6E}" sibTransId="{EAA3CD5A-54C2-4312-9F80-EF8579BDC2A0}"/>
    <dgm:cxn modelId="{34F4B455-DD1B-452C-A0F5-ECB5C817BACD}" type="presOf" srcId="{21C51405-76E8-4A00-845A-86800666BB67}" destId="{DA7FEB6A-E6E1-4B2E-94AC-17763021845B}" srcOrd="1" destOrd="0" presId="urn:microsoft.com/office/officeart/2005/8/layout/hierarchy3"/>
    <dgm:cxn modelId="{DF790A7A-2465-4698-A162-C98E50797E4B}" type="presOf" srcId="{21C51405-76E8-4A00-845A-86800666BB67}" destId="{92746ED9-4F62-47FF-BAB1-3ED559BE362E}" srcOrd="0" destOrd="0" presId="urn:microsoft.com/office/officeart/2005/8/layout/hierarchy3"/>
    <dgm:cxn modelId="{D1380A81-67BF-461D-A0D5-D976BF44D8CE}" srcId="{62FFC75B-D0CF-42C1-8782-6232026BCEE9}" destId="{DCC8A619-A2A6-4B91-AB49-1D64A6E26C15}" srcOrd="2" destOrd="0" parTransId="{82248326-86CE-4213-AA2F-12599B5954C6}" sibTransId="{44BB3C15-166E-49FB-9BAF-4A9C9DC3D3E7}"/>
    <dgm:cxn modelId="{6DE1F285-DF0D-4774-9190-607282CFEE8C}" srcId="{21C51405-76E8-4A00-845A-86800666BB67}" destId="{5BBEADFB-A26D-48B4-975E-C1D4E01E260D}" srcOrd="0" destOrd="0" parTransId="{8D42EC4D-7F27-4A8C-B61C-9A6F05BA267F}" sibTransId="{620A30E5-D11D-4D6A-A084-63947F505A1A}"/>
    <dgm:cxn modelId="{F2B77587-ED0B-4AD2-B5D6-97EE31A7C4A1}" type="presOf" srcId="{905714E7-D3D1-4916-886E-DC6E1FF73A16}" destId="{D6D0C84B-22FC-4FA7-8096-4ECF2B94127E}" srcOrd="0" destOrd="0" presId="urn:microsoft.com/office/officeart/2005/8/layout/hierarchy3"/>
    <dgm:cxn modelId="{44CAE48E-8414-4FB7-BDD5-108B8BA16F4D}" type="presOf" srcId="{2B1A0796-63CE-4E96-9C4C-E6B3CA4669EB}" destId="{DA89D0B9-4088-4B1F-BA45-49A961AF3E62}" srcOrd="0" destOrd="0" presId="urn:microsoft.com/office/officeart/2005/8/layout/hierarchy3"/>
    <dgm:cxn modelId="{F0FDCB95-F4DA-4EA5-AB91-4D53C4779F5A}" srcId="{0DB4C500-93C1-4CE4-AC56-6DD2FAE06FFE}" destId="{2B1A0796-63CE-4E96-9C4C-E6B3CA4669EB}" srcOrd="0" destOrd="0" parTransId="{C7707E2C-2F2A-4CEE-AA33-D0C89E9EABEB}" sibTransId="{15B0F96F-76D2-4806-9D52-E76A90C5D37E}"/>
    <dgm:cxn modelId="{DC102C96-13AE-4753-8784-C42C83C6A74A}" type="presOf" srcId="{C56580E1-8BC4-4F33-9F2B-5F2E13A105A0}" destId="{54B080BA-24F3-4EA2-94A5-0DEF720DC6C4}" srcOrd="0" destOrd="0" presId="urn:microsoft.com/office/officeart/2005/8/layout/hierarchy3"/>
    <dgm:cxn modelId="{6E6950A2-8AB7-46EE-B48E-3F7E7E310A9F}" type="presOf" srcId="{C7707E2C-2F2A-4CEE-AA33-D0C89E9EABEB}" destId="{660A3C24-5BAF-4B03-B030-D64B68CAD622}" srcOrd="0" destOrd="0" presId="urn:microsoft.com/office/officeart/2005/8/layout/hierarchy3"/>
    <dgm:cxn modelId="{F4255CA9-98BE-4CA4-AE29-E7CFAA6CE307}" srcId="{0DB4C500-93C1-4CE4-AC56-6DD2FAE06FFE}" destId="{905714E7-D3D1-4916-886E-DC6E1FF73A16}" srcOrd="1" destOrd="0" parTransId="{91754EBC-0421-4EA7-BAD6-989EEBD5CEE6}" sibTransId="{A7572E83-5D7D-4CB3-8F9F-C9C5087D5632}"/>
    <dgm:cxn modelId="{3E0304B1-DD13-4613-A980-C638A477F2E7}" type="presOf" srcId="{DCC8A619-A2A6-4B91-AB49-1D64A6E26C15}" destId="{CDC1F74C-3BD6-4589-A537-1D8419AA4251}" srcOrd="1" destOrd="0" presId="urn:microsoft.com/office/officeart/2005/8/layout/hierarchy3"/>
    <dgm:cxn modelId="{F005E1B3-EE1D-4450-8DC7-328622F9940E}" type="presOf" srcId="{DCC8A619-A2A6-4B91-AB49-1D64A6E26C15}" destId="{F94DC143-015A-4398-BC8D-FCC089A81638}" srcOrd="0" destOrd="0" presId="urn:microsoft.com/office/officeart/2005/8/layout/hierarchy3"/>
    <dgm:cxn modelId="{2C0C3EC3-CAE6-4D0E-8312-FDD335C40B1A}" type="presOf" srcId="{91754EBC-0421-4EA7-BAD6-989EEBD5CEE6}" destId="{85FD7CF3-84BF-4E34-B90F-F20EB29CCB5F}" srcOrd="0" destOrd="0" presId="urn:microsoft.com/office/officeart/2005/8/layout/hierarchy3"/>
    <dgm:cxn modelId="{B32F7BCB-3412-4E08-BAE8-AFF4ADF03C5B}" srcId="{DCC8A619-A2A6-4B91-AB49-1D64A6E26C15}" destId="{94237239-E2AD-412D-83B5-47475A3443C5}" srcOrd="0" destOrd="0" parTransId="{6A880E6D-DCE9-497A-B26E-EC2134FC4437}" sibTransId="{FB253503-AB85-4017-AFBF-10D792FF5B46}"/>
    <dgm:cxn modelId="{FA6577D3-5039-4A43-B3A2-1050A62B91FC}" srcId="{DCC8A619-A2A6-4B91-AB49-1D64A6E26C15}" destId="{4D032C26-803F-4E1C-864A-6B0EA0993CFC}" srcOrd="1" destOrd="0" parTransId="{5DDE0134-6DA6-4DC7-8494-7F57ED4EB05C}" sibTransId="{B2691EF0-B918-442D-A9DD-C15B49E5F637}"/>
    <dgm:cxn modelId="{C85D0CDC-B6B4-48DC-AE41-76567B64E6E1}" type="presOf" srcId="{6A880E6D-DCE9-497A-B26E-EC2134FC4437}" destId="{0A19F72D-6CA7-497D-AE63-81944D703DF1}" srcOrd="0" destOrd="0" presId="urn:microsoft.com/office/officeart/2005/8/layout/hierarchy3"/>
    <dgm:cxn modelId="{716CA3E1-72DF-4AC3-B4B0-AC26637229F6}" type="presOf" srcId="{0DB4C500-93C1-4CE4-AC56-6DD2FAE06FFE}" destId="{2122DD0E-AB83-4413-BC1E-F9D93DCEE517}" srcOrd="0" destOrd="0" presId="urn:microsoft.com/office/officeart/2005/8/layout/hierarchy3"/>
    <dgm:cxn modelId="{9217A4F6-F5D9-4904-A43B-DAB2B428BD2C}" type="presOf" srcId="{5DDE0134-6DA6-4DC7-8494-7F57ED4EB05C}" destId="{91EE09D6-B260-412B-A806-528785525829}" srcOrd="0" destOrd="0" presId="urn:microsoft.com/office/officeart/2005/8/layout/hierarchy3"/>
    <dgm:cxn modelId="{D62C3CE4-A187-4977-8449-44142BEB05A5}" type="presParOf" srcId="{423306B9-6C0F-40E8-8797-AC413DB05B7C}" destId="{43259CBC-8528-45DF-B7BB-1C263489412C}" srcOrd="0" destOrd="0" presId="urn:microsoft.com/office/officeart/2005/8/layout/hierarchy3"/>
    <dgm:cxn modelId="{4DCEECD3-2080-4C88-85D1-A545EFE9EFA4}" type="presParOf" srcId="{43259CBC-8528-45DF-B7BB-1C263489412C}" destId="{86660FFC-531D-440F-BF16-49F2DCF07CFB}" srcOrd="0" destOrd="0" presId="urn:microsoft.com/office/officeart/2005/8/layout/hierarchy3"/>
    <dgm:cxn modelId="{DA841EA4-81E3-422E-9872-D804A6E771EC}" type="presParOf" srcId="{86660FFC-531D-440F-BF16-49F2DCF07CFB}" destId="{2122DD0E-AB83-4413-BC1E-F9D93DCEE517}" srcOrd="0" destOrd="0" presId="urn:microsoft.com/office/officeart/2005/8/layout/hierarchy3"/>
    <dgm:cxn modelId="{C8420C10-6B6E-4E8E-B4F4-148C91BEB4F2}" type="presParOf" srcId="{86660FFC-531D-440F-BF16-49F2DCF07CFB}" destId="{ACDA8352-C935-4395-A1ED-363F3D3463B7}" srcOrd="1" destOrd="0" presId="urn:microsoft.com/office/officeart/2005/8/layout/hierarchy3"/>
    <dgm:cxn modelId="{1D603D4E-E5A1-4926-9D14-083549510916}" type="presParOf" srcId="{43259CBC-8528-45DF-B7BB-1C263489412C}" destId="{C98EE6A4-7B0E-40C3-9965-831FD6224565}" srcOrd="1" destOrd="0" presId="urn:microsoft.com/office/officeart/2005/8/layout/hierarchy3"/>
    <dgm:cxn modelId="{9A3E4319-51CA-456F-8141-D4EEFC6E101F}" type="presParOf" srcId="{C98EE6A4-7B0E-40C3-9965-831FD6224565}" destId="{660A3C24-5BAF-4B03-B030-D64B68CAD622}" srcOrd="0" destOrd="0" presId="urn:microsoft.com/office/officeart/2005/8/layout/hierarchy3"/>
    <dgm:cxn modelId="{4843F4C0-9CB6-40E5-8122-E061AAB92A10}" type="presParOf" srcId="{C98EE6A4-7B0E-40C3-9965-831FD6224565}" destId="{DA89D0B9-4088-4B1F-BA45-49A961AF3E62}" srcOrd="1" destOrd="0" presId="urn:microsoft.com/office/officeart/2005/8/layout/hierarchy3"/>
    <dgm:cxn modelId="{9BCF1608-102B-4A9B-BD85-644795669516}" type="presParOf" srcId="{C98EE6A4-7B0E-40C3-9965-831FD6224565}" destId="{85FD7CF3-84BF-4E34-B90F-F20EB29CCB5F}" srcOrd="2" destOrd="0" presId="urn:microsoft.com/office/officeart/2005/8/layout/hierarchy3"/>
    <dgm:cxn modelId="{87E738B2-07FC-459E-843F-E6A896F015F2}" type="presParOf" srcId="{C98EE6A4-7B0E-40C3-9965-831FD6224565}" destId="{D6D0C84B-22FC-4FA7-8096-4ECF2B94127E}" srcOrd="3" destOrd="0" presId="urn:microsoft.com/office/officeart/2005/8/layout/hierarchy3"/>
    <dgm:cxn modelId="{CCE3D8BA-EC10-411F-AE84-98ED8DB5D651}" type="presParOf" srcId="{423306B9-6C0F-40E8-8797-AC413DB05B7C}" destId="{FDE64862-A61F-4E74-9C3F-981C72F8F80A}" srcOrd="1" destOrd="0" presId="urn:microsoft.com/office/officeart/2005/8/layout/hierarchy3"/>
    <dgm:cxn modelId="{47734BA9-840C-4D10-8951-96DC5EDE3534}" type="presParOf" srcId="{FDE64862-A61F-4E74-9C3F-981C72F8F80A}" destId="{27509FA1-32BF-4AB7-A7D5-3BB42E5BE98A}" srcOrd="0" destOrd="0" presId="urn:microsoft.com/office/officeart/2005/8/layout/hierarchy3"/>
    <dgm:cxn modelId="{EC67226D-8CDB-4BE6-9699-E515FB1ECF6E}" type="presParOf" srcId="{27509FA1-32BF-4AB7-A7D5-3BB42E5BE98A}" destId="{92746ED9-4F62-47FF-BAB1-3ED559BE362E}" srcOrd="0" destOrd="0" presId="urn:microsoft.com/office/officeart/2005/8/layout/hierarchy3"/>
    <dgm:cxn modelId="{64A59C4D-9124-485A-B0E4-5F7ECB461916}" type="presParOf" srcId="{27509FA1-32BF-4AB7-A7D5-3BB42E5BE98A}" destId="{DA7FEB6A-E6E1-4B2E-94AC-17763021845B}" srcOrd="1" destOrd="0" presId="urn:microsoft.com/office/officeart/2005/8/layout/hierarchy3"/>
    <dgm:cxn modelId="{9FE80D5D-0E1D-4486-BD8D-C7AA77316F28}" type="presParOf" srcId="{FDE64862-A61F-4E74-9C3F-981C72F8F80A}" destId="{E43D3BC4-380D-4548-A68D-96E1FFC4274F}" srcOrd="1" destOrd="0" presId="urn:microsoft.com/office/officeart/2005/8/layout/hierarchy3"/>
    <dgm:cxn modelId="{C53AFB2E-4E40-4C52-AF41-2687B85941BD}" type="presParOf" srcId="{E43D3BC4-380D-4548-A68D-96E1FFC4274F}" destId="{9A970488-2247-4EB7-A492-AEAA6C8FA329}" srcOrd="0" destOrd="0" presId="urn:microsoft.com/office/officeart/2005/8/layout/hierarchy3"/>
    <dgm:cxn modelId="{91D9A10E-0665-4E93-AF8C-F3437EE8024C}" type="presParOf" srcId="{E43D3BC4-380D-4548-A68D-96E1FFC4274F}" destId="{446E69E0-5647-45F4-A910-5F42E67674DE}" srcOrd="1" destOrd="0" presId="urn:microsoft.com/office/officeart/2005/8/layout/hierarchy3"/>
    <dgm:cxn modelId="{088E04F3-E8ED-41C8-8050-7699A982DBAF}" type="presParOf" srcId="{E43D3BC4-380D-4548-A68D-96E1FFC4274F}" destId="{71580D6D-C17D-4923-94E4-94BC22B40C7A}" srcOrd="2" destOrd="0" presId="urn:microsoft.com/office/officeart/2005/8/layout/hierarchy3"/>
    <dgm:cxn modelId="{D635BCD8-30CE-4691-B9A7-1323FE79B41A}" type="presParOf" srcId="{E43D3BC4-380D-4548-A68D-96E1FFC4274F}" destId="{54B080BA-24F3-4EA2-94A5-0DEF720DC6C4}" srcOrd="3" destOrd="0" presId="urn:microsoft.com/office/officeart/2005/8/layout/hierarchy3"/>
    <dgm:cxn modelId="{8A9ED502-7B07-4B9C-B2AC-367C3F34B1E5}" type="presParOf" srcId="{423306B9-6C0F-40E8-8797-AC413DB05B7C}" destId="{B7414F99-2121-4C9A-9E17-80000F8A3EEB}" srcOrd="2" destOrd="0" presId="urn:microsoft.com/office/officeart/2005/8/layout/hierarchy3"/>
    <dgm:cxn modelId="{327E0A39-AC72-41C4-8B1E-4DDAE36083F2}" type="presParOf" srcId="{B7414F99-2121-4C9A-9E17-80000F8A3EEB}" destId="{3AB4A62A-7CC0-41C4-A6D7-C408924CFEF5}" srcOrd="0" destOrd="0" presId="urn:microsoft.com/office/officeart/2005/8/layout/hierarchy3"/>
    <dgm:cxn modelId="{DC8B8BF5-E185-4176-BB6B-DB3977BCA463}" type="presParOf" srcId="{3AB4A62A-7CC0-41C4-A6D7-C408924CFEF5}" destId="{F94DC143-015A-4398-BC8D-FCC089A81638}" srcOrd="0" destOrd="0" presId="urn:microsoft.com/office/officeart/2005/8/layout/hierarchy3"/>
    <dgm:cxn modelId="{8625A94C-CD94-42CA-8B5D-D6B5C27E5762}" type="presParOf" srcId="{3AB4A62A-7CC0-41C4-A6D7-C408924CFEF5}" destId="{CDC1F74C-3BD6-4589-A537-1D8419AA4251}" srcOrd="1" destOrd="0" presId="urn:microsoft.com/office/officeart/2005/8/layout/hierarchy3"/>
    <dgm:cxn modelId="{09203363-1C31-4A8B-B446-49AC6A80A510}" type="presParOf" srcId="{B7414F99-2121-4C9A-9E17-80000F8A3EEB}" destId="{D4EB4989-C817-4B6B-B5DC-6E891C7832E2}" srcOrd="1" destOrd="0" presId="urn:microsoft.com/office/officeart/2005/8/layout/hierarchy3"/>
    <dgm:cxn modelId="{1A35A301-75C0-4AC7-BF8C-2CC683DA0529}" type="presParOf" srcId="{D4EB4989-C817-4B6B-B5DC-6E891C7832E2}" destId="{0A19F72D-6CA7-497D-AE63-81944D703DF1}" srcOrd="0" destOrd="0" presId="urn:microsoft.com/office/officeart/2005/8/layout/hierarchy3"/>
    <dgm:cxn modelId="{04367738-8FD6-410D-83F9-3861CFE12EA2}" type="presParOf" srcId="{D4EB4989-C817-4B6B-B5DC-6E891C7832E2}" destId="{2810B4B2-87FE-42C0-808C-A3800A81EF25}" srcOrd="1" destOrd="0" presId="urn:microsoft.com/office/officeart/2005/8/layout/hierarchy3"/>
    <dgm:cxn modelId="{DEDE7452-B462-436E-B873-A6239ABEA53D}" type="presParOf" srcId="{D4EB4989-C817-4B6B-B5DC-6E891C7832E2}" destId="{91EE09D6-B260-412B-A806-528785525829}" srcOrd="2" destOrd="0" presId="urn:microsoft.com/office/officeart/2005/8/layout/hierarchy3"/>
    <dgm:cxn modelId="{0B542A0E-5BA8-4279-A8DB-E14933219E40}" type="presParOf" srcId="{D4EB4989-C817-4B6B-B5DC-6E891C7832E2}" destId="{E2A11D60-F863-4F86-810C-40CEA3ED63C6}" srcOrd="3"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F3DDDFD-39CD-4C16-AF7B-1E316F2C6E66}" type="doc">
      <dgm:prSet loTypeId="urn:microsoft.com/office/officeart/2005/8/layout/process3" loCatId="process" qsTypeId="urn:microsoft.com/office/officeart/2005/8/quickstyle/simple1" qsCatId="simple" csTypeId="urn:microsoft.com/office/officeart/2005/8/colors/colorful5" csCatId="colorful" phldr="1"/>
      <dgm:spPr/>
      <dgm:t>
        <a:bodyPr/>
        <a:lstStyle/>
        <a:p>
          <a:endParaRPr lang="zh-CN" altLang="en-US"/>
        </a:p>
      </dgm:t>
    </dgm:pt>
    <dgm:pt modelId="{FA1A5507-5FE6-4194-8561-B2A3E43EC8EF}">
      <dgm:prSet phldrT="[文本]" custT="1">
        <dgm:style>
          <a:lnRef idx="1">
            <a:schemeClr val="accent5"/>
          </a:lnRef>
          <a:fillRef idx="3">
            <a:schemeClr val="accent5"/>
          </a:fillRef>
          <a:effectRef idx="2">
            <a:schemeClr val="accent5"/>
          </a:effectRef>
          <a:fontRef idx="minor">
            <a:schemeClr val="lt1"/>
          </a:fontRef>
        </dgm:style>
      </dgm:prSet>
      <dgm:spPr/>
      <dgm:t>
        <a:bodyPr/>
        <a:lstStyle/>
        <a:p>
          <a:r>
            <a:rPr lang="zh-CN" altLang="en-US" sz="1600" dirty="0"/>
            <a:t>学习样本构造</a:t>
          </a:r>
        </a:p>
      </dgm:t>
    </dgm:pt>
    <dgm:pt modelId="{3B382563-0805-4331-808C-212BB10365FF}" type="parTrans" cxnId="{1300A1F2-7BB5-4133-A984-1B631D561866}">
      <dgm:prSet/>
      <dgm:spPr/>
      <dgm:t>
        <a:bodyPr/>
        <a:lstStyle/>
        <a:p>
          <a:endParaRPr lang="zh-CN" altLang="en-US" sz="1400"/>
        </a:p>
      </dgm:t>
    </dgm:pt>
    <dgm:pt modelId="{8CC71BC1-6B57-49BE-A325-93FCB067E879}" type="sibTrans" cxnId="{1300A1F2-7BB5-4133-A984-1B631D561866}">
      <dgm:prSet custT="1"/>
      <dgm:spPr/>
      <dgm:t>
        <a:bodyPr/>
        <a:lstStyle/>
        <a:p>
          <a:endParaRPr lang="zh-CN" altLang="en-US" sz="1200"/>
        </a:p>
      </dgm:t>
    </dgm:pt>
    <dgm:pt modelId="{7F216EE5-74D0-449C-831F-40D2B254694D}">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400" dirty="0"/>
            <a:t>空缺值补全</a:t>
          </a:r>
        </a:p>
      </dgm:t>
    </dgm:pt>
    <dgm:pt modelId="{BF18FA08-7452-4B2B-8739-7D0ABD49DE49}" type="parTrans" cxnId="{B05CA446-AE04-4852-88A0-BD86A913B38F}">
      <dgm:prSet/>
      <dgm:spPr/>
      <dgm:t>
        <a:bodyPr/>
        <a:lstStyle/>
        <a:p>
          <a:endParaRPr lang="zh-CN" altLang="en-US" sz="1400"/>
        </a:p>
      </dgm:t>
    </dgm:pt>
    <dgm:pt modelId="{178BA6DC-456F-4543-B799-0D4017A3CC6D}" type="sibTrans" cxnId="{B05CA446-AE04-4852-88A0-BD86A913B38F}">
      <dgm:prSet/>
      <dgm:spPr/>
      <dgm:t>
        <a:bodyPr/>
        <a:lstStyle/>
        <a:p>
          <a:endParaRPr lang="zh-CN" altLang="en-US" sz="1400"/>
        </a:p>
      </dgm:t>
    </dgm:pt>
    <dgm:pt modelId="{94835042-0347-4581-831D-6296EAFF49D2}">
      <dgm:prSet phldrT="[文本]" custT="1">
        <dgm:style>
          <a:lnRef idx="1">
            <a:schemeClr val="accent3"/>
          </a:lnRef>
          <a:fillRef idx="3">
            <a:schemeClr val="accent3"/>
          </a:fillRef>
          <a:effectRef idx="2">
            <a:schemeClr val="accent3"/>
          </a:effectRef>
          <a:fontRef idx="minor">
            <a:schemeClr val="lt1"/>
          </a:fontRef>
        </dgm:style>
      </dgm:prSet>
      <dgm:spPr/>
      <dgm:t>
        <a:bodyPr/>
        <a:lstStyle/>
        <a:p>
          <a:r>
            <a:rPr lang="zh-CN" altLang="en-US" sz="1600" dirty="0"/>
            <a:t>数据变换</a:t>
          </a:r>
        </a:p>
      </dgm:t>
    </dgm:pt>
    <dgm:pt modelId="{BB50CE48-D30C-4538-A58E-93077E4A01FC}" type="parTrans" cxnId="{227F7904-7451-4AF3-AD09-6284C3F8C2B5}">
      <dgm:prSet/>
      <dgm:spPr/>
      <dgm:t>
        <a:bodyPr/>
        <a:lstStyle/>
        <a:p>
          <a:endParaRPr lang="zh-CN" altLang="en-US" sz="1400"/>
        </a:p>
      </dgm:t>
    </dgm:pt>
    <dgm:pt modelId="{474CDC7F-33D6-4475-850D-12A5EC947A01}" type="sibTrans" cxnId="{227F7904-7451-4AF3-AD09-6284C3F8C2B5}">
      <dgm:prSet custT="1"/>
      <dgm:spPr/>
      <dgm:t>
        <a:bodyPr/>
        <a:lstStyle/>
        <a:p>
          <a:endParaRPr lang="zh-CN" altLang="en-US" sz="1200"/>
        </a:p>
      </dgm:t>
    </dgm:pt>
    <dgm:pt modelId="{7490C29A-7446-456F-9C33-D9B02D396E88}">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400" dirty="0"/>
            <a:t>删除重要空缺数据</a:t>
          </a:r>
        </a:p>
      </dgm:t>
    </dgm:pt>
    <dgm:pt modelId="{7C380044-5871-4C34-BA96-1BC01DB658A2}" type="parTrans" cxnId="{05BB14BA-740D-4208-A5F9-BB902A0C1D09}">
      <dgm:prSet/>
      <dgm:spPr/>
      <dgm:t>
        <a:bodyPr/>
        <a:lstStyle/>
        <a:p>
          <a:endParaRPr lang="zh-CN" altLang="en-US" sz="1400"/>
        </a:p>
      </dgm:t>
    </dgm:pt>
    <dgm:pt modelId="{F7353624-A680-483A-B5DE-F821E3DC3806}" type="sibTrans" cxnId="{05BB14BA-740D-4208-A5F9-BB902A0C1D09}">
      <dgm:prSet/>
      <dgm:spPr/>
      <dgm:t>
        <a:bodyPr/>
        <a:lstStyle/>
        <a:p>
          <a:endParaRPr lang="zh-CN" altLang="en-US" sz="1400"/>
        </a:p>
      </dgm:t>
    </dgm:pt>
    <dgm:pt modelId="{83FFDDB7-953A-4D94-A586-2F48C037367E}">
      <dgm:prSet phldrT="[文本]" custT="1">
        <dgm:style>
          <a:lnRef idx="2">
            <a:schemeClr val="accent3"/>
          </a:lnRef>
          <a:fillRef idx="1">
            <a:schemeClr val="lt1"/>
          </a:fillRef>
          <a:effectRef idx="0">
            <a:schemeClr val="accent3"/>
          </a:effectRef>
          <a:fontRef idx="minor">
            <a:schemeClr val="dk1"/>
          </a:fontRef>
        </dgm:style>
      </dgm:prSet>
      <dgm:spPr/>
      <dgm:t>
        <a:bodyPr/>
        <a:lstStyle/>
        <a:p>
          <a:r>
            <a:rPr lang="zh-CN" altLang="en-US" sz="1400" dirty="0"/>
            <a:t>新属性构造</a:t>
          </a:r>
        </a:p>
      </dgm:t>
    </dgm:pt>
    <dgm:pt modelId="{66DDB536-5996-427D-B295-965155AC3395}" type="parTrans" cxnId="{96BD3E26-1D0E-4C1A-9BF8-D68F0D17A7A1}">
      <dgm:prSet/>
      <dgm:spPr/>
      <dgm:t>
        <a:bodyPr/>
        <a:lstStyle/>
        <a:p>
          <a:endParaRPr lang="zh-CN" altLang="en-US"/>
        </a:p>
      </dgm:t>
    </dgm:pt>
    <dgm:pt modelId="{54B55852-C611-4709-AEEF-9523C703A96B}" type="sibTrans" cxnId="{96BD3E26-1D0E-4C1A-9BF8-D68F0D17A7A1}">
      <dgm:prSet/>
      <dgm:spPr/>
      <dgm:t>
        <a:bodyPr/>
        <a:lstStyle/>
        <a:p>
          <a:endParaRPr lang="zh-CN" altLang="en-US"/>
        </a:p>
      </dgm:t>
    </dgm:pt>
    <dgm:pt modelId="{9F9F17A1-D715-4EB3-95FB-25139E38B550}">
      <dgm:prSet phldrT="[文本]" custT="1"/>
      <dgm:spPr/>
      <dgm:t>
        <a:bodyPr/>
        <a:lstStyle/>
        <a:p>
          <a:r>
            <a:rPr lang="zh-CN" altLang="en-US" sz="1600" dirty="0"/>
            <a:t>目标属性和条件属性的集成</a:t>
          </a:r>
        </a:p>
      </dgm:t>
    </dgm:pt>
    <dgm:pt modelId="{A7A2375C-D5F0-497C-971D-025121AC9587}" type="parTrans" cxnId="{44CB7C9D-4EE7-47C0-B23B-7AE6BD10B0B2}">
      <dgm:prSet/>
      <dgm:spPr/>
      <dgm:t>
        <a:bodyPr/>
        <a:lstStyle/>
        <a:p>
          <a:endParaRPr lang="zh-CN" altLang="en-US"/>
        </a:p>
      </dgm:t>
    </dgm:pt>
    <dgm:pt modelId="{62B22AD4-1BF3-4F8F-94B2-74C015DCCB12}" type="sibTrans" cxnId="{44CB7C9D-4EE7-47C0-B23B-7AE6BD10B0B2}">
      <dgm:prSet/>
      <dgm:spPr/>
      <dgm:t>
        <a:bodyPr/>
        <a:lstStyle/>
        <a:p>
          <a:endParaRPr lang="zh-CN" altLang="en-US"/>
        </a:p>
      </dgm:t>
    </dgm:pt>
    <dgm:pt modelId="{B538C3EF-B9C7-45EF-B62F-9254A7CB0514}">
      <dgm:prSet phldrT="[文本]" custT="1">
        <dgm:style>
          <a:lnRef idx="1">
            <a:schemeClr val="accent2"/>
          </a:lnRef>
          <a:fillRef idx="3">
            <a:schemeClr val="accent2"/>
          </a:fillRef>
          <a:effectRef idx="2">
            <a:schemeClr val="accent2"/>
          </a:effectRef>
          <a:fontRef idx="minor">
            <a:schemeClr val="lt1"/>
          </a:fontRef>
        </dgm:style>
      </dgm:prSet>
      <dgm:spPr/>
      <dgm:t>
        <a:bodyPr/>
        <a:lstStyle/>
        <a:p>
          <a:r>
            <a:rPr lang="zh-CN" altLang="en-US" sz="1600" dirty="0"/>
            <a:t>数据清洗</a:t>
          </a:r>
        </a:p>
      </dgm:t>
    </dgm:pt>
    <dgm:pt modelId="{8C8E81FE-785B-4C59-BFA0-A5391A652AEB}" type="parTrans" cxnId="{721E55F8-E823-4E19-B8EE-CEACD213BA56}">
      <dgm:prSet/>
      <dgm:spPr/>
      <dgm:t>
        <a:bodyPr/>
        <a:lstStyle/>
        <a:p>
          <a:endParaRPr lang="zh-CN" altLang="en-US"/>
        </a:p>
      </dgm:t>
    </dgm:pt>
    <dgm:pt modelId="{5076DD9C-D6CD-4991-9F65-8612FEECFB7A}" type="sibTrans" cxnId="{721E55F8-E823-4E19-B8EE-CEACD213BA56}">
      <dgm:prSet/>
      <dgm:spPr/>
      <dgm:t>
        <a:bodyPr/>
        <a:lstStyle/>
        <a:p>
          <a:endParaRPr lang="zh-CN" altLang="en-US"/>
        </a:p>
      </dgm:t>
    </dgm:pt>
    <dgm:pt modelId="{B35C3F5F-C37F-4E41-8CC7-94B70D656EAB}">
      <dgm:prSet phldrT="[文本]" custT="1">
        <dgm:style>
          <a:lnRef idx="2">
            <a:schemeClr val="accent3"/>
          </a:lnRef>
          <a:fillRef idx="1">
            <a:schemeClr val="lt1"/>
          </a:fillRef>
          <a:effectRef idx="0">
            <a:schemeClr val="accent3"/>
          </a:effectRef>
          <a:fontRef idx="minor">
            <a:schemeClr val="dk1"/>
          </a:fontRef>
        </dgm:style>
      </dgm:prSet>
      <dgm:spPr/>
      <dgm:t>
        <a:bodyPr/>
        <a:lstStyle/>
        <a:p>
          <a:r>
            <a:rPr lang="zh-CN" altLang="en-US" sz="1400" dirty="0"/>
            <a:t>样本归一化</a:t>
          </a:r>
        </a:p>
      </dgm:t>
    </dgm:pt>
    <dgm:pt modelId="{8ABA640D-B255-4FA9-9678-12D9DF0A7229}" type="parTrans" cxnId="{36D7FB37-CA63-4A35-BCEB-E162C7BCE339}">
      <dgm:prSet/>
      <dgm:spPr/>
      <dgm:t>
        <a:bodyPr/>
        <a:lstStyle/>
        <a:p>
          <a:endParaRPr lang="zh-CN" altLang="en-US"/>
        </a:p>
      </dgm:t>
    </dgm:pt>
    <dgm:pt modelId="{CE085A92-E06C-42C4-91E4-41E268A0F4F9}" type="sibTrans" cxnId="{36D7FB37-CA63-4A35-BCEB-E162C7BCE339}">
      <dgm:prSet/>
      <dgm:spPr/>
      <dgm:t>
        <a:bodyPr/>
        <a:lstStyle/>
        <a:p>
          <a:endParaRPr lang="zh-CN" altLang="en-US"/>
        </a:p>
      </dgm:t>
    </dgm:pt>
    <dgm:pt modelId="{4B79B23C-FB3C-4FE3-9A85-713E0692835C}" type="pres">
      <dgm:prSet presAssocID="{0F3DDDFD-39CD-4C16-AF7B-1E316F2C6E66}" presName="linearFlow" presStyleCnt="0">
        <dgm:presLayoutVars>
          <dgm:dir/>
          <dgm:animLvl val="lvl"/>
          <dgm:resizeHandles val="exact"/>
        </dgm:presLayoutVars>
      </dgm:prSet>
      <dgm:spPr/>
    </dgm:pt>
    <dgm:pt modelId="{2AF1550A-91E2-4BCB-9374-C6CAB44958B9}" type="pres">
      <dgm:prSet presAssocID="{FA1A5507-5FE6-4194-8561-B2A3E43EC8EF}" presName="composite" presStyleCnt="0"/>
      <dgm:spPr/>
    </dgm:pt>
    <dgm:pt modelId="{C7FF4F2F-D820-4371-9053-0DF6013DF7A0}" type="pres">
      <dgm:prSet presAssocID="{FA1A5507-5FE6-4194-8561-B2A3E43EC8EF}" presName="parTx" presStyleLbl="node1" presStyleIdx="0" presStyleCnt="3">
        <dgm:presLayoutVars>
          <dgm:chMax val="0"/>
          <dgm:chPref val="0"/>
          <dgm:bulletEnabled val="1"/>
        </dgm:presLayoutVars>
      </dgm:prSet>
      <dgm:spPr/>
    </dgm:pt>
    <dgm:pt modelId="{AC90F83E-9614-48A9-966B-306E12A859FB}" type="pres">
      <dgm:prSet presAssocID="{FA1A5507-5FE6-4194-8561-B2A3E43EC8EF}" presName="parSh" presStyleLbl="node1" presStyleIdx="0" presStyleCnt="3"/>
      <dgm:spPr/>
    </dgm:pt>
    <dgm:pt modelId="{882AAB93-9174-4C85-BA68-ED05BFC340F9}" type="pres">
      <dgm:prSet presAssocID="{FA1A5507-5FE6-4194-8561-B2A3E43EC8EF}" presName="desTx" presStyleLbl="fgAcc1" presStyleIdx="0" presStyleCnt="3">
        <dgm:presLayoutVars>
          <dgm:bulletEnabled val="1"/>
        </dgm:presLayoutVars>
      </dgm:prSet>
      <dgm:spPr/>
    </dgm:pt>
    <dgm:pt modelId="{F1B64CA7-938F-4B73-9595-7BA3E9F58CA4}" type="pres">
      <dgm:prSet presAssocID="{8CC71BC1-6B57-49BE-A325-93FCB067E879}" presName="sibTrans" presStyleLbl="sibTrans2D1" presStyleIdx="0" presStyleCnt="2"/>
      <dgm:spPr/>
    </dgm:pt>
    <dgm:pt modelId="{3455D4AC-B1EA-4E4B-AF11-68854EE8204B}" type="pres">
      <dgm:prSet presAssocID="{8CC71BC1-6B57-49BE-A325-93FCB067E879}" presName="connTx" presStyleLbl="sibTrans2D1" presStyleIdx="0" presStyleCnt="2"/>
      <dgm:spPr/>
    </dgm:pt>
    <dgm:pt modelId="{359CE130-C8B0-49A6-ADA7-A0E9E27F925D}" type="pres">
      <dgm:prSet presAssocID="{B538C3EF-B9C7-45EF-B62F-9254A7CB0514}" presName="composite" presStyleCnt="0"/>
      <dgm:spPr/>
    </dgm:pt>
    <dgm:pt modelId="{257AE856-8F62-408C-97F5-BE3E92CD75FB}" type="pres">
      <dgm:prSet presAssocID="{B538C3EF-B9C7-45EF-B62F-9254A7CB0514}" presName="parTx" presStyleLbl="node1" presStyleIdx="0" presStyleCnt="3">
        <dgm:presLayoutVars>
          <dgm:chMax val="0"/>
          <dgm:chPref val="0"/>
          <dgm:bulletEnabled val="1"/>
        </dgm:presLayoutVars>
      </dgm:prSet>
      <dgm:spPr/>
    </dgm:pt>
    <dgm:pt modelId="{0181AEED-0E55-4451-A246-58F106BA9CA1}" type="pres">
      <dgm:prSet presAssocID="{B538C3EF-B9C7-45EF-B62F-9254A7CB0514}" presName="parSh" presStyleLbl="node1" presStyleIdx="1" presStyleCnt="3"/>
      <dgm:spPr/>
    </dgm:pt>
    <dgm:pt modelId="{1D4DB2AE-16F1-49DF-98B6-13E48EBE43B4}" type="pres">
      <dgm:prSet presAssocID="{B538C3EF-B9C7-45EF-B62F-9254A7CB0514}" presName="desTx" presStyleLbl="fgAcc1" presStyleIdx="1" presStyleCnt="3">
        <dgm:presLayoutVars>
          <dgm:bulletEnabled val="1"/>
        </dgm:presLayoutVars>
      </dgm:prSet>
      <dgm:spPr/>
    </dgm:pt>
    <dgm:pt modelId="{93C6DE5E-968A-4ACD-B0A2-D92FCE1EFC33}" type="pres">
      <dgm:prSet presAssocID="{5076DD9C-D6CD-4991-9F65-8612FEECFB7A}" presName="sibTrans" presStyleLbl="sibTrans2D1" presStyleIdx="1" presStyleCnt="2"/>
      <dgm:spPr/>
    </dgm:pt>
    <dgm:pt modelId="{4B2AA44D-FA13-47D5-8350-762DD0D92470}" type="pres">
      <dgm:prSet presAssocID="{5076DD9C-D6CD-4991-9F65-8612FEECFB7A}" presName="connTx" presStyleLbl="sibTrans2D1" presStyleIdx="1" presStyleCnt="2"/>
      <dgm:spPr/>
    </dgm:pt>
    <dgm:pt modelId="{12F41368-174E-4625-8C7E-CF4A1DB2DE60}" type="pres">
      <dgm:prSet presAssocID="{94835042-0347-4581-831D-6296EAFF49D2}" presName="composite" presStyleCnt="0"/>
      <dgm:spPr/>
    </dgm:pt>
    <dgm:pt modelId="{69717D54-C697-4871-A8CF-D68CAD2F2A63}" type="pres">
      <dgm:prSet presAssocID="{94835042-0347-4581-831D-6296EAFF49D2}" presName="parTx" presStyleLbl="node1" presStyleIdx="1" presStyleCnt="3">
        <dgm:presLayoutVars>
          <dgm:chMax val="0"/>
          <dgm:chPref val="0"/>
          <dgm:bulletEnabled val="1"/>
        </dgm:presLayoutVars>
      </dgm:prSet>
      <dgm:spPr/>
    </dgm:pt>
    <dgm:pt modelId="{9E4B3084-4521-4BF6-85F5-D8B2E97C1E9B}" type="pres">
      <dgm:prSet presAssocID="{94835042-0347-4581-831D-6296EAFF49D2}" presName="parSh" presStyleLbl="node1" presStyleIdx="2" presStyleCnt="3"/>
      <dgm:spPr/>
    </dgm:pt>
    <dgm:pt modelId="{6340DEB0-987A-4E3E-A4B0-EBCE990AB663}" type="pres">
      <dgm:prSet presAssocID="{94835042-0347-4581-831D-6296EAFF49D2}" presName="desTx" presStyleLbl="fgAcc1" presStyleIdx="2" presStyleCnt="3">
        <dgm:presLayoutVars>
          <dgm:bulletEnabled val="1"/>
        </dgm:presLayoutVars>
      </dgm:prSet>
      <dgm:spPr/>
    </dgm:pt>
  </dgm:ptLst>
  <dgm:cxnLst>
    <dgm:cxn modelId="{E428F402-C7ED-407B-8378-EF9755F67A0E}" type="presOf" srcId="{0F3DDDFD-39CD-4C16-AF7B-1E316F2C6E66}" destId="{4B79B23C-FB3C-4FE3-9A85-713E0692835C}" srcOrd="0" destOrd="0" presId="urn:microsoft.com/office/officeart/2005/8/layout/process3"/>
    <dgm:cxn modelId="{227F7904-7451-4AF3-AD09-6284C3F8C2B5}" srcId="{0F3DDDFD-39CD-4C16-AF7B-1E316F2C6E66}" destId="{94835042-0347-4581-831D-6296EAFF49D2}" srcOrd="2" destOrd="0" parTransId="{BB50CE48-D30C-4538-A58E-93077E4A01FC}" sibTransId="{474CDC7F-33D6-4475-850D-12A5EC947A01}"/>
    <dgm:cxn modelId="{96BD3E26-1D0E-4C1A-9BF8-D68F0D17A7A1}" srcId="{94835042-0347-4581-831D-6296EAFF49D2}" destId="{83FFDDB7-953A-4D94-A586-2F48C037367E}" srcOrd="0" destOrd="0" parTransId="{66DDB536-5996-427D-B295-965155AC3395}" sibTransId="{54B55852-C611-4709-AEEF-9523C703A96B}"/>
    <dgm:cxn modelId="{36D7FB37-CA63-4A35-BCEB-E162C7BCE339}" srcId="{94835042-0347-4581-831D-6296EAFF49D2}" destId="{B35C3F5F-C37F-4E41-8CC7-94B70D656EAB}" srcOrd="1" destOrd="0" parTransId="{8ABA640D-B255-4FA9-9678-12D9DF0A7229}" sibTransId="{CE085A92-E06C-42C4-91E4-41E268A0F4F9}"/>
    <dgm:cxn modelId="{E9E0BB60-862E-4684-93F3-5969990A95F9}" type="presOf" srcId="{7F216EE5-74D0-449C-831F-40D2B254694D}" destId="{1D4DB2AE-16F1-49DF-98B6-13E48EBE43B4}" srcOrd="0" destOrd="0" presId="urn:microsoft.com/office/officeart/2005/8/layout/process3"/>
    <dgm:cxn modelId="{040B1461-E920-4068-8B6F-2ABC9EEEF98F}" type="presOf" srcId="{5076DD9C-D6CD-4991-9F65-8612FEECFB7A}" destId="{93C6DE5E-968A-4ACD-B0A2-D92FCE1EFC33}" srcOrd="0" destOrd="0" presId="urn:microsoft.com/office/officeart/2005/8/layout/process3"/>
    <dgm:cxn modelId="{277E2E64-5106-465B-971A-33715E3220D5}" type="presOf" srcId="{83FFDDB7-953A-4D94-A586-2F48C037367E}" destId="{6340DEB0-987A-4E3E-A4B0-EBCE990AB663}" srcOrd="0" destOrd="0" presId="urn:microsoft.com/office/officeart/2005/8/layout/process3"/>
    <dgm:cxn modelId="{97B6DB45-C069-4B49-92C8-C13C47F74A55}" type="presOf" srcId="{8CC71BC1-6B57-49BE-A325-93FCB067E879}" destId="{F1B64CA7-938F-4B73-9595-7BA3E9F58CA4}" srcOrd="0" destOrd="0" presId="urn:microsoft.com/office/officeart/2005/8/layout/process3"/>
    <dgm:cxn modelId="{185E0166-3FFB-444B-AC29-1DBCF5CCA5C9}" type="presOf" srcId="{8CC71BC1-6B57-49BE-A325-93FCB067E879}" destId="{3455D4AC-B1EA-4E4B-AF11-68854EE8204B}" srcOrd="1" destOrd="0" presId="urn:microsoft.com/office/officeart/2005/8/layout/process3"/>
    <dgm:cxn modelId="{B05CA446-AE04-4852-88A0-BD86A913B38F}" srcId="{B538C3EF-B9C7-45EF-B62F-9254A7CB0514}" destId="{7F216EE5-74D0-449C-831F-40D2B254694D}" srcOrd="0" destOrd="0" parTransId="{BF18FA08-7452-4B2B-8739-7D0ABD49DE49}" sibTransId="{178BA6DC-456F-4543-B799-0D4017A3CC6D}"/>
    <dgm:cxn modelId="{72D5F167-0B6A-4D35-B918-2A847317FD21}" type="presOf" srcId="{B35C3F5F-C37F-4E41-8CC7-94B70D656EAB}" destId="{6340DEB0-987A-4E3E-A4B0-EBCE990AB663}" srcOrd="0" destOrd="1" presId="urn:microsoft.com/office/officeart/2005/8/layout/process3"/>
    <dgm:cxn modelId="{79993C77-FA20-4662-80DC-2D1AA0199661}" type="presOf" srcId="{B538C3EF-B9C7-45EF-B62F-9254A7CB0514}" destId="{257AE856-8F62-408C-97F5-BE3E92CD75FB}" srcOrd="0" destOrd="0" presId="urn:microsoft.com/office/officeart/2005/8/layout/process3"/>
    <dgm:cxn modelId="{6A635E59-1A3E-40E8-94FF-87B5016E3363}" type="presOf" srcId="{FA1A5507-5FE6-4194-8561-B2A3E43EC8EF}" destId="{C7FF4F2F-D820-4371-9053-0DF6013DF7A0}" srcOrd="0" destOrd="0" presId="urn:microsoft.com/office/officeart/2005/8/layout/process3"/>
    <dgm:cxn modelId="{9FA8E88C-E228-4BF7-8EFB-FD1379E16B25}" type="presOf" srcId="{B538C3EF-B9C7-45EF-B62F-9254A7CB0514}" destId="{0181AEED-0E55-4451-A246-58F106BA9CA1}" srcOrd="1" destOrd="0" presId="urn:microsoft.com/office/officeart/2005/8/layout/process3"/>
    <dgm:cxn modelId="{44CB7C9D-4EE7-47C0-B23B-7AE6BD10B0B2}" srcId="{FA1A5507-5FE6-4194-8561-B2A3E43EC8EF}" destId="{9F9F17A1-D715-4EB3-95FB-25139E38B550}" srcOrd="0" destOrd="0" parTransId="{A7A2375C-D5F0-497C-971D-025121AC9587}" sibTransId="{62B22AD4-1BF3-4F8F-94B2-74C015DCCB12}"/>
    <dgm:cxn modelId="{CFA317A2-C451-47F0-BACF-708E72B0324E}" type="presOf" srcId="{FA1A5507-5FE6-4194-8561-B2A3E43EC8EF}" destId="{AC90F83E-9614-48A9-966B-306E12A859FB}" srcOrd="1" destOrd="0" presId="urn:microsoft.com/office/officeart/2005/8/layout/process3"/>
    <dgm:cxn modelId="{4B0E2FAF-D548-42A1-B500-B4193A341B78}" type="presOf" srcId="{9F9F17A1-D715-4EB3-95FB-25139E38B550}" destId="{882AAB93-9174-4C85-BA68-ED05BFC340F9}" srcOrd="0" destOrd="0" presId="urn:microsoft.com/office/officeart/2005/8/layout/process3"/>
    <dgm:cxn modelId="{05BB14BA-740D-4208-A5F9-BB902A0C1D09}" srcId="{B538C3EF-B9C7-45EF-B62F-9254A7CB0514}" destId="{7490C29A-7446-456F-9C33-D9B02D396E88}" srcOrd="1" destOrd="0" parTransId="{7C380044-5871-4C34-BA96-1BC01DB658A2}" sibTransId="{F7353624-A680-483A-B5DE-F821E3DC3806}"/>
    <dgm:cxn modelId="{CEA6D1C8-DA47-448B-BBBE-25AAECCC7EB6}" type="presOf" srcId="{94835042-0347-4581-831D-6296EAFF49D2}" destId="{9E4B3084-4521-4BF6-85F5-D8B2E97C1E9B}" srcOrd="1" destOrd="0" presId="urn:microsoft.com/office/officeart/2005/8/layout/process3"/>
    <dgm:cxn modelId="{8E1E19E3-FEB3-420F-991A-C8E8FD2EF3D3}" type="presOf" srcId="{94835042-0347-4581-831D-6296EAFF49D2}" destId="{69717D54-C697-4871-A8CF-D68CAD2F2A63}" srcOrd="0" destOrd="0" presId="urn:microsoft.com/office/officeart/2005/8/layout/process3"/>
    <dgm:cxn modelId="{EBC67FEF-D018-496C-83BF-08AF1141E9D0}" type="presOf" srcId="{7490C29A-7446-456F-9C33-D9B02D396E88}" destId="{1D4DB2AE-16F1-49DF-98B6-13E48EBE43B4}" srcOrd="0" destOrd="1" presId="urn:microsoft.com/office/officeart/2005/8/layout/process3"/>
    <dgm:cxn modelId="{299181F1-A6C8-483A-BADD-7485B41481DB}" type="presOf" srcId="{5076DD9C-D6CD-4991-9F65-8612FEECFB7A}" destId="{4B2AA44D-FA13-47D5-8350-762DD0D92470}" srcOrd="1" destOrd="0" presId="urn:microsoft.com/office/officeart/2005/8/layout/process3"/>
    <dgm:cxn modelId="{1300A1F2-7BB5-4133-A984-1B631D561866}" srcId="{0F3DDDFD-39CD-4C16-AF7B-1E316F2C6E66}" destId="{FA1A5507-5FE6-4194-8561-B2A3E43EC8EF}" srcOrd="0" destOrd="0" parTransId="{3B382563-0805-4331-808C-212BB10365FF}" sibTransId="{8CC71BC1-6B57-49BE-A325-93FCB067E879}"/>
    <dgm:cxn modelId="{721E55F8-E823-4E19-B8EE-CEACD213BA56}" srcId="{0F3DDDFD-39CD-4C16-AF7B-1E316F2C6E66}" destId="{B538C3EF-B9C7-45EF-B62F-9254A7CB0514}" srcOrd="1" destOrd="0" parTransId="{8C8E81FE-785B-4C59-BFA0-A5391A652AEB}" sibTransId="{5076DD9C-D6CD-4991-9F65-8612FEECFB7A}"/>
    <dgm:cxn modelId="{2C1E20C5-0033-45A1-AA1E-D4AA437D5FD8}" type="presParOf" srcId="{4B79B23C-FB3C-4FE3-9A85-713E0692835C}" destId="{2AF1550A-91E2-4BCB-9374-C6CAB44958B9}" srcOrd="0" destOrd="0" presId="urn:microsoft.com/office/officeart/2005/8/layout/process3"/>
    <dgm:cxn modelId="{97C66215-AE6F-4777-AF5C-D756BD56FF1C}" type="presParOf" srcId="{2AF1550A-91E2-4BCB-9374-C6CAB44958B9}" destId="{C7FF4F2F-D820-4371-9053-0DF6013DF7A0}" srcOrd="0" destOrd="0" presId="urn:microsoft.com/office/officeart/2005/8/layout/process3"/>
    <dgm:cxn modelId="{9D1B62B2-0E0E-4B4D-90C3-1D628B29C364}" type="presParOf" srcId="{2AF1550A-91E2-4BCB-9374-C6CAB44958B9}" destId="{AC90F83E-9614-48A9-966B-306E12A859FB}" srcOrd="1" destOrd="0" presId="urn:microsoft.com/office/officeart/2005/8/layout/process3"/>
    <dgm:cxn modelId="{795DEAFF-7797-4AD0-BFBF-AB592C707033}" type="presParOf" srcId="{2AF1550A-91E2-4BCB-9374-C6CAB44958B9}" destId="{882AAB93-9174-4C85-BA68-ED05BFC340F9}" srcOrd="2" destOrd="0" presId="urn:microsoft.com/office/officeart/2005/8/layout/process3"/>
    <dgm:cxn modelId="{81AC0BD9-4E1A-4318-B365-1668B1C9D24F}" type="presParOf" srcId="{4B79B23C-FB3C-4FE3-9A85-713E0692835C}" destId="{F1B64CA7-938F-4B73-9595-7BA3E9F58CA4}" srcOrd="1" destOrd="0" presId="urn:microsoft.com/office/officeart/2005/8/layout/process3"/>
    <dgm:cxn modelId="{D25E2521-4132-4984-8CC8-317595B58437}" type="presParOf" srcId="{F1B64CA7-938F-4B73-9595-7BA3E9F58CA4}" destId="{3455D4AC-B1EA-4E4B-AF11-68854EE8204B}" srcOrd="0" destOrd="0" presId="urn:microsoft.com/office/officeart/2005/8/layout/process3"/>
    <dgm:cxn modelId="{8A4A8674-6C10-4E31-898B-E50CBFD7DD54}" type="presParOf" srcId="{4B79B23C-FB3C-4FE3-9A85-713E0692835C}" destId="{359CE130-C8B0-49A6-ADA7-A0E9E27F925D}" srcOrd="2" destOrd="0" presId="urn:microsoft.com/office/officeart/2005/8/layout/process3"/>
    <dgm:cxn modelId="{2885F270-48E4-4BC0-ABB1-ED48BB96BB04}" type="presParOf" srcId="{359CE130-C8B0-49A6-ADA7-A0E9E27F925D}" destId="{257AE856-8F62-408C-97F5-BE3E92CD75FB}" srcOrd="0" destOrd="0" presId="urn:microsoft.com/office/officeart/2005/8/layout/process3"/>
    <dgm:cxn modelId="{C6FF9078-B80B-46F8-98C7-98FF8D0DD8D5}" type="presParOf" srcId="{359CE130-C8B0-49A6-ADA7-A0E9E27F925D}" destId="{0181AEED-0E55-4451-A246-58F106BA9CA1}" srcOrd="1" destOrd="0" presId="urn:microsoft.com/office/officeart/2005/8/layout/process3"/>
    <dgm:cxn modelId="{53CFA1B9-D41A-471C-AEBC-864C0F592303}" type="presParOf" srcId="{359CE130-C8B0-49A6-ADA7-A0E9E27F925D}" destId="{1D4DB2AE-16F1-49DF-98B6-13E48EBE43B4}" srcOrd="2" destOrd="0" presId="urn:microsoft.com/office/officeart/2005/8/layout/process3"/>
    <dgm:cxn modelId="{28122143-26BD-4940-92D9-EC9B79835C64}" type="presParOf" srcId="{4B79B23C-FB3C-4FE3-9A85-713E0692835C}" destId="{93C6DE5E-968A-4ACD-B0A2-D92FCE1EFC33}" srcOrd="3" destOrd="0" presId="urn:microsoft.com/office/officeart/2005/8/layout/process3"/>
    <dgm:cxn modelId="{6F62AF18-B0B1-4146-91D1-8C101957033C}" type="presParOf" srcId="{93C6DE5E-968A-4ACD-B0A2-D92FCE1EFC33}" destId="{4B2AA44D-FA13-47D5-8350-762DD0D92470}" srcOrd="0" destOrd="0" presId="urn:microsoft.com/office/officeart/2005/8/layout/process3"/>
    <dgm:cxn modelId="{A261EA2C-B413-4A26-A20F-F8381FA1A912}" type="presParOf" srcId="{4B79B23C-FB3C-4FE3-9A85-713E0692835C}" destId="{12F41368-174E-4625-8C7E-CF4A1DB2DE60}" srcOrd="4" destOrd="0" presId="urn:microsoft.com/office/officeart/2005/8/layout/process3"/>
    <dgm:cxn modelId="{97B81BB0-D021-4619-84ED-9B8B6F2C52B0}" type="presParOf" srcId="{12F41368-174E-4625-8C7E-CF4A1DB2DE60}" destId="{69717D54-C697-4871-A8CF-D68CAD2F2A63}" srcOrd="0" destOrd="0" presId="urn:microsoft.com/office/officeart/2005/8/layout/process3"/>
    <dgm:cxn modelId="{5B8F2D14-BA62-4EDF-A00C-17267AA553C2}" type="presParOf" srcId="{12F41368-174E-4625-8C7E-CF4A1DB2DE60}" destId="{9E4B3084-4521-4BF6-85F5-D8B2E97C1E9B}" srcOrd="1" destOrd="0" presId="urn:microsoft.com/office/officeart/2005/8/layout/process3"/>
    <dgm:cxn modelId="{DE277F1B-BD25-4C1D-97C6-52FCC398E8BD}" type="presParOf" srcId="{12F41368-174E-4625-8C7E-CF4A1DB2DE60}" destId="{6340DEB0-987A-4E3E-A4B0-EBCE990AB663}"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a:t>基于文献的数据关联分析</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accent1">
            <a:lumMod val="75000"/>
          </a:schemeClr>
        </a:solidFill>
      </dgm:spPr>
      <dgm:t>
        <a:bodyPr/>
        <a:lstStyle/>
        <a:p>
          <a:r>
            <a:rPr lang="zh-CN" altLang="en-US" sz="2000" b="1" dirty="0"/>
            <a:t>面向蠕变的数据关联分析与预测</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D91B23D0-43B5-4C6B-BF71-684C58D6394F}">
      <dgm:prSet phldrT="[文本]" custT="1"/>
      <dgm:spPr>
        <a:solidFill>
          <a:schemeClr val="accent1">
            <a:lumMod val="75000"/>
          </a:schemeClr>
        </a:solidFill>
      </dgm:spPr>
      <dgm:t>
        <a:bodyPr/>
        <a:lstStyle/>
        <a:p>
          <a:r>
            <a:rPr lang="zh-CN" altLang="en-US" sz="1600" b="1" dirty="0">
              <a:solidFill>
                <a:schemeClr val="bg1"/>
              </a:solidFill>
            </a:rPr>
            <a:t>基于主动学习的多层级交互式特征分析方法</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FB5E4B73-157A-4954-A19F-A18E6CEE0354}">
      <dgm:prSet phldrT="[文本]" custT="1"/>
      <dgm:spPr>
        <a:solidFill>
          <a:schemeClr val="accent1">
            <a:lumMod val="75000"/>
          </a:schemeClr>
        </a:solidFill>
      </dgm:spPr>
      <dgm:t>
        <a:bodyPr/>
        <a:lstStyle/>
        <a:p>
          <a:r>
            <a:rPr lang="zh-CN" altLang="en-US" sz="1600" b="1" dirty="0">
              <a:solidFill>
                <a:srgbClr val="FF0000"/>
              </a:solidFill>
            </a:rPr>
            <a:t>基于聚类的数据关联分析</a:t>
          </a:r>
        </a:p>
      </dgm:t>
    </dgm:pt>
    <dgm:pt modelId="{D2212CF5-3B7C-4369-B6C5-89AC55E9C354}" type="parTrans" cxnId="{BCC9D2D1-5525-4EA6-839C-4BF952575884}">
      <dgm:prSet/>
      <dgm:spPr/>
      <dgm:t>
        <a:bodyPr/>
        <a:lstStyle/>
        <a:p>
          <a:endParaRPr lang="zh-CN" altLang="en-US"/>
        </a:p>
      </dgm:t>
    </dgm:pt>
    <dgm:pt modelId="{FAB108FD-4D08-487A-BC36-E05C9E20D1AE}" type="sibTrans" cxnId="{BCC9D2D1-5525-4EA6-839C-4BF952575884}">
      <dgm:prSet/>
      <dgm:spPr/>
      <dgm:t>
        <a:bodyPr/>
        <a:lstStyle/>
        <a:p>
          <a:endParaRPr lang="zh-CN" altLang="en-US"/>
        </a:p>
      </dgm:t>
    </dgm:pt>
    <dgm:pt modelId="{C18D8C86-CE09-45BA-9652-25A0D5909322}">
      <dgm:prSet phldrT="[文本]" custT="1"/>
      <dgm:spPr>
        <a:solidFill>
          <a:schemeClr val="accent1">
            <a:lumMod val="75000"/>
          </a:schemeClr>
        </a:solidFill>
      </dgm:spPr>
      <dgm:t>
        <a:bodyPr/>
        <a:lstStyle/>
        <a:p>
          <a:r>
            <a:rPr lang="zh-CN" altLang="en-US" sz="1600" b="1" dirty="0">
              <a:solidFill>
                <a:schemeClr val="bg1"/>
              </a:solidFill>
            </a:rPr>
            <a:t>蠕变断裂寿命的预测</a:t>
          </a:r>
        </a:p>
      </dgm:t>
    </dgm:pt>
    <dgm:pt modelId="{600564BE-84F6-4271-A7CC-F324C8929673}" type="parTrans" cxnId="{95BFD5CA-EB40-440B-89D2-5513F2CD8D3B}">
      <dgm:prSet/>
      <dgm:spPr/>
      <dgm:t>
        <a:bodyPr/>
        <a:lstStyle/>
        <a:p>
          <a:endParaRPr lang="zh-CN" altLang="en-US"/>
        </a:p>
      </dgm:t>
    </dgm:pt>
    <dgm:pt modelId="{DA2DB17F-26DD-4AED-B6C0-14A427B8AB55}" type="sibTrans" cxnId="{95BFD5CA-EB40-440B-89D2-5513F2CD8D3B}">
      <dgm:prSet/>
      <dgm:spPr/>
      <dgm:t>
        <a:bodyPr/>
        <a:lstStyle/>
        <a:p>
          <a:endParaRPr lang="zh-CN" altLang="en-US"/>
        </a:p>
      </dgm:t>
    </dgm:pt>
    <dgm:pt modelId="{58265A0D-2329-4215-8773-A1AC7D09D922}">
      <dgm:prSet phldrT="[文本]" custT="1"/>
      <dgm:spPr>
        <a:solidFill>
          <a:schemeClr val="accent1">
            <a:lumMod val="75000"/>
          </a:schemeClr>
        </a:solidFill>
      </dgm:spPr>
      <dgm:t>
        <a:bodyPr/>
        <a:lstStyle/>
        <a:p>
          <a:r>
            <a:rPr lang="zh-CN" altLang="en-US" sz="1600" b="1" dirty="0">
              <a:solidFill>
                <a:srgbClr val="FF0000"/>
              </a:solidFill>
            </a:rPr>
            <a:t>蠕变性能优劣的识别</a:t>
          </a:r>
        </a:p>
      </dgm:t>
    </dgm:pt>
    <dgm:pt modelId="{3AAFEFAF-DB36-424F-AA1E-A4BC198AD279}" type="parTrans" cxnId="{369DDEDA-3AB2-4CA4-B29F-B2EAEED95DD1}">
      <dgm:prSet/>
      <dgm:spPr/>
      <dgm:t>
        <a:bodyPr/>
        <a:lstStyle/>
        <a:p>
          <a:endParaRPr lang="zh-CN" altLang="en-US"/>
        </a:p>
      </dgm:t>
    </dgm:pt>
    <dgm:pt modelId="{C0D2E35B-E5AF-42FD-A635-D402F8725B09}" type="sibTrans" cxnId="{369DDEDA-3AB2-4CA4-B29F-B2EAEED95DD1}">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3"/>
      <dgm:spPr/>
    </dgm:pt>
    <dgm:pt modelId="{25CC8F4A-1A1B-4C3E-B9C9-3B2A7A2D0F66}" type="pres">
      <dgm:prSet presAssocID="{534D5989-8F4D-4258-8225-B724768E9233}" presName="conn" presStyleLbl="parChTrans1D2" presStyleIdx="0" presStyleCnt="1"/>
      <dgm:spPr/>
    </dgm:pt>
    <dgm:pt modelId="{3901E994-EF88-4B55-B333-8B5DC2C1FE64}" type="pres">
      <dgm:prSet presAssocID="{534D5989-8F4D-4258-8225-B724768E9233}" presName="extraNode" presStyleLbl="node1" presStyleIdx="0" presStyleCnt="3"/>
      <dgm:spPr/>
    </dgm:pt>
    <dgm:pt modelId="{8EACEE7C-B326-44FB-9A91-8726F31EDF2B}" type="pres">
      <dgm:prSet presAssocID="{534D5989-8F4D-4258-8225-B724768E9233}" presName="dstNode" presStyleLbl="node1" presStyleIdx="0" presStyleCnt="3"/>
      <dgm:spPr/>
    </dgm:pt>
    <dgm:pt modelId="{4973CE0B-830B-42A8-8F41-45A257AA0B8B}" type="pres">
      <dgm:prSet presAssocID="{A031629A-C912-46DE-9250-B3AB97DBFEF3}" presName="text_1" presStyleLbl="node1" presStyleIdx="0" presStyleCnt="3" custScaleX="100007" custScaleY="98457">
        <dgm:presLayoutVars>
          <dgm:bulletEnabled val="1"/>
        </dgm:presLayoutVars>
      </dgm:prSet>
      <dgm:spPr/>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3" custLinFactNeighborX="20" custLinFactNeighborY="-726"/>
      <dgm:spPr>
        <a:ln>
          <a:solidFill>
            <a:schemeClr val="accent1">
              <a:lumMod val="75000"/>
            </a:schemeClr>
          </a:solidFill>
        </a:ln>
      </dgm:spPr>
    </dgm:pt>
    <dgm:pt modelId="{C6F21890-3A6C-4602-8FCF-0C96D1F700E9}" type="pres">
      <dgm:prSet presAssocID="{8D427307-CEAF-4DD7-BB85-8785E2DCDB7F}" presName="text_2" presStyleLbl="node1" presStyleIdx="1" presStyleCnt="3" custScaleY="136235">
        <dgm:presLayoutVars>
          <dgm:bulletEnabled val="1"/>
        </dgm:presLayoutVars>
      </dgm:prSet>
      <dgm:spPr/>
    </dgm:pt>
    <dgm:pt modelId="{32E4BCF0-B674-43E0-AB5B-A6414EE32151}" type="pres">
      <dgm:prSet presAssocID="{8D427307-CEAF-4DD7-BB85-8785E2DCDB7F}" presName="accent_2" presStyleCnt="0"/>
      <dgm:spPr/>
    </dgm:pt>
    <dgm:pt modelId="{2E10788D-F76E-483E-B3FF-9B6A38A71BF2}" type="pres">
      <dgm:prSet presAssocID="{8D427307-CEAF-4DD7-BB85-8785E2DCDB7F}" presName="accentRepeatNode" presStyleLbl="solidFgAcc1" presStyleIdx="1" presStyleCnt="3"/>
      <dgm:spPr/>
    </dgm:pt>
    <dgm:pt modelId="{F7AC9A4C-6529-4451-8901-2A7189893D58}" type="pres">
      <dgm:prSet presAssocID="{0C6CA62A-2507-4191-8334-84E9AE83554B}" presName="text_3" presStyleLbl="node1" presStyleIdx="2" presStyleCnt="3">
        <dgm:presLayoutVars>
          <dgm:bulletEnabled val="1"/>
        </dgm:presLayoutVars>
      </dgm:prSet>
      <dgm:spPr/>
    </dgm:pt>
    <dgm:pt modelId="{8857C020-D5D9-4BC3-9788-27A2EB1B6D1A}" type="pres">
      <dgm:prSet presAssocID="{0C6CA62A-2507-4191-8334-84E9AE83554B}" presName="accent_3" presStyleCnt="0"/>
      <dgm:spPr/>
    </dgm:pt>
    <dgm:pt modelId="{FB11C3B6-15A0-4B21-BFB5-81361BF8D49D}" type="pres">
      <dgm:prSet presAssocID="{0C6CA62A-2507-4191-8334-84E9AE83554B}" presName="accentRepeatNode" presStyleLbl="solidFgAcc1" presStyleIdx="2" presStyleCnt="3"/>
      <dgm:spPr/>
    </dgm:pt>
  </dgm:ptLst>
  <dgm:cxnLst>
    <dgm:cxn modelId="{2BEE061E-160B-40F0-BBAF-0674AA21B03B}" type="presOf" srcId="{FB5E4B73-157A-4954-A19F-A18E6CEE0354}" destId="{C6F21890-3A6C-4602-8FCF-0C96D1F700E9}" srcOrd="0" destOrd="2" presId="urn:microsoft.com/office/officeart/2008/layout/VerticalCurvedList"/>
    <dgm:cxn modelId="{6010BF23-9959-4415-94C2-0BF4EBC6E67A}" type="presOf" srcId="{D7A9A80B-B499-4CE9-B8B6-42D8B19FB683}" destId="{25CC8F4A-1A1B-4C3E-B9C9-3B2A7A2D0F66}" srcOrd="0" destOrd="0" presId="urn:microsoft.com/office/officeart/2008/layout/VerticalCurvedList"/>
    <dgm:cxn modelId="{9222344A-F755-43E0-9BAF-F1D5A587A9DA}" srcId="{534D5989-8F4D-4258-8225-B724768E9233}" destId="{0C6CA62A-2507-4191-8334-84E9AE83554B}" srcOrd="2" destOrd="0" parTransId="{DC45ABA5-A405-4793-88D7-75BEFB225DD7}" sibTransId="{F414A7C2-4F25-4DAE-8997-2244E8C3A188}"/>
    <dgm:cxn modelId="{93E34F87-12B9-4043-AA7D-DDBD27B4ABDA}" type="presOf" srcId="{58265A0D-2329-4215-8773-A1AC7D09D922}" destId="{C6F21890-3A6C-4602-8FCF-0C96D1F700E9}" srcOrd="0" destOrd="4" presId="urn:microsoft.com/office/officeart/2008/layout/VerticalCurvedList"/>
    <dgm:cxn modelId="{0D7DC292-F747-431E-9A2C-D14140752D73}" srcId="{8D427307-CEAF-4DD7-BB85-8785E2DCDB7F}" destId="{D91B23D0-43B5-4C6B-BF71-684C58D6394F}" srcOrd="0" destOrd="0" parTransId="{57F29065-E162-4208-AC61-5EF590A06F6B}" sibTransId="{F8024E43-F817-471D-8AB8-67323A7C0293}"/>
    <dgm:cxn modelId="{4E5391A0-6D09-4ABA-A64D-7E75998BBF11}" type="presOf" srcId="{A031629A-C912-46DE-9250-B3AB97DBFEF3}" destId="{4973CE0B-830B-42A8-8F41-45A257AA0B8B}" srcOrd="0" destOrd="0" presId="urn:microsoft.com/office/officeart/2008/layout/VerticalCurvedList"/>
    <dgm:cxn modelId="{8DE55EB1-81C2-471D-AB59-D22BF94ADBD4}" type="presOf" srcId="{8D427307-CEAF-4DD7-BB85-8785E2DCDB7F}" destId="{C6F21890-3A6C-4602-8FCF-0C96D1F700E9}" srcOrd="0" destOrd="0" presId="urn:microsoft.com/office/officeart/2008/layout/VerticalCurvedList"/>
    <dgm:cxn modelId="{93ADD7BF-1C75-4B4C-AED4-7F739C4BBA4F}" type="presOf" srcId="{534D5989-8F4D-4258-8225-B724768E9233}" destId="{777E6480-BB94-44CE-B407-D0500462E337}" srcOrd="0" destOrd="0" presId="urn:microsoft.com/office/officeart/2008/layout/VerticalCurvedList"/>
    <dgm:cxn modelId="{A6C01AC2-5B65-4107-BA34-A374606AF3BC}" type="presOf" srcId="{D91B23D0-43B5-4C6B-BF71-684C58D6394F}" destId="{C6F21890-3A6C-4602-8FCF-0C96D1F700E9}" srcOrd="0" destOrd="1" presId="urn:microsoft.com/office/officeart/2008/layout/VerticalCurvedList"/>
    <dgm:cxn modelId="{95BFD5CA-EB40-440B-89D2-5513F2CD8D3B}" srcId="{FB5E4B73-157A-4954-A19F-A18E6CEE0354}" destId="{C18D8C86-CE09-45BA-9652-25A0D5909322}" srcOrd="0" destOrd="0" parTransId="{600564BE-84F6-4271-A7CC-F324C8929673}" sibTransId="{DA2DB17F-26DD-4AED-B6C0-14A427B8AB55}"/>
    <dgm:cxn modelId="{BCC9D2D1-5525-4EA6-839C-4BF952575884}" srcId="{8D427307-CEAF-4DD7-BB85-8785E2DCDB7F}" destId="{FB5E4B73-157A-4954-A19F-A18E6CEE0354}" srcOrd="1" destOrd="0" parTransId="{D2212CF5-3B7C-4369-B6C5-89AC55E9C354}" sibTransId="{FAB108FD-4D08-487A-BC36-E05C9E20D1AE}"/>
    <dgm:cxn modelId="{318BA2DA-A3F4-4F11-BFE0-5FDA26FF82CA}" type="presOf" srcId="{0C6CA62A-2507-4191-8334-84E9AE83554B}" destId="{F7AC9A4C-6529-4451-8901-2A7189893D58}" srcOrd="0" destOrd="0" presId="urn:microsoft.com/office/officeart/2008/layout/VerticalCurvedList"/>
    <dgm:cxn modelId="{369DDEDA-3AB2-4CA4-B29F-B2EAEED95DD1}" srcId="{FB5E4B73-157A-4954-A19F-A18E6CEE0354}" destId="{58265A0D-2329-4215-8773-A1AC7D09D922}" srcOrd="1" destOrd="0" parTransId="{3AAFEFAF-DB36-424F-AA1E-A4BC198AD279}" sibTransId="{C0D2E35B-E5AF-42FD-A635-D402F8725B09}"/>
    <dgm:cxn modelId="{9D5A0FE1-E111-4E5E-BF14-005848CBD399}" srcId="{534D5989-8F4D-4258-8225-B724768E9233}" destId="{A031629A-C912-46DE-9250-B3AB97DBFEF3}" srcOrd="0" destOrd="0" parTransId="{D4DB4B43-FE32-40E2-A322-C82FEF4FD8CF}" sibTransId="{D7A9A80B-B499-4CE9-B8B6-42D8B19FB683}"/>
    <dgm:cxn modelId="{A3CF81E6-209C-4908-A88A-F01EDC214D45}" type="presOf" srcId="{C18D8C86-CE09-45BA-9652-25A0D5909322}" destId="{C6F21890-3A6C-4602-8FCF-0C96D1F700E9}" srcOrd="0" destOrd="3" presId="urn:microsoft.com/office/officeart/2008/layout/VerticalCurvedList"/>
    <dgm:cxn modelId="{73923DEE-B041-4548-81F3-DCB0EC174DF0}" srcId="{534D5989-8F4D-4258-8225-B724768E9233}" destId="{8D427307-CEAF-4DD7-BB85-8785E2DCDB7F}" srcOrd="1" destOrd="0" parTransId="{82F61772-1C04-4322-8790-54D95F2EEAF1}" sibTransId="{C89D5316-09E0-4799-A018-26A1EB22C526}"/>
    <dgm:cxn modelId="{4DBAB5E2-95E8-4036-97D6-C3BFEA21A203}" type="presParOf" srcId="{777E6480-BB94-44CE-B407-D0500462E337}" destId="{029663F2-6083-4943-A4B6-B75B1725BCEF}" srcOrd="0" destOrd="0" presId="urn:microsoft.com/office/officeart/2008/layout/VerticalCurvedList"/>
    <dgm:cxn modelId="{78E2ADE8-2668-4C01-B78A-E90930E0444E}" type="presParOf" srcId="{029663F2-6083-4943-A4B6-B75B1725BCEF}" destId="{D211633A-16B4-4697-B79D-94EAD020AF0A}" srcOrd="0" destOrd="0" presId="urn:microsoft.com/office/officeart/2008/layout/VerticalCurvedList"/>
    <dgm:cxn modelId="{C9946697-5EDC-48E5-80E2-2634000AB9D0}" type="presParOf" srcId="{D211633A-16B4-4697-B79D-94EAD020AF0A}" destId="{2B0DD12D-6EF4-4BF8-B02D-398F02F66379}" srcOrd="0" destOrd="0" presId="urn:microsoft.com/office/officeart/2008/layout/VerticalCurvedList"/>
    <dgm:cxn modelId="{63BA23FE-672E-4223-846B-CC78CA632E83}" type="presParOf" srcId="{D211633A-16B4-4697-B79D-94EAD020AF0A}" destId="{25CC8F4A-1A1B-4C3E-B9C9-3B2A7A2D0F66}" srcOrd="1" destOrd="0" presId="urn:microsoft.com/office/officeart/2008/layout/VerticalCurvedList"/>
    <dgm:cxn modelId="{D72BA247-AB3D-44A0-9D6D-D1B799D72CF7}" type="presParOf" srcId="{D211633A-16B4-4697-B79D-94EAD020AF0A}" destId="{3901E994-EF88-4B55-B333-8B5DC2C1FE64}" srcOrd="2" destOrd="0" presId="urn:microsoft.com/office/officeart/2008/layout/VerticalCurvedList"/>
    <dgm:cxn modelId="{76CD859B-DC4C-46A3-B4B5-5EA4D90E493B}" type="presParOf" srcId="{D211633A-16B4-4697-B79D-94EAD020AF0A}" destId="{8EACEE7C-B326-44FB-9A91-8726F31EDF2B}" srcOrd="3" destOrd="0" presId="urn:microsoft.com/office/officeart/2008/layout/VerticalCurvedList"/>
    <dgm:cxn modelId="{C2D5FEDD-ED19-4CB0-ACCC-99D7FF7DFA3F}" type="presParOf" srcId="{029663F2-6083-4943-A4B6-B75B1725BCEF}" destId="{4973CE0B-830B-42A8-8F41-45A257AA0B8B}" srcOrd="1" destOrd="0" presId="urn:microsoft.com/office/officeart/2008/layout/VerticalCurvedList"/>
    <dgm:cxn modelId="{B87BE233-272A-404F-B7C1-416D5D360785}" type="presParOf" srcId="{029663F2-6083-4943-A4B6-B75B1725BCEF}" destId="{966750C1-A861-452C-9609-15612A3DFCF5}" srcOrd="2" destOrd="0" presId="urn:microsoft.com/office/officeart/2008/layout/VerticalCurvedList"/>
    <dgm:cxn modelId="{58BE2BE5-9FB3-4ADB-A988-E1CE24331DF9}" type="presParOf" srcId="{966750C1-A861-452C-9609-15612A3DFCF5}" destId="{2C32AA3C-C21E-444B-8009-13B7F44A3DFC}" srcOrd="0" destOrd="0" presId="urn:microsoft.com/office/officeart/2008/layout/VerticalCurvedList"/>
    <dgm:cxn modelId="{D5D8D5EC-BDA9-43A1-A31D-035F568CDC56}" type="presParOf" srcId="{029663F2-6083-4943-A4B6-B75B1725BCEF}" destId="{C6F21890-3A6C-4602-8FCF-0C96D1F700E9}" srcOrd="3" destOrd="0" presId="urn:microsoft.com/office/officeart/2008/layout/VerticalCurvedList"/>
    <dgm:cxn modelId="{45108DF3-DE26-42EB-A86B-CCFE2D580784}" type="presParOf" srcId="{029663F2-6083-4943-A4B6-B75B1725BCEF}" destId="{32E4BCF0-B674-43E0-AB5B-A6414EE32151}" srcOrd="4" destOrd="0" presId="urn:microsoft.com/office/officeart/2008/layout/VerticalCurvedList"/>
    <dgm:cxn modelId="{B85258A7-9F30-460D-84AD-372370A1D1B6}" type="presParOf" srcId="{32E4BCF0-B674-43E0-AB5B-A6414EE32151}" destId="{2E10788D-F76E-483E-B3FF-9B6A38A71BF2}" srcOrd="0" destOrd="0" presId="urn:microsoft.com/office/officeart/2008/layout/VerticalCurvedList"/>
    <dgm:cxn modelId="{10CB6026-CCED-4326-9A0D-AA42FD4FDF1A}" type="presParOf" srcId="{029663F2-6083-4943-A4B6-B75B1725BCEF}" destId="{F7AC9A4C-6529-4451-8901-2A7189893D58}" srcOrd="5" destOrd="0" presId="urn:microsoft.com/office/officeart/2008/layout/VerticalCurvedList"/>
    <dgm:cxn modelId="{78EE6801-7F59-411D-B049-360A08633E6F}" type="presParOf" srcId="{029663F2-6083-4943-A4B6-B75B1725BCEF}" destId="{8857C020-D5D9-4BC3-9788-27A2EB1B6D1A}" srcOrd="6" destOrd="0" presId="urn:microsoft.com/office/officeart/2008/layout/VerticalCurvedList"/>
    <dgm:cxn modelId="{4E31D4FC-FC6B-4258-A41B-F28CBB8364E2}" type="presParOf" srcId="{8857C020-D5D9-4BC3-9788-27A2EB1B6D1A}"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456D73A-F850-4DC4-9185-BC3AB30F7E80}" type="doc">
      <dgm:prSet loTypeId="urn:microsoft.com/office/officeart/2005/8/layout/list1#1" loCatId="list" qsTypeId="urn:microsoft.com/office/officeart/2005/8/quickstyle/simple1#1" qsCatId="simple" csTypeId="urn:microsoft.com/office/officeart/2005/8/colors/colorful4#1" csCatId="colorful" phldr="1"/>
      <dgm:spPr/>
      <dgm:t>
        <a:bodyPr/>
        <a:lstStyle/>
        <a:p>
          <a:endParaRPr lang="zh-CN" altLang="en-US"/>
        </a:p>
      </dgm:t>
    </dgm:pt>
    <dgm:pt modelId="{A3221014-33BB-477D-8A81-EE8E8BE11527}">
      <dgm:prSet phldrT="[文本]" custT="1">
        <dgm:style>
          <a:lnRef idx="2">
            <a:schemeClr val="accent4"/>
          </a:lnRef>
          <a:fillRef idx="1">
            <a:schemeClr val="lt1"/>
          </a:fillRef>
          <a:effectRef idx="0">
            <a:schemeClr val="accent4"/>
          </a:effectRef>
          <a:fontRef idx="minor">
            <a:schemeClr val="dk1"/>
          </a:fontRef>
        </dgm:style>
      </dgm:prSet>
      <dgm:spPr>
        <a:solidFill>
          <a:schemeClr val="accent4">
            <a:lumMod val="40000"/>
            <a:lumOff val="60000"/>
          </a:schemeClr>
        </a:solidFill>
      </dgm:spPr>
      <dgm:t>
        <a:bodyPr/>
        <a:lstStyle/>
        <a:p>
          <a:r>
            <a:rPr lang="zh-CN" altLang="en-US" sz="2000" b="1" dirty="0"/>
            <a:t>问题：数据的质与量问题并存</a:t>
          </a:r>
        </a:p>
      </dgm:t>
    </dgm:pt>
    <dgm:pt modelId="{62E78223-A463-4A1E-B1C5-FC492218D2DC}" type="parTrans" cxnId="{7AB70511-9C3C-4F57-8929-CD45832738B1}">
      <dgm:prSet/>
      <dgm:spPr/>
      <dgm:t>
        <a:bodyPr/>
        <a:lstStyle/>
        <a:p>
          <a:endParaRPr lang="zh-CN" altLang="en-US"/>
        </a:p>
      </dgm:t>
    </dgm:pt>
    <dgm:pt modelId="{F316015B-1390-4641-BAC8-BF7A4F6E72FC}" type="sibTrans" cxnId="{7AB70511-9C3C-4F57-8929-CD45832738B1}">
      <dgm:prSet/>
      <dgm:spPr/>
      <dgm:t>
        <a:bodyPr/>
        <a:lstStyle/>
        <a:p>
          <a:endParaRPr lang="zh-CN" altLang="en-US"/>
        </a:p>
      </dgm:t>
    </dgm:pt>
    <dgm:pt modelId="{DF18A131-14A3-4829-B68D-60F368CC0B6F}">
      <dgm:prSet phldrT="[文本]"/>
      <dgm:spPr/>
      <dgm:t>
        <a:bodyPr/>
        <a:lstStyle/>
        <a:p>
          <a:r>
            <a:rPr lang="zh-CN" altLang="en-US" b="1" dirty="0"/>
            <a:t>蠕变数据</a:t>
          </a:r>
        </a:p>
      </dgm:t>
    </dgm:pt>
    <dgm:pt modelId="{9D363C80-3F5E-401E-9476-74EA52466097}" type="parTrans" cxnId="{931A514B-B141-49E3-B458-5411C334F4B8}">
      <dgm:prSet/>
      <dgm:spPr/>
      <dgm:t>
        <a:bodyPr/>
        <a:lstStyle/>
        <a:p>
          <a:endParaRPr lang="zh-CN" altLang="en-US"/>
        </a:p>
      </dgm:t>
    </dgm:pt>
    <dgm:pt modelId="{10461E0E-5DB2-48AD-A3F5-2293B07F094D}" type="sibTrans" cxnId="{931A514B-B141-49E3-B458-5411C334F4B8}">
      <dgm:prSet/>
      <dgm:spPr/>
      <dgm:t>
        <a:bodyPr/>
        <a:lstStyle/>
        <a:p>
          <a:endParaRPr lang="zh-CN" altLang="en-US"/>
        </a:p>
      </dgm:t>
    </dgm:pt>
    <dgm:pt modelId="{7A5D0B2B-5D60-449D-946A-8575383D2533}">
      <dgm:prSet/>
      <dgm:spPr/>
      <dgm:t>
        <a:bodyPr/>
        <a:lstStyle/>
        <a:p>
          <a:r>
            <a:rPr lang="zh-CN" altLang="en-US" dirty="0">
              <a:solidFill>
                <a:schemeClr val="tx1"/>
              </a:solidFill>
            </a:rPr>
            <a:t>问题：</a:t>
          </a:r>
        </a:p>
      </dgm:t>
    </dgm:pt>
    <dgm:pt modelId="{261AD46F-7A56-4BE7-8330-AF1CACC2F11A}" type="parTrans" cxnId="{B0CD2CCF-CAF4-46D0-A0DD-97A208990839}">
      <dgm:prSet/>
      <dgm:spPr/>
      <dgm:t>
        <a:bodyPr/>
        <a:lstStyle/>
        <a:p>
          <a:endParaRPr lang="zh-CN" altLang="en-US"/>
        </a:p>
      </dgm:t>
    </dgm:pt>
    <dgm:pt modelId="{79B286B8-ACF3-44AD-9F21-160AB277818B}" type="sibTrans" cxnId="{B0CD2CCF-CAF4-46D0-A0DD-97A208990839}">
      <dgm:prSet/>
      <dgm:spPr/>
      <dgm:t>
        <a:bodyPr/>
        <a:lstStyle/>
        <a:p>
          <a:endParaRPr lang="zh-CN" altLang="en-US"/>
        </a:p>
      </dgm:t>
    </dgm:pt>
    <dgm:pt modelId="{DEABBFC0-B224-42A4-8FBF-0A77FA3F6BDD}">
      <dgm:prSet phldrT="[文本]"/>
      <dgm:spPr/>
      <dgm:t>
        <a:bodyPr/>
        <a:lstStyle/>
        <a:p>
          <a:endParaRPr lang="zh-CN" altLang="en-US" b="1" dirty="0"/>
        </a:p>
      </dgm:t>
    </dgm:pt>
    <dgm:pt modelId="{6FDCB9C5-C3A3-4161-B086-937601CC11BD}" type="parTrans" cxnId="{43FAA99D-4D1D-4EF7-A4D9-5663276C2F67}">
      <dgm:prSet/>
      <dgm:spPr/>
      <dgm:t>
        <a:bodyPr/>
        <a:lstStyle/>
        <a:p>
          <a:endParaRPr lang="zh-CN" altLang="en-US"/>
        </a:p>
      </dgm:t>
    </dgm:pt>
    <dgm:pt modelId="{E30E8584-6B12-4535-A9FC-D7B954440201}" type="sibTrans" cxnId="{43FAA99D-4D1D-4EF7-A4D9-5663276C2F67}">
      <dgm:prSet/>
      <dgm:spPr/>
      <dgm:t>
        <a:bodyPr/>
        <a:lstStyle/>
        <a:p>
          <a:endParaRPr lang="zh-CN" altLang="en-US"/>
        </a:p>
      </dgm:t>
    </dgm:pt>
    <dgm:pt modelId="{121C64AC-B66F-4B24-A1CB-13C0AE72E03A}">
      <dgm:prSet/>
      <dgm:spPr/>
      <dgm:t>
        <a:bodyPr/>
        <a:lstStyle/>
        <a:p>
          <a:r>
            <a:rPr lang="zh-CN" altLang="en-US" dirty="0">
              <a:solidFill>
                <a:schemeClr val="tx1"/>
              </a:solidFill>
            </a:rPr>
            <a:t>数据的精确性、一致性和完整性较差</a:t>
          </a:r>
        </a:p>
      </dgm:t>
    </dgm:pt>
    <dgm:pt modelId="{1B35D1CF-A3C3-4DFC-AAD4-0C7CA365449D}" type="parTrans" cxnId="{64E2B8EC-D03D-4D57-8AAE-73A53B2BB7F6}">
      <dgm:prSet/>
      <dgm:spPr/>
      <dgm:t>
        <a:bodyPr/>
        <a:lstStyle/>
        <a:p>
          <a:endParaRPr lang="zh-CN" altLang="en-US"/>
        </a:p>
      </dgm:t>
    </dgm:pt>
    <dgm:pt modelId="{B7CDB882-EFF7-43C7-9B28-1F521F238F8A}" type="sibTrans" cxnId="{64E2B8EC-D03D-4D57-8AAE-73A53B2BB7F6}">
      <dgm:prSet/>
      <dgm:spPr/>
      <dgm:t>
        <a:bodyPr/>
        <a:lstStyle/>
        <a:p>
          <a:endParaRPr lang="zh-CN" altLang="en-US"/>
        </a:p>
      </dgm:t>
    </dgm:pt>
    <dgm:pt modelId="{AD889057-CD61-459C-915C-D954022CA3F0}">
      <dgm:prSet/>
      <dgm:spPr/>
      <dgm:t>
        <a:bodyPr/>
        <a:lstStyle/>
        <a:p>
          <a:r>
            <a:rPr lang="zh-CN" altLang="en-US" dirty="0">
              <a:solidFill>
                <a:schemeClr val="tx1"/>
              </a:solidFill>
            </a:rPr>
            <a:t>对策：</a:t>
          </a:r>
        </a:p>
      </dgm:t>
    </dgm:pt>
    <dgm:pt modelId="{100C34EA-A4E0-45CF-A55B-F05DBBA0E88F}" type="parTrans" cxnId="{6B367BB2-C099-43E7-A2AF-5F06A0319917}">
      <dgm:prSet/>
      <dgm:spPr/>
      <dgm:t>
        <a:bodyPr/>
        <a:lstStyle/>
        <a:p>
          <a:endParaRPr lang="zh-CN" altLang="en-US"/>
        </a:p>
      </dgm:t>
    </dgm:pt>
    <dgm:pt modelId="{9FAAC886-7EDC-4A3A-824B-5CFE9EC63EE0}" type="sibTrans" cxnId="{6B367BB2-C099-43E7-A2AF-5F06A0319917}">
      <dgm:prSet/>
      <dgm:spPr/>
      <dgm:t>
        <a:bodyPr/>
        <a:lstStyle/>
        <a:p>
          <a:endParaRPr lang="zh-CN" altLang="en-US"/>
        </a:p>
      </dgm:t>
    </dgm:pt>
    <dgm:pt modelId="{28E8312E-8492-4231-8D80-E93EDB832D57}">
      <dgm:prSet/>
      <dgm:spPr/>
      <dgm:t>
        <a:bodyPr/>
        <a:lstStyle/>
        <a:p>
          <a:r>
            <a:rPr lang="zh-CN" altLang="en-US" dirty="0">
              <a:solidFill>
                <a:schemeClr val="tx1"/>
              </a:solidFill>
            </a:rPr>
            <a:t>收集的蠕变数据主要来源于不同的文献或专利；涵盖多体系的高温合金，研究的合金属性各不相同；有些数据通过对文献或专利中图片数据利用描点工具转换而得</a:t>
          </a:r>
        </a:p>
      </dgm:t>
    </dgm:pt>
    <dgm:pt modelId="{BA7343E8-1097-4399-ACC0-569EDA7501A2}" type="parTrans" cxnId="{16006F27-D815-4204-9599-44B40F4FEA82}">
      <dgm:prSet/>
      <dgm:spPr/>
      <dgm:t>
        <a:bodyPr/>
        <a:lstStyle/>
        <a:p>
          <a:endParaRPr lang="zh-CN" altLang="en-US"/>
        </a:p>
      </dgm:t>
    </dgm:pt>
    <dgm:pt modelId="{556548FB-C8AC-46F8-9B67-A61231E192CD}" type="sibTrans" cxnId="{16006F27-D815-4204-9599-44B40F4FEA82}">
      <dgm:prSet/>
      <dgm:spPr/>
      <dgm:t>
        <a:bodyPr/>
        <a:lstStyle/>
        <a:p>
          <a:endParaRPr lang="zh-CN" altLang="en-US"/>
        </a:p>
      </dgm:t>
    </dgm:pt>
    <dgm:pt modelId="{72F39726-ADDD-4DC3-A2AF-F58976BE85FD}">
      <dgm:prSet/>
      <dgm:spPr/>
      <dgm:t>
        <a:bodyPr/>
        <a:lstStyle/>
        <a:p>
          <a:r>
            <a:rPr lang="zh-CN" altLang="en-US" dirty="0">
              <a:solidFill>
                <a:srgbClr val="FF0000"/>
              </a:solidFill>
            </a:rPr>
            <a:t>需要专家经验的引入，对问题数据进行解释；对缺失数据进行补充；</a:t>
          </a:r>
          <a:endParaRPr lang="zh-CN" altLang="en-US" dirty="0">
            <a:solidFill>
              <a:schemeClr val="tx1"/>
            </a:solidFill>
          </a:endParaRPr>
        </a:p>
      </dgm:t>
    </dgm:pt>
    <dgm:pt modelId="{86E958EB-F4A9-45E4-9CFA-DB0D6632574D}" type="parTrans" cxnId="{6188A9C7-7527-434B-932B-DD44F1983667}">
      <dgm:prSet/>
      <dgm:spPr/>
      <dgm:t>
        <a:bodyPr/>
        <a:lstStyle/>
        <a:p>
          <a:endParaRPr lang="zh-CN" altLang="en-US"/>
        </a:p>
      </dgm:t>
    </dgm:pt>
    <dgm:pt modelId="{875F5107-61F5-42CF-BF14-E56410B1DE76}" type="sibTrans" cxnId="{6188A9C7-7527-434B-932B-DD44F1983667}">
      <dgm:prSet/>
      <dgm:spPr/>
      <dgm:t>
        <a:bodyPr/>
        <a:lstStyle/>
        <a:p>
          <a:endParaRPr lang="zh-CN" altLang="en-US"/>
        </a:p>
      </dgm:t>
    </dgm:pt>
    <dgm:pt modelId="{11BA9AEF-DD6C-4303-8A16-E6D7C1E6636E}">
      <dgm:prSet/>
      <dgm:spPr/>
      <dgm:t>
        <a:bodyPr/>
        <a:lstStyle/>
        <a:p>
          <a:r>
            <a:rPr lang="zh-CN" altLang="en-US" b="1" dirty="0">
              <a:solidFill>
                <a:schemeClr val="tx1"/>
              </a:solidFill>
            </a:rPr>
            <a:t>通过文献</a:t>
          </a:r>
          <a:r>
            <a:rPr lang="en-US" altLang="zh-CN" b="1" dirty="0">
              <a:solidFill>
                <a:schemeClr val="tx1"/>
              </a:solidFill>
            </a:rPr>
            <a:t>/</a:t>
          </a:r>
          <a:r>
            <a:rPr lang="zh-CN" altLang="en-US" b="1" dirty="0">
              <a:solidFill>
                <a:schemeClr val="tx1"/>
              </a:solidFill>
            </a:rPr>
            <a:t>专利等来收集和完善数据。</a:t>
          </a:r>
          <a:r>
            <a:rPr lang="en-US" altLang="zh-CN" dirty="0">
              <a:solidFill>
                <a:schemeClr val="tx1"/>
              </a:solidFill>
            </a:rPr>
            <a:t>													</a:t>
          </a:r>
          <a:endParaRPr lang="zh-CN" altLang="en-US" dirty="0">
            <a:solidFill>
              <a:schemeClr val="tx1"/>
            </a:solidFill>
          </a:endParaRPr>
        </a:p>
      </dgm:t>
    </dgm:pt>
    <dgm:pt modelId="{F4FED8A8-C5AF-4268-8BF6-BF5A30F01B34}" type="parTrans" cxnId="{461E47BF-0F14-4D20-9CE7-907116825D08}">
      <dgm:prSet/>
      <dgm:spPr/>
      <dgm:t>
        <a:bodyPr/>
        <a:lstStyle/>
        <a:p>
          <a:endParaRPr lang="zh-CN" altLang="en-US"/>
        </a:p>
      </dgm:t>
    </dgm:pt>
    <dgm:pt modelId="{249463D6-89D0-41A2-934B-6DDFBA031DA3}" type="sibTrans" cxnId="{461E47BF-0F14-4D20-9CE7-907116825D08}">
      <dgm:prSet/>
      <dgm:spPr/>
      <dgm:t>
        <a:bodyPr/>
        <a:lstStyle/>
        <a:p>
          <a:endParaRPr lang="zh-CN" altLang="en-US"/>
        </a:p>
      </dgm:t>
    </dgm:pt>
    <dgm:pt modelId="{02F960E4-7A9B-4426-B2C8-B81189BF5A9A}">
      <dgm:prSet/>
      <dgm:spPr/>
      <dgm:t>
        <a:bodyPr/>
        <a:lstStyle/>
        <a:p>
          <a:r>
            <a:rPr lang="zh-CN" altLang="en-US" dirty="0">
              <a:solidFill>
                <a:schemeClr val="tx1"/>
              </a:solidFill>
            </a:rPr>
            <a:t>课题组材料专家通过计算或实验得到可学习的数据；</a:t>
          </a:r>
        </a:p>
      </dgm:t>
    </dgm:pt>
    <dgm:pt modelId="{F33AD865-E4E5-4748-8EEF-40113657B17E}" type="parTrans" cxnId="{D47FC739-4857-4B4F-951F-2E966CCB4602}">
      <dgm:prSet/>
      <dgm:spPr/>
      <dgm:t>
        <a:bodyPr/>
        <a:lstStyle/>
        <a:p>
          <a:endParaRPr lang="zh-CN" altLang="en-US"/>
        </a:p>
      </dgm:t>
    </dgm:pt>
    <dgm:pt modelId="{3745F85A-DD96-4E44-B4BD-CC8F9F737131}" type="sibTrans" cxnId="{D47FC739-4857-4B4F-951F-2E966CCB4602}">
      <dgm:prSet/>
      <dgm:spPr/>
      <dgm:t>
        <a:bodyPr/>
        <a:lstStyle/>
        <a:p>
          <a:endParaRPr lang="zh-CN" altLang="en-US"/>
        </a:p>
      </dgm:t>
    </dgm:pt>
    <dgm:pt modelId="{25934C7B-E428-4838-9B81-818F8290D950}" type="pres">
      <dgm:prSet presAssocID="{3456D73A-F850-4DC4-9185-BC3AB30F7E80}" presName="linear" presStyleCnt="0">
        <dgm:presLayoutVars>
          <dgm:dir/>
          <dgm:animLvl val="lvl"/>
          <dgm:resizeHandles val="exact"/>
        </dgm:presLayoutVars>
      </dgm:prSet>
      <dgm:spPr/>
    </dgm:pt>
    <dgm:pt modelId="{1EDE51B1-5876-45CC-8949-D35115980180}" type="pres">
      <dgm:prSet presAssocID="{A3221014-33BB-477D-8A81-EE8E8BE11527}" presName="parentLin" presStyleCnt="0"/>
      <dgm:spPr/>
    </dgm:pt>
    <dgm:pt modelId="{27FAF103-D4A5-4569-812E-A6B9D22E1F4D}" type="pres">
      <dgm:prSet presAssocID="{A3221014-33BB-477D-8A81-EE8E8BE11527}" presName="parentLeftMargin" presStyleLbl="node1" presStyleIdx="0" presStyleCnt="1"/>
      <dgm:spPr/>
    </dgm:pt>
    <dgm:pt modelId="{833FCB3C-B301-45EA-8F9A-52ED3B540B6B}" type="pres">
      <dgm:prSet presAssocID="{A3221014-33BB-477D-8A81-EE8E8BE11527}" presName="parentText" presStyleLbl="node1" presStyleIdx="0" presStyleCnt="1" custLinFactNeighborX="-13577" custLinFactNeighborY="29859">
        <dgm:presLayoutVars>
          <dgm:chMax val="0"/>
          <dgm:bulletEnabled val="1"/>
        </dgm:presLayoutVars>
      </dgm:prSet>
      <dgm:spPr/>
    </dgm:pt>
    <dgm:pt modelId="{8800104C-096B-4537-A392-183EC3D713BB}" type="pres">
      <dgm:prSet presAssocID="{A3221014-33BB-477D-8A81-EE8E8BE11527}" presName="negativeSpace" presStyleCnt="0"/>
      <dgm:spPr/>
    </dgm:pt>
    <dgm:pt modelId="{BEB1C6E8-48A3-4F38-B23E-4854128A58AC}" type="pres">
      <dgm:prSet presAssocID="{A3221014-33BB-477D-8A81-EE8E8BE11527}" presName="childText" presStyleLbl="conFgAcc1" presStyleIdx="0" presStyleCnt="1" custScaleY="66726" custLinFactY="1211" custLinFactNeighborX="84" custLinFactNeighborY="100000">
        <dgm:presLayoutVars>
          <dgm:bulletEnabled val="1"/>
        </dgm:presLayoutVars>
      </dgm:prSet>
      <dgm:spPr/>
    </dgm:pt>
  </dgm:ptLst>
  <dgm:cxnLst>
    <dgm:cxn modelId="{D4665B10-5185-464B-90C1-4DE442C584BF}" type="presOf" srcId="{A3221014-33BB-477D-8A81-EE8E8BE11527}" destId="{27FAF103-D4A5-4569-812E-A6B9D22E1F4D}" srcOrd="0" destOrd="0" presId="urn:microsoft.com/office/officeart/2005/8/layout/list1#1"/>
    <dgm:cxn modelId="{7AB70511-9C3C-4F57-8929-CD45832738B1}" srcId="{3456D73A-F850-4DC4-9185-BC3AB30F7E80}" destId="{A3221014-33BB-477D-8A81-EE8E8BE11527}" srcOrd="0" destOrd="0" parTransId="{62E78223-A463-4A1E-B1C5-FC492218D2DC}" sibTransId="{F316015B-1390-4641-BAC8-BF7A4F6E72FC}"/>
    <dgm:cxn modelId="{16006F27-D815-4204-9599-44B40F4FEA82}" srcId="{7A5D0B2B-5D60-449D-946A-8575383D2533}" destId="{28E8312E-8492-4231-8D80-E93EDB832D57}" srcOrd="0" destOrd="0" parTransId="{BA7343E8-1097-4399-ACC0-569EDA7501A2}" sibTransId="{556548FB-C8AC-46F8-9B67-A61231E192CD}"/>
    <dgm:cxn modelId="{3611E632-89F2-4CAB-82C9-2ED74894616D}" type="presOf" srcId="{11BA9AEF-DD6C-4303-8A16-E6D7C1E6636E}" destId="{BEB1C6E8-48A3-4F38-B23E-4854128A58AC}" srcOrd="0" destOrd="8" presId="urn:microsoft.com/office/officeart/2005/8/layout/list1#1"/>
    <dgm:cxn modelId="{D47FC739-4857-4B4F-951F-2E966CCB4602}" srcId="{AD889057-CD61-459C-915C-D954022CA3F0}" destId="{02F960E4-7A9B-4426-B2C8-B81189BF5A9A}" srcOrd="1" destOrd="0" parTransId="{F33AD865-E4E5-4748-8EEF-40113657B17E}" sibTransId="{3745F85A-DD96-4E44-B4BD-CC8F9F737131}"/>
    <dgm:cxn modelId="{12E97E68-4198-4519-96CD-A9619C7281DA}" type="presOf" srcId="{DF18A131-14A3-4829-B68D-60F368CC0B6F}" destId="{BEB1C6E8-48A3-4F38-B23E-4854128A58AC}" srcOrd="0" destOrd="1" presId="urn:microsoft.com/office/officeart/2005/8/layout/list1#1"/>
    <dgm:cxn modelId="{E3B3F948-AFC7-46E6-9C8C-634AFB2EF007}" type="presOf" srcId="{3456D73A-F850-4DC4-9185-BC3AB30F7E80}" destId="{25934C7B-E428-4838-9B81-818F8290D950}" srcOrd="0" destOrd="0" presId="urn:microsoft.com/office/officeart/2005/8/layout/list1#1"/>
    <dgm:cxn modelId="{931A514B-B141-49E3-B458-5411C334F4B8}" srcId="{A3221014-33BB-477D-8A81-EE8E8BE11527}" destId="{DF18A131-14A3-4829-B68D-60F368CC0B6F}" srcOrd="1" destOrd="0" parTransId="{9D363C80-3F5E-401E-9476-74EA52466097}" sibTransId="{10461E0E-5DB2-48AD-A3F5-2293B07F094D}"/>
    <dgm:cxn modelId="{3EADFE4D-5BF6-426C-B103-23E730012FD2}" type="presOf" srcId="{7A5D0B2B-5D60-449D-946A-8575383D2533}" destId="{BEB1C6E8-48A3-4F38-B23E-4854128A58AC}" srcOrd="0" destOrd="2" presId="urn:microsoft.com/office/officeart/2005/8/layout/list1#1"/>
    <dgm:cxn modelId="{85B5D177-7E2C-47CB-9DA6-D6025D236336}" type="presOf" srcId="{A3221014-33BB-477D-8A81-EE8E8BE11527}" destId="{833FCB3C-B301-45EA-8F9A-52ED3B540B6B}" srcOrd="1" destOrd="0" presId="urn:microsoft.com/office/officeart/2005/8/layout/list1#1"/>
    <dgm:cxn modelId="{7E098E7F-DAAE-43A5-AA2C-F144228DB136}" type="presOf" srcId="{72F39726-ADDD-4DC3-A2AF-F58976BE85FD}" destId="{BEB1C6E8-48A3-4F38-B23E-4854128A58AC}" srcOrd="0" destOrd="6" presId="urn:microsoft.com/office/officeart/2005/8/layout/list1#1"/>
    <dgm:cxn modelId="{2173A987-F5AA-453C-9F03-A18BDD5D45CF}" type="presOf" srcId="{28E8312E-8492-4231-8D80-E93EDB832D57}" destId="{BEB1C6E8-48A3-4F38-B23E-4854128A58AC}" srcOrd="0" destOrd="3" presId="urn:microsoft.com/office/officeart/2005/8/layout/list1#1"/>
    <dgm:cxn modelId="{43FAA99D-4D1D-4EF7-A4D9-5663276C2F67}" srcId="{A3221014-33BB-477D-8A81-EE8E8BE11527}" destId="{DEABBFC0-B224-42A4-8FBF-0A77FA3F6BDD}" srcOrd="0" destOrd="0" parTransId="{6FDCB9C5-C3A3-4161-B086-937601CC11BD}" sibTransId="{E30E8584-6B12-4535-A9FC-D7B954440201}"/>
    <dgm:cxn modelId="{87071DAC-100B-4458-ABF4-F205C300664F}" type="presOf" srcId="{DEABBFC0-B224-42A4-8FBF-0A77FA3F6BDD}" destId="{BEB1C6E8-48A3-4F38-B23E-4854128A58AC}" srcOrd="0" destOrd="0" presId="urn:microsoft.com/office/officeart/2005/8/layout/list1#1"/>
    <dgm:cxn modelId="{6B367BB2-C099-43E7-A2AF-5F06A0319917}" srcId="{DF18A131-14A3-4829-B68D-60F368CC0B6F}" destId="{AD889057-CD61-459C-915C-D954022CA3F0}" srcOrd="1" destOrd="0" parTransId="{100C34EA-A4E0-45CF-A55B-F05DBBA0E88F}" sibTransId="{9FAAC886-7EDC-4A3A-824B-5CFE9EC63EE0}"/>
    <dgm:cxn modelId="{461E47BF-0F14-4D20-9CE7-907116825D08}" srcId="{AD889057-CD61-459C-915C-D954022CA3F0}" destId="{11BA9AEF-DD6C-4303-8A16-E6D7C1E6636E}" srcOrd="2" destOrd="0" parTransId="{F4FED8A8-C5AF-4268-8BF6-BF5A30F01B34}" sibTransId="{249463D6-89D0-41A2-934B-6DDFBA031DA3}"/>
    <dgm:cxn modelId="{BB07DEC0-D17C-416A-B05E-0044F9D9322F}" type="presOf" srcId="{AD889057-CD61-459C-915C-D954022CA3F0}" destId="{BEB1C6E8-48A3-4F38-B23E-4854128A58AC}" srcOrd="0" destOrd="5" presId="urn:microsoft.com/office/officeart/2005/8/layout/list1#1"/>
    <dgm:cxn modelId="{6188A9C7-7527-434B-932B-DD44F1983667}" srcId="{AD889057-CD61-459C-915C-D954022CA3F0}" destId="{72F39726-ADDD-4DC3-A2AF-F58976BE85FD}" srcOrd="0" destOrd="0" parTransId="{86E958EB-F4A9-45E4-9CFA-DB0D6632574D}" sibTransId="{875F5107-61F5-42CF-BF14-E56410B1DE76}"/>
    <dgm:cxn modelId="{BAB786CD-226C-4F1D-AF83-37062BAE41CC}" type="presOf" srcId="{121C64AC-B66F-4B24-A1CB-13C0AE72E03A}" destId="{BEB1C6E8-48A3-4F38-B23E-4854128A58AC}" srcOrd="0" destOrd="4" presId="urn:microsoft.com/office/officeart/2005/8/layout/list1#1"/>
    <dgm:cxn modelId="{B0CD2CCF-CAF4-46D0-A0DD-97A208990839}" srcId="{DF18A131-14A3-4829-B68D-60F368CC0B6F}" destId="{7A5D0B2B-5D60-449D-946A-8575383D2533}" srcOrd="0" destOrd="0" parTransId="{261AD46F-7A56-4BE7-8330-AF1CACC2F11A}" sibTransId="{79B286B8-ACF3-44AD-9F21-160AB277818B}"/>
    <dgm:cxn modelId="{64E2B8EC-D03D-4D57-8AAE-73A53B2BB7F6}" srcId="{7A5D0B2B-5D60-449D-946A-8575383D2533}" destId="{121C64AC-B66F-4B24-A1CB-13C0AE72E03A}" srcOrd="1" destOrd="0" parTransId="{1B35D1CF-A3C3-4DFC-AAD4-0C7CA365449D}" sibTransId="{B7CDB882-EFF7-43C7-9B28-1F521F238F8A}"/>
    <dgm:cxn modelId="{2C1151F6-DF38-43ED-96A9-E61A39467BB0}" type="presOf" srcId="{02F960E4-7A9B-4426-B2C8-B81189BF5A9A}" destId="{BEB1C6E8-48A3-4F38-B23E-4854128A58AC}" srcOrd="0" destOrd="7" presId="urn:microsoft.com/office/officeart/2005/8/layout/list1#1"/>
    <dgm:cxn modelId="{F5088D9B-5DA8-4B27-BD71-985216DF40C2}" type="presParOf" srcId="{25934C7B-E428-4838-9B81-818F8290D950}" destId="{1EDE51B1-5876-45CC-8949-D35115980180}" srcOrd="0" destOrd="0" presId="urn:microsoft.com/office/officeart/2005/8/layout/list1#1"/>
    <dgm:cxn modelId="{4C4820E5-2FCE-485F-9A8E-4397BAE13551}" type="presParOf" srcId="{1EDE51B1-5876-45CC-8949-D35115980180}" destId="{27FAF103-D4A5-4569-812E-A6B9D22E1F4D}" srcOrd="0" destOrd="0" presId="urn:microsoft.com/office/officeart/2005/8/layout/list1#1"/>
    <dgm:cxn modelId="{32AF054C-8680-4A82-9658-03F00EF8F525}" type="presParOf" srcId="{1EDE51B1-5876-45CC-8949-D35115980180}" destId="{833FCB3C-B301-45EA-8F9A-52ED3B540B6B}" srcOrd="1" destOrd="0" presId="urn:microsoft.com/office/officeart/2005/8/layout/list1#1"/>
    <dgm:cxn modelId="{6C4EFC65-8A0B-43E6-AC07-74E5AB0FED70}" type="presParOf" srcId="{25934C7B-E428-4838-9B81-818F8290D950}" destId="{8800104C-096B-4537-A392-183EC3D713BB}" srcOrd="1" destOrd="0" presId="urn:microsoft.com/office/officeart/2005/8/layout/list1#1"/>
    <dgm:cxn modelId="{F615C45F-F5BC-4116-BA8F-68CA08DBC5B3}" type="presParOf" srcId="{25934C7B-E428-4838-9B81-818F8290D950}" destId="{BEB1C6E8-48A3-4F38-B23E-4854128A58AC}" srcOrd="2" destOrd="0" presId="urn:microsoft.com/office/officeart/2005/8/layout/list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753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763146" y="558522"/>
          <a:ext cx="5749272" cy="1083096"/>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55880" rIns="55880" bIns="55880" numCol="1" spcCol="1270" anchor="ctr" anchorCtr="0">
          <a:noAutofit/>
        </a:bodyPr>
        <a:lstStyle/>
        <a:p>
          <a:pPr marL="0" lvl="0" indent="0" algn="l" defTabSz="977900">
            <a:lnSpc>
              <a:spcPct val="90000"/>
            </a:lnSpc>
            <a:spcBef>
              <a:spcPct val="0"/>
            </a:spcBef>
            <a:spcAft>
              <a:spcPct val="35000"/>
            </a:spcAft>
            <a:buNone/>
          </a:pPr>
          <a:r>
            <a:rPr lang="zh-CN" altLang="en-US" sz="2200" kern="1200" dirty="0"/>
            <a:t>基于文献的数据关联分析和规则抽取</a:t>
          </a:r>
        </a:p>
      </dsp:txBody>
      <dsp:txXfrm>
        <a:off x="763146" y="558522"/>
        <a:ext cx="5749272" cy="1083096"/>
      </dsp:txXfrm>
    </dsp:sp>
    <dsp:sp modelId="{2C32AA3C-C21E-444B-8009-13B7F44A3DFC}">
      <dsp:nvSpPr>
        <dsp:cNvPr id="0" name=""/>
        <dsp:cNvSpPr/>
      </dsp:nvSpPr>
      <dsp:spPr>
        <a:xfrm>
          <a:off x="76079" y="402543"/>
          <a:ext cx="1375087" cy="137508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C6F21890-3A6C-4602-8FCF-0C96D1F700E9}">
      <dsp:nvSpPr>
        <dsp:cNvPr id="0" name=""/>
        <dsp:cNvSpPr/>
      </dsp:nvSpPr>
      <dsp:spPr>
        <a:xfrm>
          <a:off x="1163223" y="2000835"/>
          <a:ext cx="5348994" cy="1498680"/>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50800" rIns="50800" bIns="50800" numCol="1" spcCol="1270" anchor="t" anchorCtr="0">
          <a:noAutofit/>
        </a:bodyPr>
        <a:lstStyle/>
        <a:p>
          <a:pPr marL="0" lvl="0" indent="0" algn="l" defTabSz="889000">
            <a:lnSpc>
              <a:spcPct val="90000"/>
            </a:lnSpc>
            <a:spcBef>
              <a:spcPct val="0"/>
            </a:spcBef>
            <a:spcAft>
              <a:spcPct val="35000"/>
            </a:spcAft>
            <a:buNone/>
          </a:pPr>
          <a:r>
            <a:rPr lang="zh-CN" altLang="en-US" sz="2000" b="1" kern="1200" dirty="0"/>
            <a:t>面向蠕变的数据关联分析与预测</a:t>
          </a:r>
        </a:p>
        <a:p>
          <a:pPr marL="171450" lvl="1" indent="-171450" algn="l" defTabSz="711200">
            <a:lnSpc>
              <a:spcPct val="90000"/>
            </a:lnSpc>
            <a:spcBef>
              <a:spcPct val="0"/>
            </a:spcBef>
            <a:spcAft>
              <a:spcPct val="15000"/>
            </a:spcAft>
            <a:buChar char="•"/>
          </a:pPr>
          <a:r>
            <a:rPr lang="zh-CN" altLang="en-US" sz="1600" b="1" kern="1200" dirty="0">
              <a:solidFill>
                <a:schemeClr val="bg1"/>
              </a:solidFill>
            </a:rPr>
            <a:t>基于主动学习的多层级交互式特征分析方法</a:t>
          </a:r>
        </a:p>
        <a:p>
          <a:pPr marL="171450" lvl="1" indent="-171450" algn="l" defTabSz="711200">
            <a:lnSpc>
              <a:spcPct val="90000"/>
            </a:lnSpc>
            <a:spcBef>
              <a:spcPct val="0"/>
            </a:spcBef>
            <a:spcAft>
              <a:spcPct val="15000"/>
            </a:spcAft>
            <a:buChar char="•"/>
          </a:pPr>
          <a:r>
            <a:rPr lang="zh-CN" altLang="en-US" sz="1600" b="1" kern="1200" dirty="0">
              <a:solidFill>
                <a:schemeClr val="bg1"/>
              </a:solidFill>
            </a:rPr>
            <a:t>基于聚类的数据关联分析</a:t>
          </a:r>
        </a:p>
        <a:p>
          <a:pPr marL="342900" lvl="2" indent="-171450" algn="l" defTabSz="711200">
            <a:lnSpc>
              <a:spcPct val="90000"/>
            </a:lnSpc>
            <a:spcBef>
              <a:spcPct val="0"/>
            </a:spcBef>
            <a:spcAft>
              <a:spcPct val="15000"/>
            </a:spcAft>
            <a:buChar char="•"/>
          </a:pPr>
          <a:r>
            <a:rPr lang="zh-CN" altLang="en-US" sz="1600" b="1" kern="1200" dirty="0">
              <a:solidFill>
                <a:schemeClr val="bg1"/>
              </a:solidFill>
            </a:rPr>
            <a:t>蠕变断裂寿命预测</a:t>
          </a:r>
        </a:p>
        <a:p>
          <a:pPr marL="342900" lvl="2" indent="-171450" algn="l" defTabSz="711200">
            <a:lnSpc>
              <a:spcPct val="90000"/>
            </a:lnSpc>
            <a:spcBef>
              <a:spcPct val="0"/>
            </a:spcBef>
            <a:spcAft>
              <a:spcPct val="15000"/>
            </a:spcAft>
            <a:buChar char="•"/>
          </a:pPr>
          <a:r>
            <a:rPr lang="zh-CN" altLang="en-US" sz="1600" b="1" kern="1200" dirty="0">
              <a:solidFill>
                <a:schemeClr val="bg1"/>
              </a:solidFill>
            </a:rPr>
            <a:t>蠕变性能优劣识别</a:t>
          </a:r>
        </a:p>
      </dsp:txBody>
      <dsp:txXfrm>
        <a:off x="1163223" y="2000835"/>
        <a:ext cx="5348994" cy="1498680"/>
      </dsp:txXfrm>
    </dsp:sp>
    <dsp:sp modelId="{2E10788D-F76E-483E-B3FF-9B6A38A71BF2}">
      <dsp:nvSpPr>
        <dsp:cNvPr id="0" name=""/>
        <dsp:cNvSpPr/>
      </dsp:nvSpPr>
      <dsp:spPr>
        <a:xfrm>
          <a:off x="475679" y="2062631"/>
          <a:ext cx="1375087" cy="1375087"/>
        </a:xfrm>
        <a:prstGeom prst="ellipse">
          <a:avLst/>
        </a:prstGeom>
        <a:solidFill>
          <a:schemeClr val="lt1">
            <a:hueOff val="0"/>
            <a:satOff val="0"/>
            <a:lumOff val="0"/>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dsp:style>
    </dsp:sp>
    <dsp:sp modelId="{F7AC9A4C-6529-4451-8901-2A7189893D58}">
      <dsp:nvSpPr>
        <dsp:cNvPr id="0" name=""/>
        <dsp:cNvSpPr/>
      </dsp:nvSpPr>
      <dsp:spPr>
        <a:xfrm>
          <a:off x="763348" y="3850245"/>
          <a:ext cx="5748870" cy="1100070"/>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平台研发</a:t>
          </a:r>
          <a:endParaRPr lang="en-US" altLang="zh-CN" sz="2400" kern="1200" dirty="0"/>
        </a:p>
      </dsp:txBody>
      <dsp:txXfrm>
        <a:off x="763348" y="3850245"/>
        <a:ext cx="5748870" cy="1100070"/>
      </dsp:txXfrm>
    </dsp:sp>
    <dsp:sp modelId="{FB11C3B6-15A0-4B21-BFB5-81361BF8D49D}">
      <dsp:nvSpPr>
        <dsp:cNvPr id="0" name=""/>
        <dsp:cNvSpPr/>
      </dsp:nvSpPr>
      <dsp:spPr>
        <a:xfrm>
          <a:off x="75804" y="3712736"/>
          <a:ext cx="1375087" cy="137508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61133-6317-42B1-B159-5E6466D19DFA}">
      <dsp:nvSpPr>
        <dsp:cNvPr id="0" name=""/>
        <dsp:cNvSpPr/>
      </dsp:nvSpPr>
      <dsp:spPr>
        <a:xfrm>
          <a:off x="161320" y="221569"/>
          <a:ext cx="1281511" cy="1281511"/>
        </a:xfrm>
        <a:prstGeom prst="blockArc">
          <a:avLst>
            <a:gd name="adj1" fmla="val 11880000"/>
            <a:gd name="adj2" fmla="val 16200000"/>
            <a:gd name="adj3" fmla="val 4639"/>
          </a:avLst>
        </a:prstGeom>
        <a:solidFill>
          <a:schemeClr val="accent5">
            <a:hueOff val="-9933876"/>
            <a:satOff val="39811"/>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FB7942C-2A36-47D2-8A6D-979AE590B49B}">
      <dsp:nvSpPr>
        <dsp:cNvPr id="0" name=""/>
        <dsp:cNvSpPr/>
      </dsp:nvSpPr>
      <dsp:spPr>
        <a:xfrm>
          <a:off x="161320" y="221569"/>
          <a:ext cx="1281511" cy="1281511"/>
        </a:xfrm>
        <a:prstGeom prst="blockArc">
          <a:avLst>
            <a:gd name="adj1" fmla="val 7560000"/>
            <a:gd name="adj2" fmla="val 11880000"/>
            <a:gd name="adj3" fmla="val 4639"/>
          </a:avLst>
        </a:prstGeom>
        <a:solidFill>
          <a:schemeClr val="accent5">
            <a:hueOff val="-7450407"/>
            <a:satOff val="29858"/>
            <a:lumOff val="647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46DEA03-1C15-497B-B069-84FC88716F6F}">
      <dsp:nvSpPr>
        <dsp:cNvPr id="0" name=""/>
        <dsp:cNvSpPr/>
      </dsp:nvSpPr>
      <dsp:spPr>
        <a:xfrm>
          <a:off x="161320" y="221569"/>
          <a:ext cx="1281511" cy="1281511"/>
        </a:xfrm>
        <a:prstGeom prst="blockArc">
          <a:avLst>
            <a:gd name="adj1" fmla="val 3240000"/>
            <a:gd name="adj2" fmla="val 7560000"/>
            <a:gd name="adj3" fmla="val 4639"/>
          </a:avLst>
        </a:prstGeom>
        <a:solidFill>
          <a:schemeClr val="accent5">
            <a:hueOff val="-4966938"/>
            <a:satOff val="19906"/>
            <a:lumOff val="431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B0863EE-CAF7-4726-A39C-624B18079FB1}">
      <dsp:nvSpPr>
        <dsp:cNvPr id="0" name=""/>
        <dsp:cNvSpPr/>
      </dsp:nvSpPr>
      <dsp:spPr>
        <a:xfrm>
          <a:off x="161320" y="221569"/>
          <a:ext cx="1281511" cy="1281511"/>
        </a:xfrm>
        <a:prstGeom prst="blockArc">
          <a:avLst>
            <a:gd name="adj1" fmla="val 20520000"/>
            <a:gd name="adj2" fmla="val 3240000"/>
            <a:gd name="adj3" fmla="val 4639"/>
          </a:avLst>
        </a:prstGeom>
        <a:solidFill>
          <a:schemeClr val="accent5">
            <a:hueOff val="-2483469"/>
            <a:satOff val="9953"/>
            <a:lumOff val="215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E8A46A3-FEA9-43A6-AF59-3B1111B88F1F}">
      <dsp:nvSpPr>
        <dsp:cNvPr id="0" name=""/>
        <dsp:cNvSpPr/>
      </dsp:nvSpPr>
      <dsp:spPr>
        <a:xfrm>
          <a:off x="161320" y="221569"/>
          <a:ext cx="1281511" cy="1281511"/>
        </a:xfrm>
        <a:prstGeom prst="blockArc">
          <a:avLst>
            <a:gd name="adj1" fmla="val 16200000"/>
            <a:gd name="adj2" fmla="val 20520000"/>
            <a:gd name="adj3" fmla="val 463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BE46D69-316A-4A66-A2B7-94AAEAF8BAC2}">
      <dsp:nvSpPr>
        <dsp:cNvPr id="0" name=""/>
        <dsp:cNvSpPr/>
      </dsp:nvSpPr>
      <dsp:spPr>
        <a:xfrm>
          <a:off x="507172" y="567421"/>
          <a:ext cx="589808" cy="589808"/>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蠕变性能</a:t>
          </a:r>
        </a:p>
      </dsp:txBody>
      <dsp:txXfrm>
        <a:off x="593547" y="653796"/>
        <a:ext cx="417058" cy="417058"/>
      </dsp:txXfrm>
    </dsp:sp>
    <dsp:sp modelId="{517ABFBA-4E0D-4BE7-B229-3797C115DB4D}">
      <dsp:nvSpPr>
        <dsp:cNvPr id="0" name=""/>
        <dsp:cNvSpPr/>
      </dsp:nvSpPr>
      <dsp:spPr>
        <a:xfrm>
          <a:off x="595643" y="30000"/>
          <a:ext cx="412865" cy="41286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zh-CN" altLang="en-US" sz="700" kern="1200" dirty="0"/>
            <a:t>成分</a:t>
          </a:r>
        </a:p>
      </dsp:txBody>
      <dsp:txXfrm>
        <a:off x="656106" y="90463"/>
        <a:ext cx="291939" cy="291939"/>
      </dsp:txXfrm>
    </dsp:sp>
    <dsp:sp modelId="{331B85EC-7C50-4F61-806E-5DC3B2D805D8}">
      <dsp:nvSpPr>
        <dsp:cNvPr id="0" name=""/>
        <dsp:cNvSpPr/>
      </dsp:nvSpPr>
      <dsp:spPr>
        <a:xfrm>
          <a:off x="1190902" y="462481"/>
          <a:ext cx="412865" cy="412865"/>
        </a:xfrm>
        <a:prstGeom prst="ellipse">
          <a:avLst/>
        </a:prstGeom>
        <a:solidFill>
          <a:schemeClr val="accent5">
            <a:hueOff val="-2483469"/>
            <a:satOff val="9953"/>
            <a:lumOff val="21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zh-CN" altLang="en-US" sz="700" kern="1200" dirty="0"/>
            <a:t>应力</a:t>
          </a:r>
        </a:p>
      </dsp:txBody>
      <dsp:txXfrm>
        <a:off x="1251365" y="522944"/>
        <a:ext cx="291939" cy="291939"/>
      </dsp:txXfrm>
    </dsp:sp>
    <dsp:sp modelId="{8FF77C59-D311-4785-BA98-C48284A4260C}">
      <dsp:nvSpPr>
        <dsp:cNvPr id="0" name=""/>
        <dsp:cNvSpPr/>
      </dsp:nvSpPr>
      <dsp:spPr>
        <a:xfrm>
          <a:off x="963534" y="1162250"/>
          <a:ext cx="412865" cy="412865"/>
        </a:xfrm>
        <a:prstGeom prst="ellipse">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zh-CN" altLang="en-US" sz="700" kern="1200" dirty="0"/>
            <a:t>晶格错配度</a:t>
          </a:r>
        </a:p>
      </dsp:txBody>
      <dsp:txXfrm>
        <a:off x="1023997" y="1222713"/>
        <a:ext cx="291939" cy="291939"/>
      </dsp:txXfrm>
    </dsp:sp>
    <dsp:sp modelId="{63BBFADA-00AA-4C15-BB20-06DBBDBCCF18}">
      <dsp:nvSpPr>
        <dsp:cNvPr id="0" name=""/>
        <dsp:cNvSpPr/>
      </dsp:nvSpPr>
      <dsp:spPr>
        <a:xfrm>
          <a:off x="227753" y="1162250"/>
          <a:ext cx="412865" cy="412865"/>
        </a:xfrm>
        <a:prstGeom prst="ellipse">
          <a:avLst/>
        </a:prstGeom>
        <a:solidFill>
          <a:schemeClr val="accent5">
            <a:hueOff val="-7450407"/>
            <a:satOff val="29858"/>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zh-CN" altLang="en-US" sz="700" kern="1200" dirty="0"/>
            <a:t>温度</a:t>
          </a:r>
        </a:p>
      </dsp:txBody>
      <dsp:txXfrm>
        <a:off x="288216" y="1222713"/>
        <a:ext cx="291939" cy="291939"/>
      </dsp:txXfrm>
    </dsp:sp>
    <dsp:sp modelId="{8648740D-CCC2-4679-AEEC-78FD69374AE9}">
      <dsp:nvSpPr>
        <dsp:cNvPr id="0" name=""/>
        <dsp:cNvSpPr/>
      </dsp:nvSpPr>
      <dsp:spPr>
        <a:xfrm>
          <a:off x="384" y="462481"/>
          <a:ext cx="412865" cy="412865"/>
        </a:xfrm>
        <a:prstGeom prst="ellipse">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zh-CN" altLang="en-US" sz="700" kern="1200" dirty="0"/>
            <a:t>其他</a:t>
          </a:r>
        </a:p>
      </dsp:txBody>
      <dsp:txXfrm>
        <a:off x="60847" y="522944"/>
        <a:ext cx="291939" cy="2919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753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763146" y="558522"/>
          <a:ext cx="5749272" cy="1083096"/>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基于文献的数据关联分析</a:t>
          </a:r>
        </a:p>
      </dsp:txBody>
      <dsp:txXfrm>
        <a:off x="763146" y="558522"/>
        <a:ext cx="5749272" cy="1083096"/>
      </dsp:txXfrm>
    </dsp:sp>
    <dsp:sp modelId="{2C32AA3C-C21E-444B-8009-13B7F44A3DFC}">
      <dsp:nvSpPr>
        <dsp:cNvPr id="0" name=""/>
        <dsp:cNvSpPr/>
      </dsp:nvSpPr>
      <dsp:spPr>
        <a:xfrm>
          <a:off x="76079" y="402543"/>
          <a:ext cx="1375087" cy="137508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C6F21890-3A6C-4602-8FCF-0C96D1F700E9}">
      <dsp:nvSpPr>
        <dsp:cNvPr id="0" name=""/>
        <dsp:cNvSpPr/>
      </dsp:nvSpPr>
      <dsp:spPr>
        <a:xfrm>
          <a:off x="1163223" y="2000835"/>
          <a:ext cx="5348994" cy="1498680"/>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50800" rIns="50800" bIns="50800" numCol="1" spcCol="1270" anchor="t" anchorCtr="0">
          <a:noAutofit/>
        </a:bodyPr>
        <a:lstStyle/>
        <a:p>
          <a:pPr marL="0" lvl="0" indent="0" algn="l" defTabSz="889000">
            <a:lnSpc>
              <a:spcPct val="90000"/>
            </a:lnSpc>
            <a:spcBef>
              <a:spcPct val="0"/>
            </a:spcBef>
            <a:spcAft>
              <a:spcPct val="35000"/>
            </a:spcAft>
            <a:buNone/>
          </a:pPr>
          <a:r>
            <a:rPr lang="zh-CN" altLang="en-US" sz="2000" b="1" kern="1200" dirty="0"/>
            <a:t>面向蠕变的数据关联分析与预测</a:t>
          </a:r>
        </a:p>
        <a:p>
          <a:pPr marL="171450" lvl="1" indent="-171450" algn="l" defTabSz="711200">
            <a:lnSpc>
              <a:spcPct val="90000"/>
            </a:lnSpc>
            <a:spcBef>
              <a:spcPct val="0"/>
            </a:spcBef>
            <a:spcAft>
              <a:spcPct val="15000"/>
            </a:spcAft>
            <a:buChar char="•"/>
          </a:pPr>
          <a:r>
            <a:rPr lang="zh-CN" altLang="en-US" sz="1600" b="1" kern="1200" dirty="0">
              <a:solidFill>
                <a:schemeClr val="bg1"/>
              </a:solidFill>
            </a:rPr>
            <a:t>基于主动学习的多层级交互式特征分析方法</a:t>
          </a:r>
        </a:p>
        <a:p>
          <a:pPr marL="171450" lvl="1" indent="-171450" algn="l" defTabSz="711200">
            <a:lnSpc>
              <a:spcPct val="90000"/>
            </a:lnSpc>
            <a:spcBef>
              <a:spcPct val="0"/>
            </a:spcBef>
            <a:spcAft>
              <a:spcPct val="15000"/>
            </a:spcAft>
            <a:buChar char="•"/>
          </a:pPr>
          <a:r>
            <a:rPr lang="zh-CN" altLang="en-US" sz="1600" b="1" kern="1200" dirty="0">
              <a:solidFill>
                <a:srgbClr val="FF0000"/>
              </a:solidFill>
            </a:rPr>
            <a:t>基于聚类的数据关联分析</a:t>
          </a:r>
        </a:p>
        <a:p>
          <a:pPr marL="342900" lvl="2" indent="-171450" algn="l" defTabSz="711200">
            <a:lnSpc>
              <a:spcPct val="90000"/>
            </a:lnSpc>
            <a:spcBef>
              <a:spcPct val="0"/>
            </a:spcBef>
            <a:spcAft>
              <a:spcPct val="15000"/>
            </a:spcAft>
            <a:buChar char="•"/>
          </a:pPr>
          <a:r>
            <a:rPr lang="zh-CN" altLang="en-US" sz="1600" b="1" kern="1200" dirty="0">
              <a:solidFill>
                <a:srgbClr val="FF0000"/>
              </a:solidFill>
            </a:rPr>
            <a:t>蠕变断裂寿命的预测</a:t>
          </a:r>
        </a:p>
        <a:p>
          <a:pPr marL="342900" lvl="2" indent="-171450" algn="l" defTabSz="711200">
            <a:lnSpc>
              <a:spcPct val="90000"/>
            </a:lnSpc>
            <a:spcBef>
              <a:spcPct val="0"/>
            </a:spcBef>
            <a:spcAft>
              <a:spcPct val="15000"/>
            </a:spcAft>
            <a:buChar char="•"/>
          </a:pPr>
          <a:r>
            <a:rPr lang="zh-CN" altLang="en-US" sz="1600" b="1" kern="1200" dirty="0">
              <a:solidFill>
                <a:schemeClr val="bg1"/>
              </a:solidFill>
            </a:rPr>
            <a:t>蠕变性能优劣的识别</a:t>
          </a:r>
        </a:p>
      </dsp:txBody>
      <dsp:txXfrm>
        <a:off x="1163223" y="2000835"/>
        <a:ext cx="5348994" cy="1498680"/>
      </dsp:txXfrm>
    </dsp:sp>
    <dsp:sp modelId="{2E10788D-F76E-483E-B3FF-9B6A38A71BF2}">
      <dsp:nvSpPr>
        <dsp:cNvPr id="0" name=""/>
        <dsp:cNvSpPr/>
      </dsp:nvSpPr>
      <dsp:spPr>
        <a:xfrm>
          <a:off x="475679" y="2062631"/>
          <a:ext cx="1375087" cy="1375087"/>
        </a:xfrm>
        <a:prstGeom prst="ellipse">
          <a:avLst/>
        </a:prstGeom>
        <a:solidFill>
          <a:schemeClr val="lt1">
            <a:hueOff val="0"/>
            <a:satOff val="0"/>
            <a:lumOff val="0"/>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dsp:style>
    </dsp:sp>
    <dsp:sp modelId="{F7AC9A4C-6529-4451-8901-2A7189893D58}">
      <dsp:nvSpPr>
        <dsp:cNvPr id="0" name=""/>
        <dsp:cNvSpPr/>
      </dsp:nvSpPr>
      <dsp:spPr>
        <a:xfrm>
          <a:off x="763348" y="3850245"/>
          <a:ext cx="5748870" cy="1100070"/>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平台研发</a:t>
          </a:r>
          <a:endParaRPr lang="en-US" altLang="zh-CN" sz="2400" kern="1200" dirty="0"/>
        </a:p>
      </dsp:txBody>
      <dsp:txXfrm>
        <a:off x="763348" y="3850245"/>
        <a:ext cx="5748870" cy="1100070"/>
      </dsp:txXfrm>
    </dsp:sp>
    <dsp:sp modelId="{FB11C3B6-15A0-4B21-BFB5-81361BF8D49D}">
      <dsp:nvSpPr>
        <dsp:cNvPr id="0" name=""/>
        <dsp:cNvSpPr/>
      </dsp:nvSpPr>
      <dsp:spPr>
        <a:xfrm>
          <a:off x="75804" y="3712736"/>
          <a:ext cx="1375087" cy="137508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22DD0E-AB83-4413-BC1E-F9D93DCEE517}">
      <dsp:nvSpPr>
        <dsp:cNvPr id="0" name=""/>
        <dsp:cNvSpPr/>
      </dsp:nvSpPr>
      <dsp:spPr>
        <a:xfrm>
          <a:off x="630" y="484081"/>
          <a:ext cx="1476088" cy="738044"/>
        </a:xfrm>
        <a:prstGeom prst="roundRect">
          <a:avLst>
            <a:gd name="adj" fmla="val 1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外文文献</a:t>
          </a:r>
          <a:endParaRPr lang="en-US" altLang="zh-CN" sz="2000" kern="1200" dirty="0"/>
        </a:p>
        <a:p>
          <a:pPr marL="0" lvl="0" indent="0" algn="ctr" defTabSz="889000">
            <a:lnSpc>
              <a:spcPct val="90000"/>
            </a:lnSpc>
            <a:spcBef>
              <a:spcPct val="0"/>
            </a:spcBef>
            <a:spcAft>
              <a:spcPct val="35000"/>
            </a:spcAft>
            <a:buNone/>
          </a:pPr>
          <a:r>
            <a:rPr lang="zh-CN" altLang="en-US" sz="2000" kern="1200" dirty="0"/>
            <a:t>（</a:t>
          </a:r>
          <a:r>
            <a:rPr lang="en-US" altLang="zh-CN" sz="2000" kern="1200" dirty="0"/>
            <a:t>39</a:t>
          </a:r>
          <a:r>
            <a:rPr lang="zh-CN" altLang="en-US" sz="2000" kern="1200" dirty="0"/>
            <a:t>篇）</a:t>
          </a:r>
        </a:p>
      </dsp:txBody>
      <dsp:txXfrm>
        <a:off x="22247" y="505698"/>
        <a:ext cx="1432854" cy="694810"/>
      </dsp:txXfrm>
    </dsp:sp>
    <dsp:sp modelId="{660A3C24-5BAF-4B03-B030-D64B68CAD622}">
      <dsp:nvSpPr>
        <dsp:cNvPr id="0" name=""/>
        <dsp:cNvSpPr/>
      </dsp:nvSpPr>
      <dsp:spPr>
        <a:xfrm>
          <a:off x="148239" y="1222125"/>
          <a:ext cx="147608" cy="553533"/>
        </a:xfrm>
        <a:custGeom>
          <a:avLst/>
          <a:gdLst/>
          <a:ahLst/>
          <a:cxnLst/>
          <a:rect l="0" t="0" r="0" b="0"/>
          <a:pathLst>
            <a:path>
              <a:moveTo>
                <a:pt x="0" y="0"/>
              </a:moveTo>
              <a:lnTo>
                <a:pt x="0" y="553533"/>
              </a:lnTo>
              <a:lnTo>
                <a:pt x="147608" y="553533"/>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A89D0B9-4088-4B1F-BA45-49A961AF3E62}">
      <dsp:nvSpPr>
        <dsp:cNvPr id="0" name=""/>
        <dsp:cNvSpPr/>
      </dsp:nvSpPr>
      <dsp:spPr>
        <a:xfrm>
          <a:off x="295848" y="1406636"/>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Web of science</a:t>
          </a:r>
        </a:p>
        <a:p>
          <a:pPr marL="0" lvl="0" indent="0" algn="ctr" defTabSz="577850">
            <a:lnSpc>
              <a:spcPct val="90000"/>
            </a:lnSpc>
            <a:spcBef>
              <a:spcPct val="0"/>
            </a:spcBef>
            <a:spcAft>
              <a:spcPct val="35000"/>
            </a:spcAft>
            <a:buNone/>
          </a:pPr>
          <a:endParaRPr lang="en-US" altLang="zh-CN" sz="1300" kern="1200" dirty="0"/>
        </a:p>
      </dsp:txBody>
      <dsp:txXfrm>
        <a:off x="317465" y="1428253"/>
        <a:ext cx="1137636" cy="694810"/>
      </dsp:txXfrm>
    </dsp:sp>
    <dsp:sp modelId="{85FD7CF3-84BF-4E34-B90F-F20EB29CCB5F}">
      <dsp:nvSpPr>
        <dsp:cNvPr id="0" name=""/>
        <dsp:cNvSpPr/>
      </dsp:nvSpPr>
      <dsp:spPr>
        <a:xfrm>
          <a:off x="148239" y="1222125"/>
          <a:ext cx="147608" cy="1476088"/>
        </a:xfrm>
        <a:custGeom>
          <a:avLst/>
          <a:gdLst/>
          <a:ahLst/>
          <a:cxnLst/>
          <a:rect l="0" t="0" r="0" b="0"/>
          <a:pathLst>
            <a:path>
              <a:moveTo>
                <a:pt x="0" y="0"/>
              </a:moveTo>
              <a:lnTo>
                <a:pt x="0" y="1476088"/>
              </a:lnTo>
              <a:lnTo>
                <a:pt x="147608" y="1476088"/>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6D0C84B-22FC-4FA7-8096-4ECF2B94127E}">
      <dsp:nvSpPr>
        <dsp:cNvPr id="0" name=""/>
        <dsp:cNvSpPr/>
      </dsp:nvSpPr>
      <dsp:spPr>
        <a:xfrm>
          <a:off x="295848" y="2329192"/>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Google</a:t>
          </a:r>
          <a:r>
            <a:rPr lang="zh-CN" altLang="en-US" sz="1300" kern="1200" dirty="0"/>
            <a:t>学术</a:t>
          </a:r>
        </a:p>
      </dsp:txBody>
      <dsp:txXfrm>
        <a:off x="317465" y="2350809"/>
        <a:ext cx="1137636" cy="694810"/>
      </dsp:txXfrm>
    </dsp:sp>
    <dsp:sp modelId="{92746ED9-4F62-47FF-BAB1-3ED559BE362E}">
      <dsp:nvSpPr>
        <dsp:cNvPr id="0" name=""/>
        <dsp:cNvSpPr/>
      </dsp:nvSpPr>
      <dsp:spPr>
        <a:xfrm>
          <a:off x="1845740" y="484081"/>
          <a:ext cx="1476088" cy="738044"/>
        </a:xfrm>
        <a:prstGeom prst="roundRect">
          <a:avLst>
            <a:gd name="adj" fmla="val 10000"/>
          </a:avLst>
        </a:prstGeom>
        <a:solidFill>
          <a:schemeClr val="accent2">
            <a:hueOff val="2340759"/>
            <a:satOff val="-2919"/>
            <a:lumOff val="686"/>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中文文献</a:t>
          </a:r>
          <a:endParaRPr lang="en-US" altLang="zh-CN" sz="2000" kern="1200" dirty="0"/>
        </a:p>
        <a:p>
          <a:pPr marL="0" lvl="0" indent="0" algn="ctr" defTabSz="889000">
            <a:lnSpc>
              <a:spcPct val="90000"/>
            </a:lnSpc>
            <a:spcBef>
              <a:spcPct val="0"/>
            </a:spcBef>
            <a:spcAft>
              <a:spcPct val="35000"/>
            </a:spcAft>
            <a:buNone/>
          </a:pPr>
          <a:r>
            <a:rPr lang="zh-CN" altLang="en-US" sz="2000" kern="1200" dirty="0"/>
            <a:t>（</a:t>
          </a:r>
          <a:r>
            <a:rPr lang="en-US" altLang="zh-CN" sz="2000" kern="1200" dirty="0"/>
            <a:t>18</a:t>
          </a:r>
          <a:r>
            <a:rPr lang="zh-CN" altLang="en-US" sz="2000" kern="1200" dirty="0"/>
            <a:t>篇</a:t>
          </a:r>
          <a:r>
            <a:rPr lang="zh-CN" altLang="en-US" sz="2400" kern="1200" dirty="0"/>
            <a:t>）</a:t>
          </a:r>
        </a:p>
      </dsp:txBody>
      <dsp:txXfrm>
        <a:off x="1867357" y="505698"/>
        <a:ext cx="1432854" cy="694810"/>
      </dsp:txXfrm>
    </dsp:sp>
    <dsp:sp modelId="{9A970488-2247-4EB7-A492-AEAA6C8FA329}">
      <dsp:nvSpPr>
        <dsp:cNvPr id="0" name=""/>
        <dsp:cNvSpPr/>
      </dsp:nvSpPr>
      <dsp:spPr>
        <a:xfrm>
          <a:off x="1993349" y="1222125"/>
          <a:ext cx="147608" cy="553533"/>
        </a:xfrm>
        <a:custGeom>
          <a:avLst/>
          <a:gdLst/>
          <a:ahLst/>
          <a:cxnLst/>
          <a:rect l="0" t="0" r="0" b="0"/>
          <a:pathLst>
            <a:path>
              <a:moveTo>
                <a:pt x="0" y="0"/>
              </a:moveTo>
              <a:lnTo>
                <a:pt x="0" y="553533"/>
              </a:lnTo>
              <a:lnTo>
                <a:pt x="147608" y="553533"/>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46E69E0-5647-45F4-A910-5F42E67674DE}">
      <dsp:nvSpPr>
        <dsp:cNvPr id="0" name=""/>
        <dsp:cNvSpPr/>
      </dsp:nvSpPr>
      <dsp:spPr>
        <a:xfrm>
          <a:off x="2140958" y="1406636"/>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百度学术</a:t>
          </a:r>
          <a:endParaRPr lang="en-US" altLang="zh-CN" sz="1300" kern="1200" dirty="0"/>
        </a:p>
      </dsp:txBody>
      <dsp:txXfrm>
        <a:off x="2162575" y="1428253"/>
        <a:ext cx="1137636" cy="694810"/>
      </dsp:txXfrm>
    </dsp:sp>
    <dsp:sp modelId="{71580D6D-C17D-4923-94E4-94BC22B40C7A}">
      <dsp:nvSpPr>
        <dsp:cNvPr id="0" name=""/>
        <dsp:cNvSpPr/>
      </dsp:nvSpPr>
      <dsp:spPr>
        <a:xfrm>
          <a:off x="1993349" y="1222125"/>
          <a:ext cx="147608" cy="1476088"/>
        </a:xfrm>
        <a:custGeom>
          <a:avLst/>
          <a:gdLst/>
          <a:ahLst/>
          <a:cxnLst/>
          <a:rect l="0" t="0" r="0" b="0"/>
          <a:pathLst>
            <a:path>
              <a:moveTo>
                <a:pt x="0" y="0"/>
              </a:moveTo>
              <a:lnTo>
                <a:pt x="0" y="1476088"/>
              </a:lnTo>
              <a:lnTo>
                <a:pt x="147608" y="1476088"/>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4B080BA-24F3-4EA2-94A5-0DEF720DC6C4}">
      <dsp:nvSpPr>
        <dsp:cNvPr id="0" name=""/>
        <dsp:cNvSpPr/>
      </dsp:nvSpPr>
      <dsp:spPr>
        <a:xfrm>
          <a:off x="2140958" y="2329192"/>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知网</a:t>
          </a:r>
        </a:p>
      </dsp:txBody>
      <dsp:txXfrm>
        <a:off x="2162575" y="2350809"/>
        <a:ext cx="1137636" cy="694810"/>
      </dsp:txXfrm>
    </dsp:sp>
    <dsp:sp modelId="{F94DC143-015A-4398-BC8D-FCC089A81638}">
      <dsp:nvSpPr>
        <dsp:cNvPr id="0" name=""/>
        <dsp:cNvSpPr/>
      </dsp:nvSpPr>
      <dsp:spPr>
        <a:xfrm>
          <a:off x="3690851" y="484081"/>
          <a:ext cx="1476088" cy="738044"/>
        </a:xfrm>
        <a:prstGeom prst="roundRect">
          <a:avLst>
            <a:gd name="adj" fmla="val 10000"/>
          </a:avLst>
        </a:prstGeom>
        <a:solidFill>
          <a:schemeClr val="accent2">
            <a:hueOff val="4681519"/>
            <a:satOff val="-5839"/>
            <a:lumOff val="1373"/>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专利</a:t>
          </a:r>
          <a:endParaRPr lang="en-US" altLang="zh-CN" sz="2000" kern="1200" dirty="0"/>
        </a:p>
        <a:p>
          <a:pPr marL="0" lvl="0" indent="0" algn="ctr" defTabSz="889000">
            <a:lnSpc>
              <a:spcPct val="90000"/>
            </a:lnSpc>
            <a:spcBef>
              <a:spcPct val="0"/>
            </a:spcBef>
            <a:spcAft>
              <a:spcPct val="35000"/>
            </a:spcAft>
            <a:buNone/>
          </a:pPr>
          <a:r>
            <a:rPr lang="zh-CN" altLang="en-US" sz="2000" kern="1200" dirty="0"/>
            <a:t>（</a:t>
          </a:r>
          <a:r>
            <a:rPr lang="en-US" altLang="zh-CN" sz="2000" kern="1200" dirty="0"/>
            <a:t>21</a:t>
          </a:r>
          <a:r>
            <a:rPr lang="zh-CN" altLang="en-US" sz="2000" kern="1200" dirty="0"/>
            <a:t>篇）</a:t>
          </a:r>
        </a:p>
      </dsp:txBody>
      <dsp:txXfrm>
        <a:off x="3712468" y="505698"/>
        <a:ext cx="1432854" cy="694810"/>
      </dsp:txXfrm>
    </dsp:sp>
    <dsp:sp modelId="{0A19F72D-6CA7-497D-AE63-81944D703DF1}">
      <dsp:nvSpPr>
        <dsp:cNvPr id="0" name=""/>
        <dsp:cNvSpPr/>
      </dsp:nvSpPr>
      <dsp:spPr>
        <a:xfrm>
          <a:off x="3838459" y="1222125"/>
          <a:ext cx="147608" cy="553533"/>
        </a:xfrm>
        <a:custGeom>
          <a:avLst/>
          <a:gdLst/>
          <a:ahLst/>
          <a:cxnLst/>
          <a:rect l="0" t="0" r="0" b="0"/>
          <a:pathLst>
            <a:path>
              <a:moveTo>
                <a:pt x="0" y="0"/>
              </a:moveTo>
              <a:lnTo>
                <a:pt x="0" y="553533"/>
              </a:lnTo>
              <a:lnTo>
                <a:pt x="147608" y="553533"/>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2810B4B2-87FE-42C0-808C-A3800A81EF25}">
      <dsp:nvSpPr>
        <dsp:cNvPr id="0" name=""/>
        <dsp:cNvSpPr/>
      </dsp:nvSpPr>
      <dsp:spPr>
        <a:xfrm>
          <a:off x="3986068" y="1406636"/>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Google  patent</a:t>
          </a:r>
          <a:endParaRPr lang="zh-CN" altLang="en-US" sz="1300" kern="1200" dirty="0"/>
        </a:p>
      </dsp:txBody>
      <dsp:txXfrm>
        <a:off x="4007685" y="1428253"/>
        <a:ext cx="1137636" cy="694810"/>
      </dsp:txXfrm>
    </dsp:sp>
    <dsp:sp modelId="{91EE09D6-B260-412B-A806-528785525829}">
      <dsp:nvSpPr>
        <dsp:cNvPr id="0" name=""/>
        <dsp:cNvSpPr/>
      </dsp:nvSpPr>
      <dsp:spPr>
        <a:xfrm>
          <a:off x="3838459" y="1222125"/>
          <a:ext cx="147608" cy="1476088"/>
        </a:xfrm>
        <a:custGeom>
          <a:avLst/>
          <a:gdLst/>
          <a:ahLst/>
          <a:cxnLst/>
          <a:rect l="0" t="0" r="0" b="0"/>
          <a:pathLst>
            <a:path>
              <a:moveTo>
                <a:pt x="0" y="0"/>
              </a:moveTo>
              <a:lnTo>
                <a:pt x="0" y="1476088"/>
              </a:lnTo>
              <a:lnTo>
                <a:pt x="147608" y="1476088"/>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E2A11D60-F863-4F86-810C-40CEA3ED63C6}">
      <dsp:nvSpPr>
        <dsp:cNvPr id="0" name=""/>
        <dsp:cNvSpPr/>
      </dsp:nvSpPr>
      <dsp:spPr>
        <a:xfrm>
          <a:off x="3986068" y="2329192"/>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文献中引用的专利</a:t>
          </a:r>
        </a:p>
      </dsp:txBody>
      <dsp:txXfrm>
        <a:off x="4007685" y="2350809"/>
        <a:ext cx="1137636" cy="6948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90F83E-9614-48A9-966B-306E12A859FB}">
      <dsp:nvSpPr>
        <dsp:cNvPr id="0" name=""/>
        <dsp:cNvSpPr/>
      </dsp:nvSpPr>
      <dsp:spPr>
        <a:xfrm>
          <a:off x="3937" y="30920"/>
          <a:ext cx="1790419" cy="619470"/>
        </a:xfrm>
        <a:prstGeom prst="roundRect">
          <a:avLst>
            <a:gd name="adj" fmla="val 10000"/>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a:lnSpc>
              <a:spcPct val="90000"/>
            </a:lnSpc>
            <a:spcBef>
              <a:spcPct val="0"/>
            </a:spcBef>
            <a:spcAft>
              <a:spcPct val="35000"/>
            </a:spcAft>
            <a:buNone/>
          </a:pPr>
          <a:r>
            <a:rPr lang="zh-CN" altLang="en-US" sz="1600" kern="1200" dirty="0"/>
            <a:t>学习样本构造</a:t>
          </a:r>
        </a:p>
      </dsp:txBody>
      <dsp:txXfrm>
        <a:off x="3937" y="30920"/>
        <a:ext cx="1790419" cy="412980"/>
      </dsp:txXfrm>
    </dsp:sp>
    <dsp:sp modelId="{882AAB93-9174-4C85-BA68-ED05BFC340F9}">
      <dsp:nvSpPr>
        <dsp:cNvPr id="0" name=""/>
        <dsp:cNvSpPr/>
      </dsp:nvSpPr>
      <dsp:spPr>
        <a:xfrm>
          <a:off x="370650" y="443900"/>
          <a:ext cx="1790419" cy="806400"/>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a:t>目标属性和条件属性的集成</a:t>
          </a:r>
        </a:p>
      </dsp:txBody>
      <dsp:txXfrm>
        <a:off x="394269" y="467519"/>
        <a:ext cx="1743181" cy="759162"/>
      </dsp:txXfrm>
    </dsp:sp>
    <dsp:sp modelId="{F1B64CA7-938F-4B73-9595-7BA3E9F58CA4}">
      <dsp:nvSpPr>
        <dsp:cNvPr id="0" name=""/>
        <dsp:cNvSpPr/>
      </dsp:nvSpPr>
      <dsp:spPr>
        <a:xfrm>
          <a:off x="2065778" y="14529"/>
          <a:ext cx="575412" cy="445762"/>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2065778" y="103681"/>
        <a:ext cx="441683" cy="267458"/>
      </dsp:txXfrm>
    </dsp:sp>
    <dsp:sp modelId="{0181AEED-0E55-4451-A246-58F106BA9CA1}">
      <dsp:nvSpPr>
        <dsp:cNvPr id="0" name=""/>
        <dsp:cNvSpPr/>
      </dsp:nvSpPr>
      <dsp:spPr>
        <a:xfrm>
          <a:off x="2880041" y="30920"/>
          <a:ext cx="1790419" cy="619470"/>
        </a:xfrm>
        <a:prstGeom prst="roundRect">
          <a:avLst>
            <a:gd name="adj" fmla="val 10000"/>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a:lnSpc>
              <a:spcPct val="90000"/>
            </a:lnSpc>
            <a:spcBef>
              <a:spcPct val="0"/>
            </a:spcBef>
            <a:spcAft>
              <a:spcPct val="35000"/>
            </a:spcAft>
            <a:buNone/>
          </a:pPr>
          <a:r>
            <a:rPr lang="zh-CN" altLang="en-US" sz="1600" kern="1200" dirty="0"/>
            <a:t>数据清洗</a:t>
          </a:r>
        </a:p>
      </dsp:txBody>
      <dsp:txXfrm>
        <a:off x="2880041" y="30920"/>
        <a:ext cx="1790419" cy="412980"/>
      </dsp:txXfrm>
    </dsp:sp>
    <dsp:sp modelId="{1D4DB2AE-16F1-49DF-98B6-13E48EBE43B4}">
      <dsp:nvSpPr>
        <dsp:cNvPr id="0" name=""/>
        <dsp:cNvSpPr/>
      </dsp:nvSpPr>
      <dsp:spPr>
        <a:xfrm>
          <a:off x="3246753" y="443900"/>
          <a:ext cx="1790419" cy="806400"/>
        </a:xfrm>
        <a:prstGeom prst="roundRect">
          <a:avLst>
            <a:gd name="adj" fmla="val 10000"/>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空缺值补全</a:t>
          </a:r>
        </a:p>
        <a:p>
          <a:pPr marL="114300" lvl="1" indent="-114300" algn="l" defTabSz="622300">
            <a:lnSpc>
              <a:spcPct val="90000"/>
            </a:lnSpc>
            <a:spcBef>
              <a:spcPct val="0"/>
            </a:spcBef>
            <a:spcAft>
              <a:spcPct val="15000"/>
            </a:spcAft>
            <a:buChar char="•"/>
          </a:pPr>
          <a:r>
            <a:rPr lang="zh-CN" altLang="en-US" sz="1400" kern="1200" dirty="0"/>
            <a:t>删除重要空缺数据</a:t>
          </a:r>
        </a:p>
      </dsp:txBody>
      <dsp:txXfrm>
        <a:off x="3270372" y="467519"/>
        <a:ext cx="1743181" cy="759162"/>
      </dsp:txXfrm>
    </dsp:sp>
    <dsp:sp modelId="{93C6DE5E-968A-4ACD-B0A2-D92FCE1EFC33}">
      <dsp:nvSpPr>
        <dsp:cNvPr id="0" name=""/>
        <dsp:cNvSpPr/>
      </dsp:nvSpPr>
      <dsp:spPr>
        <a:xfrm>
          <a:off x="4941882" y="14529"/>
          <a:ext cx="575412" cy="445762"/>
        </a:xfrm>
        <a:prstGeom prst="rightArrow">
          <a:avLst>
            <a:gd name="adj1" fmla="val 60000"/>
            <a:gd name="adj2" fmla="val 50000"/>
          </a:avLst>
        </a:prstGeom>
        <a:solidFill>
          <a:schemeClr val="accent5">
            <a:hueOff val="-9933876"/>
            <a:satOff val="39811"/>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4941882" y="103681"/>
        <a:ext cx="441683" cy="267458"/>
      </dsp:txXfrm>
    </dsp:sp>
    <dsp:sp modelId="{9E4B3084-4521-4BF6-85F5-D8B2E97C1E9B}">
      <dsp:nvSpPr>
        <dsp:cNvPr id="0" name=""/>
        <dsp:cNvSpPr/>
      </dsp:nvSpPr>
      <dsp:spPr>
        <a:xfrm>
          <a:off x="5756145" y="30920"/>
          <a:ext cx="1790419" cy="619470"/>
        </a:xfrm>
        <a:prstGeom prst="roundRect">
          <a:avLst>
            <a:gd name="adj" fmla="val 10000"/>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a:lnSpc>
              <a:spcPct val="90000"/>
            </a:lnSpc>
            <a:spcBef>
              <a:spcPct val="0"/>
            </a:spcBef>
            <a:spcAft>
              <a:spcPct val="35000"/>
            </a:spcAft>
            <a:buNone/>
          </a:pPr>
          <a:r>
            <a:rPr lang="zh-CN" altLang="en-US" sz="1600" kern="1200" dirty="0"/>
            <a:t>数据变换</a:t>
          </a:r>
        </a:p>
      </dsp:txBody>
      <dsp:txXfrm>
        <a:off x="5756145" y="30920"/>
        <a:ext cx="1790419" cy="412980"/>
      </dsp:txXfrm>
    </dsp:sp>
    <dsp:sp modelId="{6340DEB0-987A-4E3E-A4B0-EBCE990AB663}">
      <dsp:nvSpPr>
        <dsp:cNvPr id="0" name=""/>
        <dsp:cNvSpPr/>
      </dsp:nvSpPr>
      <dsp:spPr>
        <a:xfrm>
          <a:off x="6122857" y="443900"/>
          <a:ext cx="1790419" cy="806400"/>
        </a:xfrm>
        <a:prstGeom prst="roundRect">
          <a:avLst>
            <a:gd name="adj" fmla="val 10000"/>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新属性构造</a:t>
          </a:r>
        </a:p>
        <a:p>
          <a:pPr marL="114300" lvl="1" indent="-114300" algn="l" defTabSz="622300">
            <a:lnSpc>
              <a:spcPct val="90000"/>
            </a:lnSpc>
            <a:spcBef>
              <a:spcPct val="0"/>
            </a:spcBef>
            <a:spcAft>
              <a:spcPct val="15000"/>
            </a:spcAft>
            <a:buChar char="•"/>
          </a:pPr>
          <a:r>
            <a:rPr lang="zh-CN" altLang="en-US" sz="1400" kern="1200" dirty="0"/>
            <a:t>样本归一化</a:t>
          </a:r>
        </a:p>
      </dsp:txBody>
      <dsp:txXfrm>
        <a:off x="6146476" y="467519"/>
        <a:ext cx="1743181" cy="75916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753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763146" y="558522"/>
          <a:ext cx="5749272" cy="1083096"/>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基于文献的数据关联分析</a:t>
          </a:r>
        </a:p>
      </dsp:txBody>
      <dsp:txXfrm>
        <a:off x="763146" y="558522"/>
        <a:ext cx="5749272" cy="1083096"/>
      </dsp:txXfrm>
    </dsp:sp>
    <dsp:sp modelId="{2C32AA3C-C21E-444B-8009-13B7F44A3DFC}">
      <dsp:nvSpPr>
        <dsp:cNvPr id="0" name=""/>
        <dsp:cNvSpPr/>
      </dsp:nvSpPr>
      <dsp:spPr>
        <a:xfrm>
          <a:off x="76079" y="402543"/>
          <a:ext cx="1375087" cy="137508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C6F21890-3A6C-4602-8FCF-0C96D1F700E9}">
      <dsp:nvSpPr>
        <dsp:cNvPr id="0" name=""/>
        <dsp:cNvSpPr/>
      </dsp:nvSpPr>
      <dsp:spPr>
        <a:xfrm>
          <a:off x="1163223" y="2000835"/>
          <a:ext cx="5348994" cy="1498680"/>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50800" rIns="50800" bIns="50800" numCol="1" spcCol="1270" anchor="t" anchorCtr="0">
          <a:noAutofit/>
        </a:bodyPr>
        <a:lstStyle/>
        <a:p>
          <a:pPr marL="0" lvl="0" indent="0" algn="l" defTabSz="889000">
            <a:lnSpc>
              <a:spcPct val="90000"/>
            </a:lnSpc>
            <a:spcBef>
              <a:spcPct val="0"/>
            </a:spcBef>
            <a:spcAft>
              <a:spcPct val="35000"/>
            </a:spcAft>
            <a:buNone/>
          </a:pPr>
          <a:r>
            <a:rPr lang="zh-CN" altLang="en-US" sz="2000" b="1" kern="1200" dirty="0"/>
            <a:t>面向蠕变的数据关联分析与预测</a:t>
          </a:r>
        </a:p>
        <a:p>
          <a:pPr marL="171450" lvl="1" indent="-171450" algn="l" defTabSz="711200">
            <a:lnSpc>
              <a:spcPct val="90000"/>
            </a:lnSpc>
            <a:spcBef>
              <a:spcPct val="0"/>
            </a:spcBef>
            <a:spcAft>
              <a:spcPct val="15000"/>
            </a:spcAft>
            <a:buChar char="•"/>
          </a:pPr>
          <a:r>
            <a:rPr lang="zh-CN" altLang="en-US" sz="1600" b="1" kern="1200" dirty="0">
              <a:solidFill>
                <a:schemeClr val="bg1"/>
              </a:solidFill>
            </a:rPr>
            <a:t>基于主动学习的多层级交互式特征分析方法</a:t>
          </a:r>
        </a:p>
        <a:p>
          <a:pPr marL="171450" lvl="1" indent="-171450" algn="l" defTabSz="711200">
            <a:lnSpc>
              <a:spcPct val="90000"/>
            </a:lnSpc>
            <a:spcBef>
              <a:spcPct val="0"/>
            </a:spcBef>
            <a:spcAft>
              <a:spcPct val="15000"/>
            </a:spcAft>
            <a:buChar char="•"/>
          </a:pPr>
          <a:r>
            <a:rPr lang="zh-CN" altLang="en-US" sz="1600" b="1" kern="1200" dirty="0">
              <a:solidFill>
                <a:srgbClr val="FF0000"/>
              </a:solidFill>
            </a:rPr>
            <a:t>基于聚类的数据关联分析</a:t>
          </a:r>
        </a:p>
        <a:p>
          <a:pPr marL="342900" lvl="2" indent="-171450" algn="l" defTabSz="711200">
            <a:lnSpc>
              <a:spcPct val="90000"/>
            </a:lnSpc>
            <a:spcBef>
              <a:spcPct val="0"/>
            </a:spcBef>
            <a:spcAft>
              <a:spcPct val="15000"/>
            </a:spcAft>
            <a:buChar char="•"/>
          </a:pPr>
          <a:r>
            <a:rPr lang="zh-CN" altLang="en-US" sz="1600" b="1" kern="1200" dirty="0">
              <a:solidFill>
                <a:schemeClr val="bg1"/>
              </a:solidFill>
            </a:rPr>
            <a:t>蠕变断裂寿命的预测</a:t>
          </a:r>
        </a:p>
        <a:p>
          <a:pPr marL="342900" lvl="2" indent="-171450" algn="l" defTabSz="711200">
            <a:lnSpc>
              <a:spcPct val="90000"/>
            </a:lnSpc>
            <a:spcBef>
              <a:spcPct val="0"/>
            </a:spcBef>
            <a:spcAft>
              <a:spcPct val="15000"/>
            </a:spcAft>
            <a:buChar char="•"/>
          </a:pPr>
          <a:r>
            <a:rPr lang="zh-CN" altLang="en-US" sz="1600" b="1" kern="1200" dirty="0">
              <a:solidFill>
                <a:srgbClr val="FF0000"/>
              </a:solidFill>
            </a:rPr>
            <a:t>蠕变性能优劣的识别</a:t>
          </a:r>
        </a:p>
      </dsp:txBody>
      <dsp:txXfrm>
        <a:off x="1163223" y="2000835"/>
        <a:ext cx="5348994" cy="1498680"/>
      </dsp:txXfrm>
    </dsp:sp>
    <dsp:sp modelId="{2E10788D-F76E-483E-B3FF-9B6A38A71BF2}">
      <dsp:nvSpPr>
        <dsp:cNvPr id="0" name=""/>
        <dsp:cNvSpPr/>
      </dsp:nvSpPr>
      <dsp:spPr>
        <a:xfrm>
          <a:off x="475679" y="2062631"/>
          <a:ext cx="1375087" cy="1375087"/>
        </a:xfrm>
        <a:prstGeom prst="ellipse">
          <a:avLst/>
        </a:prstGeom>
        <a:solidFill>
          <a:schemeClr val="lt1">
            <a:hueOff val="0"/>
            <a:satOff val="0"/>
            <a:lumOff val="0"/>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dsp:style>
    </dsp:sp>
    <dsp:sp modelId="{F7AC9A4C-6529-4451-8901-2A7189893D58}">
      <dsp:nvSpPr>
        <dsp:cNvPr id="0" name=""/>
        <dsp:cNvSpPr/>
      </dsp:nvSpPr>
      <dsp:spPr>
        <a:xfrm>
          <a:off x="763348" y="3850245"/>
          <a:ext cx="5748870" cy="1100070"/>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平台研发</a:t>
          </a:r>
          <a:endParaRPr lang="en-US" altLang="zh-CN" sz="2400" kern="1200" dirty="0"/>
        </a:p>
      </dsp:txBody>
      <dsp:txXfrm>
        <a:off x="763348" y="3850245"/>
        <a:ext cx="5748870" cy="1100070"/>
      </dsp:txXfrm>
    </dsp:sp>
    <dsp:sp modelId="{FB11C3B6-15A0-4B21-BFB5-81361BF8D49D}">
      <dsp:nvSpPr>
        <dsp:cNvPr id="0" name=""/>
        <dsp:cNvSpPr/>
      </dsp:nvSpPr>
      <dsp:spPr>
        <a:xfrm>
          <a:off x="75804" y="3712736"/>
          <a:ext cx="1375087" cy="137508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B1C6E8-48A3-4F38-B23E-4854128A58AC}">
      <dsp:nvSpPr>
        <dsp:cNvPr id="0" name=""/>
        <dsp:cNvSpPr/>
      </dsp:nvSpPr>
      <dsp:spPr>
        <a:xfrm>
          <a:off x="0" y="765456"/>
          <a:ext cx="8450591" cy="4918373"/>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55860" tIns="395732" rIns="655860" bIns="135128" numCol="1" spcCol="1270" anchor="t" anchorCtr="0">
          <a:noAutofit/>
        </a:bodyPr>
        <a:lstStyle/>
        <a:p>
          <a:pPr marL="171450" lvl="1" indent="-171450" algn="l" defTabSz="844550">
            <a:lnSpc>
              <a:spcPct val="90000"/>
            </a:lnSpc>
            <a:spcBef>
              <a:spcPct val="0"/>
            </a:spcBef>
            <a:spcAft>
              <a:spcPct val="15000"/>
            </a:spcAft>
            <a:buChar char="•"/>
          </a:pPr>
          <a:endParaRPr lang="zh-CN" altLang="en-US" sz="1900" b="1" kern="1200" dirty="0"/>
        </a:p>
        <a:p>
          <a:pPr marL="171450" lvl="1" indent="-171450" algn="l" defTabSz="844550">
            <a:lnSpc>
              <a:spcPct val="90000"/>
            </a:lnSpc>
            <a:spcBef>
              <a:spcPct val="0"/>
            </a:spcBef>
            <a:spcAft>
              <a:spcPct val="15000"/>
            </a:spcAft>
            <a:buChar char="•"/>
          </a:pPr>
          <a:r>
            <a:rPr lang="zh-CN" altLang="en-US" sz="1900" b="1" kern="1200" dirty="0"/>
            <a:t>蠕变数据</a:t>
          </a:r>
        </a:p>
        <a:p>
          <a:pPr marL="342900" lvl="2" indent="-171450" algn="l" defTabSz="844550">
            <a:lnSpc>
              <a:spcPct val="90000"/>
            </a:lnSpc>
            <a:spcBef>
              <a:spcPct val="0"/>
            </a:spcBef>
            <a:spcAft>
              <a:spcPct val="15000"/>
            </a:spcAft>
            <a:buChar char="•"/>
          </a:pPr>
          <a:r>
            <a:rPr lang="zh-CN" altLang="en-US" sz="1900" kern="1200" dirty="0">
              <a:solidFill>
                <a:schemeClr val="tx1"/>
              </a:solidFill>
            </a:rPr>
            <a:t>问题：</a:t>
          </a:r>
        </a:p>
        <a:p>
          <a:pPr marL="514350" lvl="3" indent="-171450" algn="l" defTabSz="844550">
            <a:lnSpc>
              <a:spcPct val="90000"/>
            </a:lnSpc>
            <a:spcBef>
              <a:spcPct val="0"/>
            </a:spcBef>
            <a:spcAft>
              <a:spcPct val="15000"/>
            </a:spcAft>
            <a:buChar char="•"/>
          </a:pPr>
          <a:r>
            <a:rPr lang="zh-CN" altLang="en-US" sz="1900" kern="1200" dirty="0">
              <a:solidFill>
                <a:schemeClr val="tx1"/>
              </a:solidFill>
            </a:rPr>
            <a:t>收集的蠕变数据主要来源于不同的文献或专利；涵盖多体系的高温合金，研究的合金属性各不相同；有些数据通过对文献或专利中图片数据利用描点工具转换而得</a:t>
          </a:r>
        </a:p>
        <a:p>
          <a:pPr marL="514350" lvl="3" indent="-171450" algn="l" defTabSz="844550">
            <a:lnSpc>
              <a:spcPct val="90000"/>
            </a:lnSpc>
            <a:spcBef>
              <a:spcPct val="0"/>
            </a:spcBef>
            <a:spcAft>
              <a:spcPct val="15000"/>
            </a:spcAft>
            <a:buChar char="•"/>
          </a:pPr>
          <a:r>
            <a:rPr lang="zh-CN" altLang="en-US" sz="1900" kern="1200" dirty="0">
              <a:solidFill>
                <a:schemeClr val="tx1"/>
              </a:solidFill>
            </a:rPr>
            <a:t>数据的精确性、一致性和完整性较差</a:t>
          </a:r>
        </a:p>
        <a:p>
          <a:pPr marL="342900" lvl="2" indent="-171450" algn="l" defTabSz="844550">
            <a:lnSpc>
              <a:spcPct val="90000"/>
            </a:lnSpc>
            <a:spcBef>
              <a:spcPct val="0"/>
            </a:spcBef>
            <a:spcAft>
              <a:spcPct val="15000"/>
            </a:spcAft>
            <a:buChar char="•"/>
          </a:pPr>
          <a:r>
            <a:rPr lang="zh-CN" altLang="en-US" sz="1900" kern="1200" dirty="0">
              <a:solidFill>
                <a:schemeClr val="tx1"/>
              </a:solidFill>
            </a:rPr>
            <a:t>对策：</a:t>
          </a:r>
        </a:p>
        <a:p>
          <a:pPr marL="514350" lvl="3" indent="-171450" algn="l" defTabSz="844550">
            <a:lnSpc>
              <a:spcPct val="90000"/>
            </a:lnSpc>
            <a:spcBef>
              <a:spcPct val="0"/>
            </a:spcBef>
            <a:spcAft>
              <a:spcPct val="15000"/>
            </a:spcAft>
            <a:buChar char="•"/>
          </a:pPr>
          <a:r>
            <a:rPr lang="zh-CN" altLang="en-US" sz="1900" kern="1200" dirty="0">
              <a:solidFill>
                <a:srgbClr val="FF0000"/>
              </a:solidFill>
            </a:rPr>
            <a:t>需要专家经验的引入，对问题数据进行解释；对缺失数据进行补充；</a:t>
          </a:r>
          <a:endParaRPr lang="zh-CN" altLang="en-US" sz="1900" kern="1200" dirty="0">
            <a:solidFill>
              <a:schemeClr val="tx1"/>
            </a:solidFill>
          </a:endParaRPr>
        </a:p>
        <a:p>
          <a:pPr marL="514350" lvl="3" indent="-171450" algn="l" defTabSz="844550">
            <a:lnSpc>
              <a:spcPct val="90000"/>
            </a:lnSpc>
            <a:spcBef>
              <a:spcPct val="0"/>
            </a:spcBef>
            <a:spcAft>
              <a:spcPct val="15000"/>
            </a:spcAft>
            <a:buChar char="•"/>
          </a:pPr>
          <a:r>
            <a:rPr lang="zh-CN" altLang="en-US" sz="1900" kern="1200" dirty="0">
              <a:solidFill>
                <a:schemeClr val="tx1"/>
              </a:solidFill>
            </a:rPr>
            <a:t>课题组材料专家通过计算或实验得到可学习的数据；</a:t>
          </a:r>
        </a:p>
        <a:p>
          <a:pPr marL="514350" lvl="3" indent="-171450" algn="l" defTabSz="844550">
            <a:lnSpc>
              <a:spcPct val="90000"/>
            </a:lnSpc>
            <a:spcBef>
              <a:spcPct val="0"/>
            </a:spcBef>
            <a:spcAft>
              <a:spcPct val="15000"/>
            </a:spcAft>
            <a:buChar char="•"/>
          </a:pPr>
          <a:r>
            <a:rPr lang="zh-CN" altLang="en-US" sz="1900" b="1" kern="1200" dirty="0">
              <a:solidFill>
                <a:schemeClr val="tx1"/>
              </a:solidFill>
            </a:rPr>
            <a:t>通过文献</a:t>
          </a:r>
          <a:r>
            <a:rPr lang="en-US" altLang="zh-CN" sz="1900" b="1" kern="1200" dirty="0">
              <a:solidFill>
                <a:schemeClr val="tx1"/>
              </a:solidFill>
            </a:rPr>
            <a:t>/</a:t>
          </a:r>
          <a:r>
            <a:rPr lang="zh-CN" altLang="en-US" sz="1900" b="1" kern="1200" dirty="0">
              <a:solidFill>
                <a:schemeClr val="tx1"/>
              </a:solidFill>
            </a:rPr>
            <a:t>专利等来收集和完善数据。</a:t>
          </a:r>
          <a:r>
            <a:rPr lang="en-US" altLang="zh-CN" sz="1900" kern="1200" dirty="0">
              <a:solidFill>
                <a:schemeClr val="tx1"/>
              </a:solidFill>
            </a:rPr>
            <a:t>													</a:t>
          </a:r>
          <a:endParaRPr lang="zh-CN" altLang="en-US" sz="1900" kern="1200" dirty="0">
            <a:solidFill>
              <a:schemeClr val="tx1"/>
            </a:solidFill>
          </a:endParaRPr>
        </a:p>
      </dsp:txBody>
      <dsp:txXfrm>
        <a:off x="0" y="765456"/>
        <a:ext cx="8450591" cy="4918373"/>
      </dsp:txXfrm>
    </dsp:sp>
    <dsp:sp modelId="{833FCB3C-B301-45EA-8F9A-52ED3B540B6B}">
      <dsp:nvSpPr>
        <dsp:cNvPr id="0" name=""/>
        <dsp:cNvSpPr/>
      </dsp:nvSpPr>
      <dsp:spPr>
        <a:xfrm>
          <a:off x="365162" y="420022"/>
          <a:ext cx="5915413" cy="767520"/>
        </a:xfrm>
        <a:prstGeom prst="roundRect">
          <a:avLst/>
        </a:prstGeom>
        <a:solidFill>
          <a:schemeClr val="accent4">
            <a:lumMod val="40000"/>
            <a:lumOff val="60000"/>
          </a:schemeClr>
        </a:solidFill>
        <a:ln w="25400" cap="flat" cmpd="sng" algn="ctr">
          <a:solidFill>
            <a:schemeClr val="accent4"/>
          </a:solidFill>
          <a:prstDash val="solid"/>
        </a:ln>
        <a:effectLst/>
      </dsp:spPr>
      <dsp:style>
        <a:lnRef idx="2">
          <a:schemeClr val="accent4"/>
        </a:lnRef>
        <a:fillRef idx="1">
          <a:schemeClr val="lt1"/>
        </a:fillRef>
        <a:effectRef idx="0">
          <a:schemeClr val="accent4"/>
        </a:effectRef>
        <a:fontRef idx="minor">
          <a:schemeClr val="dk1"/>
        </a:fontRef>
      </dsp:style>
      <dsp:txBody>
        <a:bodyPr spcFirstLastPara="0" vert="horz" wrap="square" lIns="223589" tIns="0" rIns="223589" bIns="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t>问题：数据的质与量问题并存</a:t>
          </a:r>
        </a:p>
      </dsp:txBody>
      <dsp:txXfrm>
        <a:off x="402629" y="457489"/>
        <a:ext cx="5840479" cy="692586"/>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96.wmf"/><Relationship Id="rId1" Type="http://schemas.openxmlformats.org/officeDocument/2006/relationships/image" Target="../media/image9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876BBD-B8E7-4B0E-8832-C1CC1546A1CA}" type="datetimeFigureOut">
              <a:rPr lang="zh-CN" altLang="en-US" smtClean="0"/>
              <a:t>2020/2/16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EE1B59-1A3C-46A9-9E04-AFBC5E8CA535}" type="slidenum">
              <a:rPr lang="zh-CN" altLang="en-US" smtClean="0"/>
              <a:t>‹#›</a:t>
            </a:fld>
            <a:endParaRPr lang="zh-CN" altLang="en-US"/>
          </a:p>
        </p:txBody>
      </p:sp>
    </p:spTree>
    <p:extLst>
      <p:ext uri="{BB962C8B-B14F-4D97-AF65-F5344CB8AC3E}">
        <p14:creationId xmlns:p14="http://schemas.microsoft.com/office/powerpoint/2010/main" val="250042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a:ln/>
        </p:spPr>
      </p:sp>
      <p:sp>
        <p:nvSpPr>
          <p:cNvPr id="29699" name="备注占位符 2"/>
          <p:cNvSpPr>
            <a:spLocks noGrp="1"/>
          </p:cNvSpPr>
          <p:nvPr>
            <p:ph type="body" idx="1"/>
          </p:nvPr>
        </p:nvSpPr>
        <p:spPr>
          <a:noFill/>
        </p:spPr>
        <p:txBody>
          <a:bodyPr/>
          <a:lstStyle/>
          <a:p>
            <a:endParaRPr lang="zh-CN" altLang="en-US" dirty="0">
              <a:ea typeface="宋体" charset="-122"/>
            </a:endParaRPr>
          </a:p>
        </p:txBody>
      </p:sp>
      <p:sp>
        <p:nvSpPr>
          <p:cNvPr id="29700" name="灯片编号占位符 3"/>
          <p:cNvSpPr>
            <a:spLocks noGrp="1"/>
          </p:cNvSpPr>
          <p:nvPr>
            <p:ph type="sldNum" sz="quarter" idx="5"/>
          </p:nvPr>
        </p:nvSpPr>
        <p:spPr>
          <a:noFill/>
          <a:ln>
            <a:miter lim="800000"/>
            <a:headEnd/>
            <a:tailEnd/>
          </a:ln>
        </p:spPr>
        <p:txBody>
          <a:bodyPr/>
          <a:lstStyle/>
          <a:p>
            <a:fld id="{4CBECCBB-217F-421F-A3E1-60ADDCCB3215}" type="slidenum">
              <a:rPr lang="en-US" altLang="zh-CN" smtClean="0">
                <a:solidFill>
                  <a:prstClr val="black"/>
                </a:solidFill>
              </a:rPr>
              <a:pPr/>
              <a:t>1</a:t>
            </a:fld>
            <a:endParaRPr lang="en-US" altLang="zh-CN" dirty="0">
              <a:solidFill>
                <a:prstClr val="black"/>
              </a:solidFill>
            </a:endParaRPr>
          </a:p>
        </p:txBody>
      </p:sp>
    </p:spTree>
    <p:extLst>
      <p:ext uri="{BB962C8B-B14F-4D97-AF65-F5344CB8AC3E}">
        <p14:creationId xmlns:p14="http://schemas.microsoft.com/office/powerpoint/2010/main" val="3904101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阶段时效处理的时间 </a:t>
            </a:r>
            <a:r>
              <a:rPr lang="en-US" altLang="zh-CN"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小时</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之前这里把这里所有的属性都先看成离散的，是有问题的，我对这里做了修改</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8EE1B59-1A3C-46A9-9E04-AFBC5E8CA535}" type="slidenum">
              <a:rPr lang="zh-CN" altLang="en-US" smtClean="0"/>
              <a:t>10</a:t>
            </a:fld>
            <a:endParaRPr lang="zh-CN" altLang="en-US"/>
          </a:p>
        </p:txBody>
      </p:sp>
    </p:spTree>
    <p:extLst>
      <p:ext uri="{BB962C8B-B14F-4D97-AF65-F5344CB8AC3E}">
        <p14:creationId xmlns:p14="http://schemas.microsoft.com/office/powerpoint/2010/main" val="367480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1</a:t>
            </a:r>
            <a:r>
              <a:rPr lang="zh-CN" altLang="en-US" dirty="0"/>
              <a:t>）</a:t>
            </a:r>
            <a:r>
              <a:rPr lang="en-US" altLang="zh-CN" dirty="0" err="1"/>
              <a:t>s_time</a:t>
            </a:r>
            <a:r>
              <a:rPr lang="en-US" altLang="zh-CN" dirty="0"/>
              <a:t>(</a:t>
            </a:r>
            <a:r>
              <a:rPr lang="zh-CN" altLang="en-US" dirty="0"/>
              <a:t>固溶处理时间</a:t>
            </a:r>
            <a:r>
              <a:rPr lang="en-US" altLang="zh-CN" dirty="0"/>
              <a:t>)</a:t>
            </a:r>
            <a:r>
              <a:rPr lang="zh-CN" altLang="en-US" dirty="0"/>
              <a:t>的相关系数最高为</a:t>
            </a:r>
            <a:r>
              <a:rPr lang="en-US" altLang="zh-CN" dirty="0"/>
              <a:t>0.63</a:t>
            </a:r>
            <a:r>
              <a:rPr lang="zh-CN" altLang="en-US" dirty="0"/>
              <a:t>，</a:t>
            </a:r>
            <a:r>
              <a:rPr lang="en-US" altLang="zh-CN" dirty="0" err="1"/>
              <a:t>s_T</a:t>
            </a:r>
            <a:r>
              <a:rPr lang="en-US" altLang="zh-CN" dirty="0"/>
              <a:t>(</a:t>
            </a:r>
            <a:r>
              <a:rPr lang="zh-CN" altLang="en-US" dirty="0"/>
              <a:t>固溶温度</a:t>
            </a:r>
            <a:r>
              <a:rPr lang="en-US" altLang="zh-CN" dirty="0"/>
              <a:t>)</a:t>
            </a:r>
            <a:r>
              <a:rPr lang="zh-CN" altLang="en-US" dirty="0"/>
              <a:t>的相关系数为</a:t>
            </a:r>
            <a:r>
              <a:rPr lang="en-US" altLang="zh-CN" dirty="0"/>
              <a:t>0.36</a:t>
            </a:r>
            <a:r>
              <a:rPr lang="zh-CN" altLang="en-US" dirty="0"/>
              <a:t>，都比较高，而固溶处理是为了获得适宜的晶粒度从而保证合金高温抗蠕变性能。</a:t>
            </a:r>
          </a:p>
          <a:p>
            <a:r>
              <a:rPr lang="zh-CN" altLang="en-US" dirty="0"/>
              <a:t>（</a:t>
            </a:r>
            <a:r>
              <a:rPr lang="en-US" altLang="zh-CN" dirty="0"/>
              <a:t>2</a:t>
            </a:r>
            <a:r>
              <a:rPr lang="zh-CN" altLang="en-US" dirty="0"/>
              <a:t>）元素中，相关系数比较高的是</a:t>
            </a:r>
            <a:r>
              <a:rPr lang="en-US" altLang="zh-CN" dirty="0"/>
              <a:t>Co(0.43) Nb(0.34) Al(0.3) Re(0.3)</a:t>
            </a:r>
            <a:r>
              <a:rPr lang="zh-CN" altLang="en-US" dirty="0"/>
              <a:t>，其中</a:t>
            </a:r>
            <a:r>
              <a:rPr lang="en-US" altLang="zh-CN" dirty="0"/>
              <a:t>Al</a:t>
            </a:r>
            <a:r>
              <a:rPr lang="zh-CN" altLang="en-US" dirty="0"/>
              <a:t>和</a:t>
            </a:r>
            <a:r>
              <a:rPr lang="en-US" altLang="zh-CN" dirty="0"/>
              <a:t>Nb</a:t>
            </a:r>
            <a:r>
              <a:rPr lang="zh-CN" altLang="en-US" dirty="0"/>
              <a:t>是</a:t>
            </a:r>
            <a:r>
              <a:rPr lang="en-US" altLang="zh-CN" dirty="0"/>
              <a:t>γ’</a:t>
            </a:r>
            <a:r>
              <a:rPr lang="zh-CN" altLang="en-US" dirty="0"/>
              <a:t>相形成元素，决定了合金中强化相的数量，</a:t>
            </a:r>
            <a:r>
              <a:rPr lang="en-US" altLang="zh-CN" dirty="0"/>
              <a:t>Co</a:t>
            </a:r>
            <a:r>
              <a:rPr lang="zh-CN" altLang="en-US" dirty="0"/>
              <a:t>的作用是固溶强化，改善合金的塑性提高组织稳定性，</a:t>
            </a:r>
            <a:r>
              <a:rPr lang="en-US" altLang="zh-CN" dirty="0"/>
              <a:t>Re</a:t>
            </a:r>
            <a:r>
              <a:rPr lang="zh-CN" altLang="en-US" dirty="0"/>
              <a:t>能显著提高合金的承受温度的能力，它们都和蠕变性能有一定的联系。</a:t>
            </a:r>
          </a:p>
          <a:p>
            <a:r>
              <a:rPr lang="zh-CN" altLang="en-US" dirty="0"/>
              <a:t>（</a:t>
            </a:r>
            <a:r>
              <a:rPr lang="en-US" altLang="zh-CN" dirty="0"/>
              <a:t>3</a:t>
            </a:r>
            <a:r>
              <a:rPr lang="zh-CN" altLang="en-US" dirty="0"/>
              <a:t>）剪切模量</a:t>
            </a:r>
            <a:r>
              <a:rPr lang="en-US" altLang="zh-CN" dirty="0"/>
              <a:t>G</a:t>
            </a:r>
            <a:r>
              <a:rPr lang="zh-CN" altLang="en-US" dirty="0"/>
              <a:t>的相关系数为</a:t>
            </a:r>
            <a:r>
              <a:rPr lang="en-US" altLang="zh-CN" dirty="0"/>
              <a:t>0.4</a:t>
            </a:r>
            <a:r>
              <a:rPr lang="zh-CN" altLang="en-US" dirty="0"/>
              <a:t>，从公式角度看引入弹性模量对应力归一化处理可以与蠕变速率保持更好的数据关联性，从蠕变理论角度看使用剪切模量代替弹性模量更符合逻辑。因为塑性变形是通过滑移面上的切应变来实现的。</a:t>
            </a:r>
          </a:p>
          <a:p>
            <a:r>
              <a:rPr lang="zh-CN" altLang="en-US" dirty="0"/>
              <a:t>（</a:t>
            </a:r>
            <a:r>
              <a:rPr lang="en-US" altLang="zh-CN" dirty="0"/>
              <a:t>4</a:t>
            </a:r>
            <a:r>
              <a:rPr lang="zh-CN" altLang="en-US" dirty="0"/>
              <a:t>）</a:t>
            </a:r>
            <a:r>
              <a:rPr lang="en-US" altLang="zh-CN" dirty="0"/>
              <a:t>DL</a:t>
            </a:r>
            <a:r>
              <a:rPr lang="zh-CN" altLang="en-US" dirty="0"/>
              <a:t>相关系数是</a:t>
            </a:r>
            <a:r>
              <a:rPr lang="en-US" altLang="zh-CN" dirty="0"/>
              <a:t>0.29</a:t>
            </a:r>
            <a:r>
              <a:rPr lang="zh-CN" altLang="en-US" dirty="0"/>
              <a:t>，从物理角度出发，扩散贯穿整个蠕变过程，且大量实验表明在本研究考虑的范围内金属的蠕变激活能与其自扩散激活能相等。</a:t>
            </a:r>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11</a:t>
            </a:fld>
            <a:endParaRPr lang="zh-CN" altLang="en-US"/>
          </a:p>
        </p:txBody>
      </p:sp>
    </p:spTree>
    <p:extLst>
      <p:ext uri="{BB962C8B-B14F-4D97-AF65-F5344CB8AC3E}">
        <p14:creationId xmlns:p14="http://schemas.microsoft.com/office/powerpoint/2010/main" val="1100758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前面的稀疏属性分析和相关性分析都只是考虑了某一种合金化元素对于合金高温力学性能的影响，但是由于高温合金中同时存在十余种元素，元素之间必然存在相互影响以及协同效应，可以预料到的是，某种元素的存在可能会增加或者削弱另一种元素所起到的作用。高温合金某些性能可能是几种元素所共同产生的结果，我们称这种现象为元素的协同效应。</a:t>
            </a:r>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12</a:t>
            </a:fld>
            <a:endParaRPr lang="zh-CN" altLang="en-US"/>
          </a:p>
        </p:txBody>
      </p:sp>
    </p:spTree>
    <p:extLst>
      <p:ext uri="{BB962C8B-B14F-4D97-AF65-F5344CB8AC3E}">
        <p14:creationId xmlns:p14="http://schemas.microsoft.com/office/powerpoint/2010/main" val="2147253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13</a:t>
            </a:fld>
            <a:endParaRPr lang="zh-CN" altLang="en-US"/>
          </a:p>
        </p:txBody>
      </p:sp>
    </p:spTree>
    <p:extLst>
      <p:ext uri="{BB962C8B-B14F-4D97-AF65-F5344CB8AC3E}">
        <p14:creationId xmlns:p14="http://schemas.microsoft.com/office/powerpoint/2010/main" val="3449856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这里一共有</a:t>
            </a:r>
            <a:r>
              <a:rPr lang="en-US" altLang="zh-CN" dirty="0"/>
              <a:t>57</a:t>
            </a:r>
            <a:r>
              <a:rPr lang="zh-CN" altLang="en-US" dirty="0"/>
              <a:t>篇论文，包括外文</a:t>
            </a:r>
            <a:r>
              <a:rPr lang="en-US" altLang="zh-CN" dirty="0"/>
              <a:t>39</a:t>
            </a:r>
            <a:r>
              <a:rPr lang="zh-CN" altLang="en-US" dirty="0"/>
              <a:t>篇，中文文献</a:t>
            </a:r>
            <a:r>
              <a:rPr lang="en-US" altLang="zh-CN" dirty="0"/>
              <a:t>18</a:t>
            </a:r>
            <a:r>
              <a:rPr lang="zh-CN" altLang="en-US" dirty="0"/>
              <a:t>篇，但有的论文还有待筛查，可能会被删掉</a:t>
            </a:r>
            <a:endParaRPr lang="en-US" altLang="zh-CN" dirty="0"/>
          </a:p>
          <a:p>
            <a:r>
              <a:rPr lang="zh-CN" altLang="en-US" dirty="0"/>
              <a:t>要从这文献中提取三类数据</a:t>
            </a:r>
            <a:endParaRPr lang="en-US" altLang="zh-CN" dirty="0"/>
          </a:p>
          <a:p>
            <a:r>
              <a:rPr lang="zh-CN" altLang="en-US" dirty="0"/>
              <a:t>文献信息：数据的可溯源</a:t>
            </a:r>
            <a:endParaRPr lang="en-US" altLang="zh-CN" dirty="0"/>
          </a:p>
          <a:p>
            <a:r>
              <a:rPr lang="zh-CN" altLang="en-US" dirty="0"/>
              <a:t>表格数据：通过阅读文献内容可以筛选出可以训练的有关数据</a:t>
            </a:r>
            <a:endParaRPr lang="en-US" altLang="zh-CN" dirty="0"/>
          </a:p>
          <a:p>
            <a:r>
              <a:rPr lang="zh-CN" altLang="en-US" dirty="0"/>
              <a:t>图片信息：部分数据需通过描点得出，最后转换成表格数据</a:t>
            </a:r>
            <a:endParaRPr lang="en-US" altLang="zh-CN" dirty="0"/>
          </a:p>
          <a:p>
            <a:r>
              <a:rPr lang="zh-CN" altLang="en-US" dirty="0"/>
              <a:t>专利中有很多完整的信息</a:t>
            </a:r>
          </a:p>
        </p:txBody>
      </p:sp>
      <p:sp>
        <p:nvSpPr>
          <p:cNvPr id="4" name="灯片编号占位符 3"/>
          <p:cNvSpPr>
            <a:spLocks noGrp="1"/>
          </p:cNvSpPr>
          <p:nvPr>
            <p:ph type="sldNum" sz="quarter" idx="10"/>
          </p:nvPr>
        </p:nvSpPr>
        <p:spPr/>
        <p:txBody>
          <a:bodyPr/>
          <a:lstStyle/>
          <a:p>
            <a:fld id="{3B448A4E-E8D3-4150-9B5A-9DA8F69BCB64}" type="slidenum">
              <a:rPr lang="zh-CN" altLang="en-US" smtClean="0"/>
              <a:t>14</a:t>
            </a:fld>
            <a:endParaRPr lang="zh-CN" altLang="en-US"/>
          </a:p>
        </p:txBody>
      </p:sp>
    </p:spTree>
    <p:extLst>
      <p:ext uri="{BB962C8B-B14F-4D97-AF65-F5344CB8AC3E}">
        <p14:creationId xmlns:p14="http://schemas.microsoft.com/office/powerpoint/2010/main" val="25060899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Ni</a:t>
            </a:r>
            <a:r>
              <a:rPr lang="zh-CN" altLang="en-US" sz="1200" kern="1200" dirty="0">
                <a:solidFill>
                  <a:schemeClr val="tx1"/>
                </a:solidFill>
                <a:effectLst/>
                <a:latin typeface="+mn-lt"/>
                <a:ea typeface="+mn-ea"/>
                <a:cs typeface="+mn-cs"/>
              </a:rPr>
              <a:t>镍、</a:t>
            </a:r>
            <a:r>
              <a:rPr lang="en" altLang="zh-CN" sz="1200" kern="1200" dirty="0">
                <a:solidFill>
                  <a:schemeClr val="tx1"/>
                </a:solidFill>
                <a:effectLst/>
                <a:latin typeface="+mn-lt"/>
                <a:ea typeface="+mn-ea"/>
                <a:cs typeface="+mn-cs"/>
              </a:rPr>
              <a:t>Re</a:t>
            </a:r>
            <a:r>
              <a:rPr lang="zh-CN" altLang="en-US" sz="1200" kern="1200" dirty="0">
                <a:solidFill>
                  <a:schemeClr val="tx1"/>
                </a:solidFill>
                <a:effectLst/>
                <a:latin typeface="+mn-lt"/>
                <a:ea typeface="+mn-ea"/>
                <a:cs typeface="+mn-cs"/>
              </a:rPr>
              <a:t>铼、</a:t>
            </a:r>
            <a:r>
              <a:rPr lang="en" altLang="zh-CN" sz="1200" kern="1200" dirty="0">
                <a:solidFill>
                  <a:schemeClr val="tx1"/>
                </a:solidFill>
                <a:effectLst/>
                <a:latin typeface="+mn-lt"/>
                <a:ea typeface="+mn-ea"/>
                <a:cs typeface="+mn-cs"/>
              </a:rPr>
              <a:t>Co</a:t>
            </a:r>
            <a:r>
              <a:rPr lang="zh-CN" altLang="en-US" sz="1200" kern="1200" dirty="0">
                <a:solidFill>
                  <a:schemeClr val="tx1"/>
                </a:solidFill>
                <a:effectLst/>
                <a:latin typeface="+mn-lt"/>
                <a:ea typeface="+mn-ea"/>
                <a:cs typeface="+mn-cs"/>
              </a:rPr>
              <a:t>钴、</a:t>
            </a:r>
            <a:r>
              <a:rPr lang="en" altLang="zh-CN" sz="1200" kern="1200" dirty="0">
                <a:solidFill>
                  <a:schemeClr val="tx1"/>
                </a:solidFill>
                <a:effectLst/>
                <a:latin typeface="+mn-lt"/>
                <a:ea typeface="+mn-ea"/>
                <a:cs typeface="+mn-cs"/>
              </a:rPr>
              <a:t>Al</a:t>
            </a:r>
            <a:r>
              <a:rPr lang="zh-CN" altLang="en-US" sz="1200" kern="1200" dirty="0">
                <a:solidFill>
                  <a:schemeClr val="tx1"/>
                </a:solidFill>
                <a:effectLst/>
                <a:latin typeface="+mn-lt"/>
                <a:ea typeface="+mn-ea"/>
                <a:cs typeface="+mn-cs"/>
              </a:rPr>
              <a:t>铝、</a:t>
            </a:r>
            <a:r>
              <a:rPr lang="en" altLang="zh-CN" sz="1200" kern="1200" dirty="0" err="1">
                <a:solidFill>
                  <a:schemeClr val="tx1"/>
                </a:solidFill>
                <a:effectLst/>
                <a:latin typeface="+mn-lt"/>
                <a:ea typeface="+mn-ea"/>
                <a:cs typeface="+mn-cs"/>
              </a:rPr>
              <a:t>Ti</a:t>
            </a:r>
            <a:r>
              <a:rPr lang="zh-CN" altLang="en-US" sz="1200" kern="1200" dirty="0">
                <a:solidFill>
                  <a:schemeClr val="tx1"/>
                </a:solidFill>
                <a:effectLst/>
                <a:latin typeface="+mn-lt"/>
                <a:ea typeface="+mn-ea"/>
                <a:cs typeface="+mn-cs"/>
              </a:rPr>
              <a:t>钛、</a:t>
            </a:r>
            <a:r>
              <a:rPr lang="en" altLang="zh-CN" sz="1200" kern="1200" dirty="0">
                <a:solidFill>
                  <a:schemeClr val="tx1"/>
                </a:solidFill>
                <a:effectLst/>
                <a:latin typeface="+mn-lt"/>
                <a:ea typeface="+mn-ea"/>
                <a:cs typeface="+mn-cs"/>
              </a:rPr>
              <a:t>W</a:t>
            </a:r>
            <a:r>
              <a:rPr lang="zh-CN" altLang="en-US" sz="1200" kern="1200" dirty="0">
                <a:solidFill>
                  <a:schemeClr val="tx1"/>
                </a:solidFill>
                <a:effectLst/>
                <a:latin typeface="+mn-lt"/>
                <a:ea typeface="+mn-ea"/>
                <a:cs typeface="+mn-cs"/>
              </a:rPr>
              <a:t>钨、</a:t>
            </a:r>
            <a:r>
              <a:rPr lang="en" altLang="zh-CN" sz="1200" kern="1200" dirty="0">
                <a:solidFill>
                  <a:schemeClr val="tx1"/>
                </a:solidFill>
                <a:effectLst/>
                <a:latin typeface="+mn-lt"/>
                <a:ea typeface="+mn-ea"/>
                <a:cs typeface="+mn-cs"/>
              </a:rPr>
              <a:t>Mo</a:t>
            </a:r>
            <a:r>
              <a:rPr lang="zh-CN" altLang="en-US" sz="1200" kern="1200" dirty="0">
                <a:solidFill>
                  <a:schemeClr val="tx1"/>
                </a:solidFill>
                <a:effectLst/>
                <a:latin typeface="+mn-lt"/>
                <a:ea typeface="+mn-ea"/>
                <a:cs typeface="+mn-cs"/>
              </a:rPr>
              <a:t>钼、</a:t>
            </a:r>
            <a:r>
              <a:rPr lang="en" altLang="zh-CN" sz="1200" kern="1200" dirty="0">
                <a:solidFill>
                  <a:schemeClr val="tx1"/>
                </a:solidFill>
                <a:effectLst/>
                <a:latin typeface="+mn-lt"/>
                <a:ea typeface="+mn-ea"/>
                <a:cs typeface="+mn-cs"/>
              </a:rPr>
              <a:t>Cr</a:t>
            </a:r>
            <a:r>
              <a:rPr lang="zh-CN" altLang="en-US" sz="1200" kern="1200" dirty="0">
                <a:solidFill>
                  <a:schemeClr val="tx1"/>
                </a:solidFill>
                <a:effectLst/>
                <a:latin typeface="+mn-lt"/>
                <a:ea typeface="+mn-ea"/>
                <a:cs typeface="+mn-cs"/>
              </a:rPr>
              <a:t>铬、</a:t>
            </a:r>
            <a:r>
              <a:rPr lang="en" altLang="zh-CN" sz="1200" kern="1200" dirty="0">
                <a:solidFill>
                  <a:schemeClr val="tx1"/>
                </a:solidFill>
                <a:effectLst/>
                <a:latin typeface="+mn-lt"/>
                <a:ea typeface="+mn-ea"/>
                <a:cs typeface="+mn-cs"/>
              </a:rPr>
              <a:t>Ta</a:t>
            </a:r>
            <a:r>
              <a:rPr lang="zh-CN" altLang="en-US" sz="1200" kern="1200" dirty="0">
                <a:solidFill>
                  <a:schemeClr val="tx1"/>
                </a:solidFill>
                <a:effectLst/>
                <a:latin typeface="+mn-lt"/>
                <a:ea typeface="+mn-ea"/>
                <a:cs typeface="+mn-cs"/>
              </a:rPr>
              <a:t>钽、</a:t>
            </a:r>
            <a:r>
              <a:rPr lang="en" altLang="zh-CN" sz="1200" kern="1200" dirty="0">
                <a:solidFill>
                  <a:schemeClr val="tx1"/>
                </a:solidFill>
                <a:effectLst/>
                <a:latin typeface="+mn-lt"/>
                <a:ea typeface="+mn-ea"/>
                <a:cs typeface="+mn-cs"/>
              </a:rPr>
              <a:t>C</a:t>
            </a:r>
            <a:r>
              <a:rPr lang="zh-CN" altLang="en-US" sz="1200" kern="1200" dirty="0">
                <a:solidFill>
                  <a:schemeClr val="tx1"/>
                </a:solidFill>
                <a:effectLst/>
                <a:latin typeface="+mn-lt"/>
                <a:ea typeface="+mn-ea"/>
                <a:cs typeface="+mn-cs"/>
              </a:rPr>
              <a:t>碳、</a:t>
            </a:r>
            <a:r>
              <a:rPr lang="en" altLang="zh-CN" sz="1200" kern="1200" dirty="0">
                <a:solidFill>
                  <a:schemeClr val="tx1"/>
                </a:solidFill>
                <a:effectLst/>
                <a:latin typeface="+mn-lt"/>
                <a:ea typeface="+mn-ea"/>
                <a:cs typeface="+mn-cs"/>
              </a:rPr>
              <a:t>B</a:t>
            </a:r>
            <a:r>
              <a:rPr lang="zh-CN" altLang="en-US" sz="1200" kern="1200" dirty="0">
                <a:solidFill>
                  <a:schemeClr val="tx1"/>
                </a:solidFill>
                <a:effectLst/>
                <a:latin typeface="+mn-lt"/>
                <a:ea typeface="+mn-ea"/>
                <a:cs typeface="+mn-cs"/>
              </a:rPr>
              <a:t>硼、</a:t>
            </a:r>
            <a:r>
              <a:rPr lang="en" altLang="zh-CN" sz="1200" kern="1200" dirty="0">
                <a:solidFill>
                  <a:schemeClr val="tx1"/>
                </a:solidFill>
                <a:effectLst/>
                <a:latin typeface="+mn-lt"/>
                <a:ea typeface="+mn-ea"/>
                <a:cs typeface="+mn-cs"/>
              </a:rPr>
              <a:t>Y</a:t>
            </a:r>
            <a:r>
              <a:rPr lang="zh-CN" altLang="en-US" sz="1200" kern="1200" dirty="0">
                <a:solidFill>
                  <a:schemeClr val="tx1"/>
                </a:solidFill>
                <a:effectLst/>
                <a:latin typeface="+mn-lt"/>
                <a:ea typeface="+mn-ea"/>
                <a:cs typeface="+mn-cs"/>
              </a:rPr>
              <a:t>钇、</a:t>
            </a:r>
            <a:r>
              <a:rPr lang="en" altLang="zh-CN" sz="1200" kern="1200" dirty="0" err="1">
                <a:solidFill>
                  <a:schemeClr val="tx1"/>
                </a:solidFill>
                <a:effectLst/>
                <a:latin typeface="+mn-lt"/>
                <a:ea typeface="+mn-ea"/>
                <a:cs typeface="+mn-cs"/>
              </a:rPr>
              <a:t>Nb</a:t>
            </a:r>
            <a:r>
              <a:rPr lang="zh-CN" altLang="en-US" sz="1200" kern="1200" dirty="0">
                <a:solidFill>
                  <a:schemeClr val="tx1"/>
                </a:solidFill>
                <a:effectLst/>
                <a:latin typeface="+mn-lt"/>
                <a:ea typeface="+mn-ea"/>
                <a:cs typeface="+mn-cs"/>
              </a:rPr>
              <a:t>铌、</a:t>
            </a:r>
            <a:r>
              <a:rPr lang="en" altLang="zh-CN" sz="1200" kern="1200" dirty="0" err="1">
                <a:solidFill>
                  <a:schemeClr val="tx1"/>
                </a:solidFill>
                <a:effectLst/>
                <a:latin typeface="+mn-lt"/>
                <a:ea typeface="+mn-ea"/>
                <a:cs typeface="+mn-cs"/>
              </a:rPr>
              <a:t>Hf</a:t>
            </a:r>
            <a:r>
              <a:rPr lang="zh-CN" altLang="en-US" sz="1200" kern="1200" dirty="0">
                <a:solidFill>
                  <a:schemeClr val="tx1"/>
                </a:solidFill>
                <a:effectLst/>
                <a:latin typeface="+mn-lt"/>
                <a:ea typeface="+mn-ea"/>
                <a:cs typeface="+mn-cs"/>
              </a:rPr>
              <a:t>铪</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15</a:t>
            </a:fld>
            <a:endParaRPr lang="zh-CN" altLang="en-US"/>
          </a:p>
        </p:txBody>
      </p:sp>
    </p:spTree>
    <p:extLst>
      <p:ext uri="{BB962C8B-B14F-4D97-AF65-F5344CB8AC3E}">
        <p14:creationId xmlns:p14="http://schemas.microsoft.com/office/powerpoint/2010/main" val="37901282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00" dirty="0">
                <a:solidFill>
                  <a:srgbClr val="FF0000"/>
                </a:solidFill>
                <a:latin typeface="Times New Roman" panose="02020603050405020304" pitchFamily="18" charset="0"/>
                <a:cs typeface="Times New Roman" panose="02020603050405020304" pitchFamily="18" charset="0"/>
              </a:rPr>
              <a:t>这样的数据难以通过文献或者专利收集得到。</a:t>
            </a:r>
            <a:endParaRPr kumimoji="1"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16</a:t>
            </a:fld>
            <a:endParaRPr lang="zh-CN" altLang="en-US"/>
          </a:p>
        </p:txBody>
      </p:sp>
    </p:spTree>
    <p:extLst>
      <p:ext uri="{BB962C8B-B14F-4D97-AF65-F5344CB8AC3E}">
        <p14:creationId xmlns:p14="http://schemas.microsoft.com/office/powerpoint/2010/main" val="37735464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在文字后面加入相关的描述符</a:t>
            </a:r>
          </a:p>
        </p:txBody>
      </p:sp>
      <p:sp>
        <p:nvSpPr>
          <p:cNvPr id="4" name="灯片编号占位符 3"/>
          <p:cNvSpPr>
            <a:spLocks noGrp="1"/>
          </p:cNvSpPr>
          <p:nvPr>
            <p:ph type="sldNum" sz="quarter" idx="10"/>
          </p:nvPr>
        </p:nvSpPr>
        <p:spPr/>
        <p:txBody>
          <a:bodyPr/>
          <a:lstStyle/>
          <a:p>
            <a:fld id="{48EE1B59-1A3C-46A9-9E04-AFBC5E8CA535}" type="slidenum">
              <a:rPr lang="zh-CN" altLang="en-US" smtClean="0"/>
              <a:t>17</a:t>
            </a:fld>
            <a:endParaRPr lang="zh-CN" altLang="en-US"/>
          </a:p>
        </p:txBody>
      </p:sp>
    </p:spTree>
    <p:extLst>
      <p:ext uri="{BB962C8B-B14F-4D97-AF65-F5344CB8AC3E}">
        <p14:creationId xmlns:p14="http://schemas.microsoft.com/office/powerpoint/2010/main" val="40242720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a:t>
            </a:r>
            <a:r>
              <a:rPr lang="zh-CN" altLang="en-US" sz="1200" dirty="0"/>
              <a:t>如合金的屈服极限，在</a:t>
            </a:r>
            <a:r>
              <a:rPr lang="zh-CN" altLang="en-US" sz="1200" dirty="0">
                <a:solidFill>
                  <a:srgbClr val="333333"/>
                </a:solidFill>
                <a:latin typeface="arial" panose="020B0604020202020204" pitchFamily="34" charset="0"/>
              </a:rPr>
              <a:t>大于此极限的外力作用之下，合金将会产生永久变形，小于这个的，合金还会恢复原来的样子</a:t>
            </a:r>
            <a:r>
              <a:rPr lang="en-US" altLang="zh-CN" sz="1200" dirty="0"/>
              <a:t>) </a:t>
            </a:r>
            <a:endParaRPr kumimoji="1"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18</a:t>
            </a:fld>
            <a:endParaRPr lang="zh-CN" altLang="en-US"/>
          </a:p>
        </p:txBody>
      </p:sp>
    </p:spTree>
    <p:extLst>
      <p:ext uri="{BB962C8B-B14F-4D97-AF65-F5344CB8AC3E}">
        <p14:creationId xmlns:p14="http://schemas.microsoft.com/office/powerpoint/2010/main" val="25359471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CORE</a:t>
            </a:r>
            <a:r>
              <a:rPr kumimoji="1" lang="zh-CN" altLang="en-US" dirty="0"/>
              <a:t>：</a:t>
            </a:r>
            <a:r>
              <a:rPr lang="en" altLang="zh-CN" sz="1200" kern="1200" dirty="0">
                <a:solidFill>
                  <a:schemeClr val="tx1"/>
                </a:solidFill>
                <a:effectLst/>
                <a:latin typeface="+mn-lt"/>
                <a:ea typeface="+mn-ea"/>
                <a:cs typeface="+mn-cs"/>
              </a:rPr>
              <a:t>cluster based optimal regression ensemble learning</a:t>
            </a:r>
            <a:r>
              <a:rPr lang="zh-CN" altLang="en" sz="1200" kern="1200" dirty="0">
                <a:solidFill>
                  <a:schemeClr val="tx1"/>
                </a:solidFill>
                <a:effectLst/>
                <a:latin typeface="+mn-lt"/>
                <a:ea typeface="+mn-ea"/>
                <a:cs typeface="+mn-cs"/>
              </a:rPr>
              <a:t>我们</a:t>
            </a:r>
            <a:r>
              <a:rPr lang="zh-CN" altLang="en-US" sz="1200" kern="1200" dirty="0">
                <a:solidFill>
                  <a:schemeClr val="tx1"/>
                </a:solidFill>
                <a:effectLst/>
                <a:latin typeface="+mn-lt"/>
                <a:ea typeface="+mn-ea"/>
                <a:cs typeface="+mn-cs"/>
              </a:rPr>
              <a:t>的方法</a:t>
            </a: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RF</a:t>
            </a:r>
            <a:r>
              <a:rPr kumimoji="1" lang="zh-CN" altLang="en-US" dirty="0"/>
              <a:t>：</a:t>
            </a:r>
            <a:r>
              <a:rPr lang="en" altLang="zh-CN" sz="1200" kern="1200" dirty="0">
                <a:solidFill>
                  <a:schemeClr val="tx1"/>
                </a:solidFill>
                <a:effectLst/>
                <a:latin typeface="+mn-lt"/>
                <a:ea typeface="+mn-ea"/>
                <a:cs typeface="+mn-cs"/>
              </a:rPr>
              <a:t>random forest regression</a:t>
            </a:r>
            <a:r>
              <a:rPr lang="zh-CN" altLang="en" sz="1200" kern="1200" dirty="0">
                <a:solidFill>
                  <a:schemeClr val="tx1"/>
                </a:solidFill>
                <a:effectLst/>
                <a:latin typeface="+mn-lt"/>
                <a:ea typeface="+mn-ea"/>
                <a:cs typeface="+mn-cs"/>
              </a:rPr>
              <a:t>随即森林</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SVR</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support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vector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regression</a:t>
            </a:r>
            <a:r>
              <a:rPr lang="zh-CN" altLang="en-US" sz="1200" kern="1200" dirty="0">
                <a:solidFill>
                  <a:schemeClr val="tx1"/>
                </a:solidFill>
                <a:effectLst/>
                <a:latin typeface="+mn-lt"/>
                <a:ea typeface="+mn-ea"/>
                <a:cs typeface="+mn-cs"/>
              </a:rPr>
              <a:t>支持向量机回归</a:t>
            </a: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GPR</a:t>
            </a:r>
            <a:r>
              <a:rPr lang="zh-CN" altLang="en-US"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gaussian process regression</a:t>
            </a:r>
            <a:r>
              <a:rPr lang="zh-CN" altLang="en-US" sz="1200" kern="1200" dirty="0">
                <a:solidFill>
                  <a:schemeClr val="tx1"/>
                </a:solidFill>
                <a:effectLst/>
                <a:latin typeface="+mn-lt"/>
                <a:ea typeface="+mn-ea"/>
                <a:cs typeface="+mn-cs"/>
              </a:rPr>
              <a:t>高斯过程回归</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48EE1B59-1A3C-46A9-9E04-AFBC5E8CA535}" type="slidenum">
              <a:rPr lang="zh-CN" altLang="en-US" smtClean="0"/>
              <a:t>19</a:t>
            </a:fld>
            <a:endParaRPr lang="zh-CN" altLang="en-US"/>
          </a:p>
        </p:txBody>
      </p:sp>
    </p:spTree>
    <p:extLst>
      <p:ext uri="{BB962C8B-B14F-4D97-AF65-F5344CB8AC3E}">
        <p14:creationId xmlns:p14="http://schemas.microsoft.com/office/powerpoint/2010/main" val="2388536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2</a:t>
            </a:fld>
            <a:endParaRPr lang="zh-CN" altLang="en-US"/>
          </a:p>
        </p:txBody>
      </p:sp>
    </p:spTree>
    <p:extLst>
      <p:ext uri="{BB962C8B-B14F-4D97-AF65-F5344CB8AC3E}">
        <p14:creationId xmlns:p14="http://schemas.microsoft.com/office/powerpoint/2010/main" val="19991039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20</a:t>
            </a:fld>
            <a:endParaRPr lang="zh-CN" altLang="en-US"/>
          </a:p>
        </p:txBody>
      </p:sp>
    </p:spTree>
    <p:extLst>
      <p:ext uri="{BB962C8B-B14F-4D97-AF65-F5344CB8AC3E}">
        <p14:creationId xmlns:p14="http://schemas.microsoft.com/office/powerpoint/2010/main" val="28406979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前面的稀疏属性分析和相关性分析都只是考虑了某一种合金化元素对于合金高温力学性能的影响，但是由于高温合金中同时存在十余种元素，元素之间必然存在相互影响以及协同效应，可以预料到的是，某种元素的存在可能会增加或者削弱另一种元素所起到的作用。高温合金某些性能可能是几种元素所共同产生的结果，我们称这种现象为元素的协同效应。</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EE1B59-1A3C-46A9-9E04-AFBC5E8CA53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14840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defRPr/>
            </a:pPr>
            <a:r>
              <a:rPr lang="en-US" altLang="zh-CN" kern="0" dirty="0">
                <a:latin typeface="华文新魏" panose="02010800040101010101" pitchFamily="2" charset="-122"/>
                <a:ea typeface="华文新魏" panose="02010800040101010101" pitchFamily="2" charset="-122"/>
              </a:rPr>
              <a:t>1. </a:t>
            </a:r>
            <a:r>
              <a:rPr lang="zh-CN" altLang="en-US" kern="0" dirty="0">
                <a:latin typeface="华文新魏" panose="02010800040101010101" pitchFamily="2" charset="-122"/>
                <a:ea typeface="华文新魏" panose="02010800040101010101" pitchFamily="2" charset="-122"/>
              </a:rPr>
              <a:t>蠕变性能与各测试数据往往存在某些必然映射关系，人工统计难以发现。</a:t>
            </a:r>
            <a:endParaRPr lang="en-US" altLang="zh-CN" kern="0" dirty="0">
              <a:latin typeface="华文新魏" panose="02010800040101010101" pitchFamily="2" charset="-122"/>
              <a:ea typeface="华文新魏" panose="02010800040101010101" pitchFamily="2" charset="-122"/>
            </a:endParaRPr>
          </a:p>
          <a:p>
            <a:pPr>
              <a:defRPr/>
            </a:pPr>
            <a:r>
              <a:rPr lang="en-US" altLang="zh-CN" kern="0" dirty="0">
                <a:latin typeface="华文新魏" panose="02010800040101010101" pitchFamily="2" charset="-122"/>
                <a:ea typeface="华文新魏" panose="02010800040101010101" pitchFamily="2" charset="-122"/>
              </a:rPr>
              <a:t>2. </a:t>
            </a:r>
            <a:r>
              <a:rPr lang="zh-CN" altLang="en-US" kern="0" dirty="0">
                <a:latin typeface="华文新魏" panose="02010800040101010101" pitchFamily="2" charset="-122"/>
                <a:ea typeface="华文新魏" panose="02010800040101010101" pitchFamily="2" charset="-122"/>
              </a:rPr>
              <a:t>使用决策树对经过正反例划分后的样本数据进行分析。</a:t>
            </a:r>
            <a:endParaRPr lang="en-US" altLang="zh-CN" kern="0" dirty="0">
              <a:latin typeface="华文新魏" panose="02010800040101010101" pitchFamily="2" charset="-122"/>
              <a:ea typeface="华文新魏" panose="02010800040101010101" pitchFamily="2" charset="-122"/>
            </a:endParaRPr>
          </a:p>
          <a:p>
            <a:pPr>
              <a:defRPr/>
            </a:pPr>
            <a:r>
              <a:rPr lang="en-US" altLang="zh-CN" kern="0" dirty="0">
                <a:latin typeface="华文新魏" panose="02010800040101010101" pitchFamily="2" charset="-122"/>
                <a:ea typeface="华文新魏" panose="02010800040101010101" pitchFamily="2" charset="-122"/>
              </a:rPr>
              <a:t>3. </a:t>
            </a:r>
            <a:r>
              <a:rPr lang="zh-CN" altLang="en-US" kern="0" dirty="0">
                <a:latin typeface="华文新魏" panose="02010800040101010101" pitchFamily="2" charset="-122"/>
                <a:ea typeface="华文新魏" panose="02010800040101010101" pitchFamily="2" charset="-122"/>
              </a:rPr>
              <a:t>得到的规则</a:t>
            </a:r>
            <a:endParaRPr lang="en-US" altLang="zh-CN" kern="0" dirty="0">
              <a:latin typeface="华文新魏" panose="02010800040101010101" pitchFamily="2" charset="-122"/>
              <a:ea typeface="华文新魏" panose="02010800040101010101" pitchFamily="2" charset="-122"/>
            </a:endParaRPr>
          </a:p>
        </p:txBody>
      </p:sp>
      <p:sp>
        <p:nvSpPr>
          <p:cNvPr id="4" name="灯片编号占位符 3"/>
          <p:cNvSpPr>
            <a:spLocks noGrp="1"/>
          </p:cNvSpPr>
          <p:nvPr>
            <p:ph type="sldNum" sz="quarter" idx="5"/>
          </p:nvPr>
        </p:nvSpPr>
        <p:spPr/>
        <p:txBody>
          <a:bodyPr/>
          <a:lstStyle/>
          <a:p>
            <a:fld id="{48EE1B59-1A3C-46A9-9E04-AFBC5E8CA535}" type="slidenum">
              <a:rPr lang="zh-CN" altLang="en-US" smtClean="0"/>
              <a:t>23</a:t>
            </a:fld>
            <a:endParaRPr lang="zh-CN" altLang="en-US"/>
          </a:p>
        </p:txBody>
      </p:sp>
    </p:spTree>
    <p:extLst>
      <p:ext uri="{BB962C8B-B14F-4D97-AF65-F5344CB8AC3E}">
        <p14:creationId xmlns:p14="http://schemas.microsoft.com/office/powerpoint/2010/main" val="20750510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defRPr/>
            </a:pPr>
            <a:r>
              <a:rPr lang="en-US" altLang="zh-CN" kern="0" dirty="0">
                <a:latin typeface="华文新魏" panose="02010800040101010101" pitchFamily="2" charset="-122"/>
                <a:ea typeface="华文新魏" panose="02010800040101010101" pitchFamily="2" charset="-122"/>
              </a:rPr>
              <a:t>1. </a:t>
            </a:r>
            <a:r>
              <a:rPr lang="zh-CN" altLang="en-US" kern="0" dirty="0">
                <a:latin typeface="华文新魏" panose="02010800040101010101" pitchFamily="2" charset="-122"/>
                <a:ea typeface="华文新魏" panose="02010800040101010101" pitchFamily="2" charset="-122"/>
              </a:rPr>
              <a:t>蠕变性能与各测试数据往往存在某些必然映射关系，人工统计难以发现。</a:t>
            </a:r>
            <a:endParaRPr lang="en-US" altLang="zh-CN" kern="0" dirty="0">
              <a:latin typeface="华文新魏" panose="02010800040101010101" pitchFamily="2" charset="-122"/>
              <a:ea typeface="华文新魏" panose="02010800040101010101" pitchFamily="2" charset="-122"/>
            </a:endParaRPr>
          </a:p>
          <a:p>
            <a:pPr>
              <a:defRPr/>
            </a:pPr>
            <a:r>
              <a:rPr lang="en-US" altLang="zh-CN" kern="0" dirty="0">
                <a:latin typeface="华文新魏" panose="02010800040101010101" pitchFamily="2" charset="-122"/>
                <a:ea typeface="华文新魏" panose="02010800040101010101" pitchFamily="2" charset="-122"/>
              </a:rPr>
              <a:t>2. </a:t>
            </a:r>
            <a:r>
              <a:rPr lang="zh-CN" altLang="en-US" kern="0" dirty="0">
                <a:latin typeface="华文新魏" panose="02010800040101010101" pitchFamily="2" charset="-122"/>
                <a:ea typeface="华文新魏" panose="02010800040101010101" pitchFamily="2" charset="-122"/>
              </a:rPr>
              <a:t>使用决策树对经过正反例划分后的样本数据进行分析。</a:t>
            </a:r>
            <a:endParaRPr lang="en-US" altLang="zh-CN" kern="0" dirty="0">
              <a:latin typeface="华文新魏" panose="02010800040101010101" pitchFamily="2" charset="-122"/>
              <a:ea typeface="华文新魏" panose="02010800040101010101" pitchFamily="2" charset="-122"/>
            </a:endParaRPr>
          </a:p>
          <a:p>
            <a:pPr>
              <a:defRPr/>
            </a:pPr>
            <a:r>
              <a:rPr lang="en-US" altLang="zh-CN" kern="0" dirty="0">
                <a:latin typeface="华文新魏" panose="02010800040101010101" pitchFamily="2" charset="-122"/>
                <a:ea typeface="华文新魏" panose="02010800040101010101" pitchFamily="2" charset="-122"/>
              </a:rPr>
              <a:t>3. </a:t>
            </a:r>
            <a:r>
              <a:rPr lang="zh-CN" altLang="en-US" kern="0" dirty="0">
                <a:latin typeface="华文新魏" panose="02010800040101010101" pitchFamily="2" charset="-122"/>
                <a:ea typeface="华文新魏" panose="02010800040101010101" pitchFamily="2" charset="-122"/>
              </a:rPr>
              <a:t>得到的规则</a:t>
            </a:r>
            <a:endParaRPr lang="en-US" altLang="zh-CN" kern="0" dirty="0">
              <a:latin typeface="华文新魏" panose="02010800040101010101" pitchFamily="2" charset="-122"/>
              <a:ea typeface="华文新魏" panose="0201080004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48EE1B59-1A3C-46A9-9E04-AFBC5E8CA535}" type="slidenum">
              <a:rPr lang="zh-CN" altLang="en-US" smtClean="0"/>
              <a:t>24</a:t>
            </a:fld>
            <a:endParaRPr lang="zh-CN" altLang="en-US"/>
          </a:p>
        </p:txBody>
      </p:sp>
    </p:spTree>
    <p:extLst>
      <p:ext uri="{BB962C8B-B14F-4D97-AF65-F5344CB8AC3E}">
        <p14:creationId xmlns:p14="http://schemas.microsoft.com/office/powerpoint/2010/main" val="42300803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defRPr/>
            </a:pPr>
            <a:r>
              <a:rPr lang="en-US" altLang="zh-CN" kern="0" dirty="0">
                <a:latin typeface="华文新魏" panose="02010800040101010101" pitchFamily="2" charset="-122"/>
                <a:ea typeface="华文新魏" panose="02010800040101010101" pitchFamily="2" charset="-122"/>
              </a:rPr>
              <a:t>1. </a:t>
            </a:r>
            <a:r>
              <a:rPr lang="zh-CN" altLang="en-US" kern="0" dirty="0">
                <a:latin typeface="华文新魏" panose="02010800040101010101" pitchFamily="2" charset="-122"/>
                <a:ea typeface="华文新魏" panose="02010800040101010101" pitchFamily="2" charset="-122"/>
              </a:rPr>
              <a:t>蠕变性能与各测试数据往往存在某些必然映射关系，人工统计难以发现。</a:t>
            </a:r>
            <a:endParaRPr lang="en-US" altLang="zh-CN" kern="0" dirty="0">
              <a:latin typeface="华文新魏" panose="02010800040101010101" pitchFamily="2" charset="-122"/>
              <a:ea typeface="华文新魏" panose="02010800040101010101" pitchFamily="2" charset="-122"/>
            </a:endParaRPr>
          </a:p>
          <a:p>
            <a:pPr>
              <a:defRPr/>
            </a:pPr>
            <a:r>
              <a:rPr lang="en-US" altLang="zh-CN" kern="0" dirty="0">
                <a:latin typeface="华文新魏" panose="02010800040101010101" pitchFamily="2" charset="-122"/>
                <a:ea typeface="华文新魏" panose="02010800040101010101" pitchFamily="2" charset="-122"/>
              </a:rPr>
              <a:t>2. </a:t>
            </a:r>
            <a:r>
              <a:rPr lang="zh-CN" altLang="en-US" kern="0" dirty="0">
                <a:latin typeface="华文新魏" panose="02010800040101010101" pitchFamily="2" charset="-122"/>
                <a:ea typeface="华文新魏" panose="02010800040101010101" pitchFamily="2" charset="-122"/>
              </a:rPr>
              <a:t>使用决策树对经过正反例划分后的样本数据进行分析。</a:t>
            </a:r>
            <a:endParaRPr lang="en-US" altLang="zh-CN" kern="0" dirty="0">
              <a:latin typeface="华文新魏" panose="02010800040101010101" pitchFamily="2" charset="-122"/>
              <a:ea typeface="华文新魏" panose="02010800040101010101" pitchFamily="2" charset="-122"/>
            </a:endParaRPr>
          </a:p>
          <a:p>
            <a:pPr>
              <a:defRPr/>
            </a:pPr>
            <a:r>
              <a:rPr lang="en-US" altLang="zh-CN" kern="0" dirty="0">
                <a:latin typeface="华文新魏" panose="02010800040101010101" pitchFamily="2" charset="-122"/>
                <a:ea typeface="华文新魏" panose="02010800040101010101" pitchFamily="2" charset="-122"/>
              </a:rPr>
              <a:t>3. </a:t>
            </a:r>
            <a:r>
              <a:rPr lang="zh-CN" altLang="en-US" kern="0" dirty="0">
                <a:latin typeface="华文新魏" panose="02010800040101010101" pitchFamily="2" charset="-122"/>
                <a:ea typeface="华文新魏" panose="02010800040101010101" pitchFamily="2" charset="-122"/>
              </a:rPr>
              <a:t>得到的规则</a:t>
            </a:r>
            <a:endParaRPr lang="en-US" altLang="zh-CN" kern="0" dirty="0">
              <a:latin typeface="华文新魏" panose="02010800040101010101" pitchFamily="2" charset="-122"/>
              <a:ea typeface="华文新魏" panose="02010800040101010101" pitchFamily="2" charset="-122"/>
            </a:endParaRPr>
          </a:p>
        </p:txBody>
      </p:sp>
      <p:sp>
        <p:nvSpPr>
          <p:cNvPr id="4" name="灯片编号占位符 3"/>
          <p:cNvSpPr>
            <a:spLocks noGrp="1"/>
          </p:cNvSpPr>
          <p:nvPr>
            <p:ph type="sldNum" sz="quarter" idx="5"/>
          </p:nvPr>
        </p:nvSpPr>
        <p:spPr/>
        <p:txBody>
          <a:bodyPr/>
          <a:lstStyle/>
          <a:p>
            <a:fld id="{48EE1B59-1A3C-46A9-9E04-AFBC5E8CA535}" type="slidenum">
              <a:rPr lang="zh-CN" altLang="en-US" smtClean="0"/>
              <a:t>25</a:t>
            </a:fld>
            <a:endParaRPr lang="zh-CN" altLang="en-US"/>
          </a:p>
        </p:txBody>
      </p:sp>
    </p:spTree>
    <p:extLst>
      <p:ext uri="{BB962C8B-B14F-4D97-AF65-F5344CB8AC3E}">
        <p14:creationId xmlns:p14="http://schemas.microsoft.com/office/powerpoint/2010/main" val="36625721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defRPr/>
            </a:pPr>
            <a:r>
              <a:rPr lang="en-US" altLang="zh-CN" kern="0" dirty="0">
                <a:latin typeface="华文新魏" panose="02010800040101010101" pitchFamily="2" charset="-122"/>
                <a:ea typeface="华文新魏" panose="02010800040101010101" pitchFamily="2" charset="-122"/>
              </a:rPr>
              <a:t>1. </a:t>
            </a:r>
            <a:r>
              <a:rPr lang="zh-CN" altLang="en-US" kern="0" dirty="0">
                <a:latin typeface="华文新魏" panose="02010800040101010101" pitchFamily="2" charset="-122"/>
                <a:ea typeface="华文新魏" panose="02010800040101010101" pitchFamily="2" charset="-122"/>
              </a:rPr>
              <a:t>蠕变性能与各测试数据往往存在某些必然映射关系，人工统计难以发现。</a:t>
            </a:r>
            <a:endParaRPr lang="en-US" altLang="zh-CN" kern="0" dirty="0">
              <a:latin typeface="华文新魏" panose="02010800040101010101" pitchFamily="2" charset="-122"/>
              <a:ea typeface="华文新魏" panose="02010800040101010101" pitchFamily="2" charset="-122"/>
            </a:endParaRPr>
          </a:p>
          <a:p>
            <a:pPr>
              <a:defRPr/>
            </a:pPr>
            <a:r>
              <a:rPr lang="en-US" altLang="zh-CN" kern="0" dirty="0">
                <a:latin typeface="华文新魏" panose="02010800040101010101" pitchFamily="2" charset="-122"/>
                <a:ea typeface="华文新魏" panose="02010800040101010101" pitchFamily="2" charset="-122"/>
              </a:rPr>
              <a:t>2. </a:t>
            </a:r>
            <a:r>
              <a:rPr lang="zh-CN" altLang="en-US" kern="0" dirty="0">
                <a:latin typeface="华文新魏" panose="02010800040101010101" pitchFamily="2" charset="-122"/>
                <a:ea typeface="华文新魏" panose="02010800040101010101" pitchFamily="2" charset="-122"/>
              </a:rPr>
              <a:t>使用决策树对经过正反例划分后的样本数据进行分析。</a:t>
            </a:r>
            <a:endParaRPr lang="en-US" altLang="zh-CN" kern="0" dirty="0">
              <a:latin typeface="华文新魏" panose="02010800040101010101" pitchFamily="2" charset="-122"/>
              <a:ea typeface="华文新魏" panose="02010800040101010101" pitchFamily="2" charset="-122"/>
            </a:endParaRPr>
          </a:p>
          <a:p>
            <a:pPr>
              <a:defRPr/>
            </a:pPr>
            <a:r>
              <a:rPr lang="en-US" altLang="zh-CN" kern="0" dirty="0">
                <a:latin typeface="华文新魏" panose="02010800040101010101" pitchFamily="2" charset="-122"/>
                <a:ea typeface="华文新魏" panose="02010800040101010101" pitchFamily="2" charset="-122"/>
              </a:rPr>
              <a:t>3. </a:t>
            </a:r>
            <a:r>
              <a:rPr lang="zh-CN" altLang="en-US" kern="0" dirty="0">
                <a:latin typeface="华文新魏" panose="02010800040101010101" pitchFamily="2" charset="-122"/>
                <a:ea typeface="华文新魏" panose="02010800040101010101" pitchFamily="2" charset="-122"/>
              </a:rPr>
              <a:t>得到的规则</a:t>
            </a:r>
            <a:endParaRPr lang="en-US" altLang="zh-CN" kern="0" dirty="0">
              <a:latin typeface="华文新魏" panose="02010800040101010101" pitchFamily="2" charset="-122"/>
              <a:ea typeface="华文新魏" panose="02010800040101010101" pitchFamily="2" charset="-122"/>
            </a:endParaRPr>
          </a:p>
        </p:txBody>
      </p:sp>
      <p:sp>
        <p:nvSpPr>
          <p:cNvPr id="4" name="灯片编号占位符 3"/>
          <p:cNvSpPr>
            <a:spLocks noGrp="1"/>
          </p:cNvSpPr>
          <p:nvPr>
            <p:ph type="sldNum" sz="quarter" idx="5"/>
          </p:nvPr>
        </p:nvSpPr>
        <p:spPr/>
        <p:txBody>
          <a:bodyPr/>
          <a:lstStyle/>
          <a:p>
            <a:fld id="{48EE1B59-1A3C-46A9-9E04-AFBC5E8CA535}" type="slidenum">
              <a:rPr lang="zh-CN" altLang="en-US" smtClean="0"/>
              <a:t>26</a:t>
            </a:fld>
            <a:endParaRPr lang="zh-CN" altLang="en-US"/>
          </a:p>
        </p:txBody>
      </p:sp>
    </p:spTree>
    <p:extLst>
      <p:ext uri="{BB962C8B-B14F-4D97-AF65-F5344CB8AC3E}">
        <p14:creationId xmlns:p14="http://schemas.microsoft.com/office/powerpoint/2010/main" val="20414655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l-GR" altLang="zh-CN" dirty="0"/>
              <a:t>τ</a:t>
            </a:r>
            <a:r>
              <a:rPr lang="zh-CN" altLang="en-US" dirty="0"/>
              <a:t>为层错能，</a:t>
            </a:r>
            <a:r>
              <a:rPr lang="en-US" altLang="zh-CN" dirty="0"/>
              <a:t>DL</a:t>
            </a:r>
            <a:r>
              <a:rPr lang="zh-CN" altLang="en-US" dirty="0"/>
              <a:t>为晶格扩散系数，</a:t>
            </a:r>
            <a:r>
              <a:rPr lang="en-US" altLang="zh-CN" dirty="0"/>
              <a:t>G</a:t>
            </a:r>
            <a:r>
              <a:rPr lang="zh-CN" altLang="en-US" dirty="0"/>
              <a:t>为剪切模量，</a:t>
            </a:r>
            <a:r>
              <a:rPr lang="en-US" altLang="zh-CN" dirty="0"/>
              <a:t>L</a:t>
            </a:r>
            <a:r>
              <a:rPr lang="zh-CN" altLang="en-US" dirty="0"/>
              <a:t>为点阵常数，</a:t>
            </a:r>
            <a:r>
              <a:rPr lang="en-US" altLang="zh-CN" dirty="0"/>
              <a:t>Ni3Al_fraction</a:t>
            </a:r>
            <a:r>
              <a:rPr lang="zh-CN" altLang="en-US" dirty="0"/>
              <a:t>为</a:t>
            </a:r>
            <a:r>
              <a:rPr lang="en-US" altLang="zh-CN" dirty="0"/>
              <a:t>Ni3Al</a:t>
            </a:r>
            <a:r>
              <a:rPr lang="zh-CN" altLang="en-US" dirty="0"/>
              <a:t>相的体积分数</a:t>
            </a:r>
          </a:p>
        </p:txBody>
      </p:sp>
      <p:sp>
        <p:nvSpPr>
          <p:cNvPr id="4" name="灯片编号占位符 3"/>
          <p:cNvSpPr>
            <a:spLocks noGrp="1"/>
          </p:cNvSpPr>
          <p:nvPr>
            <p:ph type="sldNum" sz="quarter" idx="10"/>
          </p:nvPr>
        </p:nvSpPr>
        <p:spPr/>
        <p:txBody>
          <a:bodyPr/>
          <a:lstStyle/>
          <a:p>
            <a:fld id="{48EE1B59-1A3C-46A9-9E04-AFBC5E8CA535}" type="slidenum">
              <a:rPr lang="zh-CN" altLang="en-US" smtClean="0"/>
              <a:t>27</a:t>
            </a:fld>
            <a:endParaRPr lang="zh-CN" altLang="en-US"/>
          </a:p>
        </p:txBody>
      </p:sp>
    </p:spTree>
    <p:extLst>
      <p:ext uri="{BB962C8B-B14F-4D97-AF65-F5344CB8AC3E}">
        <p14:creationId xmlns:p14="http://schemas.microsoft.com/office/powerpoint/2010/main" val="32606787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缺失性</a:t>
            </a:r>
            <a:r>
              <a:rPr lang="en-US" altLang="zh-CN" dirty="0"/>
              <a:t>:</a:t>
            </a:r>
            <a:r>
              <a:rPr lang="en-US" altLang="zh-CN" baseline="0" dirty="0"/>
              <a:t> </a:t>
            </a:r>
            <a:r>
              <a:rPr lang="zh-CN" altLang="en-US" baseline="0" dirty="0"/>
              <a:t>值缺失的属性太多，关于时效处理的部分的缺失填补是个大问题</a:t>
            </a:r>
            <a:endParaRPr lang="en-US" altLang="zh-CN" baseline="0" dirty="0"/>
          </a:p>
          <a:p>
            <a:r>
              <a:rPr lang="zh-CN" altLang="en-US" baseline="0" dirty="0"/>
              <a:t>缺精度性：来源于图片的信息的数据有一定的偏差</a:t>
            </a:r>
            <a:r>
              <a:rPr lang="en-US" altLang="zh-CN" baseline="0" dirty="0"/>
              <a:t>(</a:t>
            </a:r>
            <a:r>
              <a:rPr lang="zh-CN" altLang="en-US" baseline="0" dirty="0"/>
              <a:t>不可避免的误差</a:t>
            </a:r>
            <a:r>
              <a:rPr lang="en-US" altLang="zh-CN" baseline="0" dirty="0"/>
              <a:t>)</a:t>
            </a:r>
          </a:p>
          <a:p>
            <a:r>
              <a:rPr lang="zh-CN" altLang="en-US" baseline="0" dirty="0"/>
              <a:t>来源的不稳定性</a:t>
            </a:r>
            <a:r>
              <a:rPr lang="en-US" altLang="zh-CN" baseline="0" dirty="0"/>
              <a:t>: </a:t>
            </a:r>
            <a:r>
              <a:rPr lang="zh-CN" altLang="en-US" baseline="0" dirty="0"/>
              <a:t>数据来源是不同研究者不同的研究成果，体系不同，方法不同，工艺细节不同，所以样本样本之间的差异性很大，稳定性很存在一定的问题。</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28</a:t>
            </a:fld>
            <a:endParaRPr lang="zh-CN" altLang="en-US"/>
          </a:p>
        </p:txBody>
      </p:sp>
    </p:spTree>
    <p:extLst>
      <p:ext uri="{BB962C8B-B14F-4D97-AF65-F5344CB8AC3E}">
        <p14:creationId xmlns:p14="http://schemas.microsoft.com/office/powerpoint/2010/main" val="23870847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00" dirty="0">
                <a:solidFill>
                  <a:srgbClr val="FF0000"/>
                </a:solidFill>
                <a:latin typeface="Times New Roman" panose="02020603050405020304" pitchFamily="18" charset="0"/>
                <a:cs typeface="Times New Roman" panose="02020603050405020304" pitchFamily="18" charset="0"/>
              </a:rPr>
              <a:t>这样的数据难以通过文献或者专利收集得到。</a:t>
            </a:r>
            <a:endParaRPr kumimoji="1"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29</a:t>
            </a:fld>
            <a:endParaRPr lang="zh-CN" altLang="en-US"/>
          </a:p>
        </p:txBody>
      </p:sp>
    </p:spTree>
    <p:extLst>
      <p:ext uri="{BB962C8B-B14F-4D97-AF65-F5344CB8AC3E}">
        <p14:creationId xmlns:p14="http://schemas.microsoft.com/office/powerpoint/2010/main" val="36570091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前面的稀疏属性分析和相关性分析都只是考虑了某一种合金化元素对于合金高温力学性能的影响，但是由于高温合金中同时存在十余种元素，元素之间必然存在相互影响以及协同效应，可以预料到的是，某种元素的存在可能会增加或者削弱另一种元素所起到的作用。高温合金某些性能可能是几种元素所共同产生的结果，我们称这种现象为元素的协同效应。</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EE1B59-1A3C-46A9-9E04-AFBC5E8CA53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80914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源数据</a:t>
            </a:r>
            <a:endParaRPr lang="en-US" altLang="zh-CN" sz="1200" dirty="0"/>
          </a:p>
          <a:p>
            <a:r>
              <a:rPr lang="zh-CN" altLang="en-US" sz="1200" dirty="0"/>
              <a:t>数据集元信息数据</a:t>
            </a:r>
            <a:endParaRPr lang="en-US" altLang="zh-CN" sz="1200" dirty="0"/>
          </a:p>
          <a:p>
            <a:r>
              <a:rPr lang="zh-CN" altLang="en-US" sz="1200" dirty="0"/>
              <a:t>文献元信息数据</a:t>
            </a:r>
            <a:endParaRPr lang="en-US" altLang="zh-CN" sz="1200"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a:t>
            </a:fld>
            <a:endParaRPr lang="zh-CN" altLang="en-US"/>
          </a:p>
        </p:txBody>
      </p:sp>
    </p:spTree>
    <p:extLst>
      <p:ext uri="{BB962C8B-B14F-4D97-AF65-F5344CB8AC3E}">
        <p14:creationId xmlns:p14="http://schemas.microsoft.com/office/powerpoint/2010/main" val="30199767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前面的稀疏属性分析和相关性分析都只是考虑了某一种合金化元素对于合金高温力学性能的影响，但是由于高温合金中同时存在十余种元素，元素之间必然存在相互影响以及协同效应，可以预料到的是，某种元素的存在可能会增加或者削弱另一种元素所起到的作用。高温合金某些性能可能是几种元素所共同产生的结果，我们称这种现象为元素的协同效应。</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EE1B59-1A3C-46A9-9E04-AFBC5E8CA53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262679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这两页</a:t>
            </a:r>
            <a:r>
              <a:rPr lang="en-US" altLang="zh-CN" dirty="0"/>
              <a:t>ppt</a:t>
            </a:r>
            <a:r>
              <a:rPr lang="zh-CN" altLang="en-US" dirty="0"/>
              <a:t>主要内容是对韩国文章公式的解析，包括公式的构成，存在的问题和我们提出的解决方案。</a:t>
            </a:r>
            <a:endParaRPr lang="en-US" altLang="zh-CN" dirty="0"/>
          </a:p>
          <a:p>
            <a:r>
              <a:rPr lang="zh-CN" altLang="en-US" dirty="0"/>
              <a:t>蠕变速率解析式为两个部分相加</a:t>
            </a:r>
            <a:r>
              <a:rPr lang="en-US" altLang="zh-CN" dirty="0"/>
              <a:t>(ppt</a:t>
            </a:r>
            <a:r>
              <a:rPr lang="zh-CN" altLang="en-US" dirty="0"/>
              <a:t>中蓝色覆盖的部分</a:t>
            </a:r>
            <a:r>
              <a:rPr lang="en-US" altLang="zh-CN" dirty="0"/>
              <a:t>)</a:t>
            </a:r>
            <a:r>
              <a:rPr lang="zh-CN" altLang="en-US" dirty="0"/>
              <a:t>，</a:t>
            </a:r>
            <a:endParaRPr lang="en-US" altLang="zh-CN" dirty="0"/>
          </a:p>
          <a:p>
            <a:r>
              <a:rPr lang="zh-CN" altLang="en-US" dirty="0"/>
              <a:t>在第一页</a:t>
            </a:r>
            <a:r>
              <a:rPr lang="en-US" altLang="zh-CN" dirty="0"/>
              <a:t>ppt</a:t>
            </a:r>
            <a:r>
              <a:rPr lang="zh-CN" altLang="en-US" dirty="0"/>
              <a:t>中的主要内容是关于第一个部分的解析，第一部分表征位错</a:t>
            </a:r>
            <a:endParaRPr lang="en-US" altLang="zh-CN" dirty="0"/>
          </a:p>
          <a:p>
            <a:r>
              <a:rPr lang="zh-CN" altLang="en-US" dirty="0"/>
              <a:t>其中表征位错的解析式中涉及到层错能、应力和弹性模量</a:t>
            </a:r>
            <a:endParaRPr lang="en-US" altLang="zh-CN" dirty="0"/>
          </a:p>
          <a:p>
            <a:r>
              <a:rPr lang="zh-CN" altLang="en-US" dirty="0"/>
              <a:t>解析式中存在</a:t>
            </a:r>
            <a:r>
              <a:rPr lang="en-US" altLang="zh-CN" dirty="0"/>
              <a:t>3</a:t>
            </a:r>
            <a:r>
              <a:rPr lang="zh-CN" altLang="en-US" dirty="0"/>
              <a:t>个问题：</a:t>
            </a:r>
            <a:r>
              <a:rPr lang="en-US" altLang="zh-CN" dirty="0"/>
              <a:t>1 </a:t>
            </a:r>
            <a:r>
              <a:rPr lang="zh-CN" altLang="en-US" dirty="0"/>
              <a:t>幂律失效问题 </a:t>
            </a:r>
            <a:r>
              <a:rPr lang="en-US" altLang="zh-CN" dirty="0"/>
              <a:t>2 </a:t>
            </a:r>
            <a:r>
              <a:rPr lang="zh-CN" altLang="en-US" dirty="0"/>
              <a:t>材料性质比值常数 </a:t>
            </a:r>
            <a:r>
              <a:rPr lang="en-US" altLang="zh-CN" dirty="0"/>
              <a:t>3 </a:t>
            </a:r>
            <a:r>
              <a:rPr lang="zh-CN" altLang="en-US" dirty="0"/>
              <a:t>表征扩散的部分存在一定限制</a:t>
            </a:r>
            <a:endParaRPr lang="en-US" altLang="zh-CN" dirty="0"/>
          </a:p>
          <a:p>
            <a:r>
              <a:rPr lang="zh-CN" altLang="en-US" dirty="0"/>
              <a:t>我们的改进方案是利用上述的公式求得表观激活能带入</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32</a:t>
            </a:fld>
            <a:endParaRPr lang="zh-CN" altLang="en-US"/>
          </a:p>
        </p:txBody>
      </p:sp>
    </p:spTree>
    <p:extLst>
      <p:ext uri="{BB962C8B-B14F-4D97-AF65-F5344CB8AC3E}">
        <p14:creationId xmlns:p14="http://schemas.microsoft.com/office/powerpoint/2010/main" val="482383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在第二页</a:t>
            </a:r>
            <a:r>
              <a:rPr lang="en-US" altLang="zh-CN" dirty="0"/>
              <a:t>ppt</a:t>
            </a:r>
            <a:r>
              <a:rPr lang="zh-CN" altLang="en-US" dirty="0"/>
              <a:t>中的主要内容是关于第二个部分的解析（蓝色覆盖的部分），第二部分表征晶界滑移</a:t>
            </a:r>
            <a:endParaRPr lang="en-US" altLang="zh-CN" dirty="0"/>
          </a:p>
          <a:p>
            <a:r>
              <a:rPr lang="zh-CN" altLang="en-US" dirty="0"/>
              <a:t>解析式中存在两个问题：</a:t>
            </a:r>
            <a:r>
              <a:rPr lang="en-US" altLang="zh-CN" dirty="0"/>
              <a:t>1 </a:t>
            </a:r>
            <a:r>
              <a:rPr lang="zh-CN" altLang="en-US" dirty="0"/>
              <a:t>公式中未考虑晶粒尺寸变化对滑移的影响  </a:t>
            </a:r>
            <a:r>
              <a:rPr lang="en-US" altLang="zh-CN" dirty="0"/>
              <a:t>2</a:t>
            </a:r>
            <a:r>
              <a:rPr lang="zh-CN" altLang="en-US" dirty="0"/>
              <a:t> 晶粒尺寸大侠奥与亚晶尺寸相同时，公式中的</a:t>
            </a:r>
            <a:r>
              <a:rPr lang="en-US" altLang="zh-CN" dirty="0"/>
              <a:t>(b/d)^2</a:t>
            </a:r>
            <a:r>
              <a:rPr lang="zh-CN" altLang="en-US" dirty="0"/>
              <a:t>变为</a:t>
            </a:r>
            <a:r>
              <a:rPr lang="en-US" altLang="zh-CN" dirty="0"/>
              <a:t>(b/d)</a:t>
            </a:r>
          </a:p>
          <a:p>
            <a:r>
              <a:rPr lang="zh-CN" altLang="en-US" dirty="0"/>
              <a:t>我们有两个改进方案：</a:t>
            </a:r>
            <a:r>
              <a:rPr lang="en-US" altLang="zh-CN" dirty="0"/>
              <a:t>1</a:t>
            </a:r>
            <a:r>
              <a:rPr lang="zh-CN" altLang="en-US" dirty="0"/>
              <a:t>设定阈值，高于阈值则不考虑晶界滑移对蠕变的影响 </a:t>
            </a:r>
            <a:r>
              <a:rPr lang="en-US" altLang="zh-CN" dirty="0"/>
              <a:t>2</a:t>
            </a:r>
            <a:r>
              <a:rPr lang="zh-CN" altLang="en-US" dirty="0"/>
              <a:t>利用霍尔佩奇公式补足晶粒尺寸数据</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33</a:t>
            </a:fld>
            <a:endParaRPr lang="zh-CN" altLang="en-US"/>
          </a:p>
        </p:txBody>
      </p:sp>
    </p:spTree>
    <p:extLst>
      <p:ext uri="{BB962C8B-B14F-4D97-AF65-F5344CB8AC3E}">
        <p14:creationId xmlns:p14="http://schemas.microsoft.com/office/powerpoint/2010/main" val="3455099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源数据</a:t>
            </a:r>
            <a:endParaRPr lang="en-US" altLang="zh-CN" sz="1200" dirty="0"/>
          </a:p>
          <a:p>
            <a:r>
              <a:rPr lang="zh-CN" altLang="en-US" sz="1200" dirty="0"/>
              <a:t>数据集元信息数据</a:t>
            </a:r>
            <a:endParaRPr lang="en-US" altLang="zh-CN" sz="1200" dirty="0"/>
          </a:p>
          <a:p>
            <a:r>
              <a:rPr lang="zh-CN" altLang="en-US" sz="1200" dirty="0"/>
              <a:t>文献元信息数据</a:t>
            </a:r>
            <a:endParaRPr lang="en-US" altLang="zh-CN" sz="1200"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4</a:t>
            </a:fld>
            <a:endParaRPr lang="zh-CN" altLang="en-US"/>
          </a:p>
        </p:txBody>
      </p:sp>
    </p:spTree>
    <p:extLst>
      <p:ext uri="{BB962C8B-B14F-4D97-AF65-F5344CB8AC3E}">
        <p14:creationId xmlns:p14="http://schemas.microsoft.com/office/powerpoint/2010/main" val="2118615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缺失性</a:t>
            </a:r>
            <a:r>
              <a:rPr lang="en-US" altLang="zh-CN" dirty="0"/>
              <a:t>:</a:t>
            </a:r>
            <a:r>
              <a:rPr lang="en-US" altLang="zh-CN" baseline="0" dirty="0"/>
              <a:t> </a:t>
            </a:r>
            <a:r>
              <a:rPr lang="zh-CN" altLang="en-US" baseline="0" dirty="0"/>
              <a:t>值缺失的属性太多，关于时效处理的部分的缺失填补是个大问题</a:t>
            </a:r>
            <a:endParaRPr lang="en-US" altLang="zh-CN" baseline="0" dirty="0"/>
          </a:p>
          <a:p>
            <a:r>
              <a:rPr lang="zh-CN" altLang="en-US" baseline="0" dirty="0"/>
              <a:t>缺精度性：来源于图片的信息的数据有一定的偏差</a:t>
            </a:r>
            <a:r>
              <a:rPr lang="en-US" altLang="zh-CN" baseline="0" dirty="0"/>
              <a:t>(</a:t>
            </a:r>
            <a:r>
              <a:rPr lang="zh-CN" altLang="en-US" baseline="0" dirty="0"/>
              <a:t>不可避免的误差</a:t>
            </a:r>
            <a:r>
              <a:rPr lang="en-US" altLang="zh-CN" baseline="0" dirty="0"/>
              <a:t>)</a:t>
            </a:r>
          </a:p>
          <a:p>
            <a:r>
              <a:rPr lang="zh-CN" altLang="en-US" baseline="0" dirty="0"/>
              <a:t>来源的不稳定性</a:t>
            </a:r>
            <a:r>
              <a:rPr lang="en-US" altLang="zh-CN" baseline="0" dirty="0"/>
              <a:t>: </a:t>
            </a:r>
            <a:r>
              <a:rPr lang="zh-CN" altLang="en-US" baseline="0" dirty="0"/>
              <a:t>数据来源是不同研究者不同的研究成果，体系不同，方法不同，工艺细节不同，所以样本样本之间的差异性很大，稳定性很存在一定的问题。</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5</a:t>
            </a:fld>
            <a:endParaRPr lang="zh-CN" altLang="en-US"/>
          </a:p>
        </p:txBody>
      </p:sp>
    </p:spTree>
    <p:extLst>
      <p:ext uri="{BB962C8B-B14F-4D97-AF65-F5344CB8AC3E}">
        <p14:creationId xmlns:p14="http://schemas.microsoft.com/office/powerpoint/2010/main" val="1068556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6</a:t>
            </a:fld>
            <a:endParaRPr lang="zh-CN" altLang="en-US"/>
          </a:p>
        </p:txBody>
      </p:sp>
    </p:spTree>
    <p:extLst>
      <p:ext uri="{BB962C8B-B14F-4D97-AF65-F5344CB8AC3E}">
        <p14:creationId xmlns:p14="http://schemas.microsoft.com/office/powerpoint/2010/main" val="2391718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7</a:t>
            </a:fld>
            <a:endParaRPr lang="zh-CN" altLang="en-US"/>
          </a:p>
        </p:txBody>
      </p:sp>
    </p:spTree>
    <p:extLst>
      <p:ext uri="{BB962C8B-B14F-4D97-AF65-F5344CB8AC3E}">
        <p14:creationId xmlns:p14="http://schemas.microsoft.com/office/powerpoint/2010/main" val="2818280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8</a:t>
            </a:fld>
            <a:endParaRPr lang="zh-CN" altLang="en-US"/>
          </a:p>
        </p:txBody>
      </p:sp>
    </p:spTree>
    <p:extLst>
      <p:ext uri="{BB962C8B-B14F-4D97-AF65-F5344CB8AC3E}">
        <p14:creationId xmlns:p14="http://schemas.microsoft.com/office/powerpoint/2010/main" val="1668210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镍、铼、钴、铝、钛、钨、钼、铬、钽、碳、硼、钇、铌、铪</a:t>
            </a:r>
          </a:p>
        </p:txBody>
      </p:sp>
      <p:sp>
        <p:nvSpPr>
          <p:cNvPr id="4" name="灯片编号占位符 3"/>
          <p:cNvSpPr>
            <a:spLocks noGrp="1"/>
          </p:cNvSpPr>
          <p:nvPr>
            <p:ph type="sldNum" sz="quarter" idx="10"/>
          </p:nvPr>
        </p:nvSpPr>
        <p:spPr/>
        <p:txBody>
          <a:bodyPr/>
          <a:lstStyle/>
          <a:p>
            <a:fld id="{48EE1B59-1A3C-46A9-9E04-AFBC5E8CA535}" type="slidenum">
              <a:rPr lang="zh-CN" altLang="en-US" smtClean="0"/>
              <a:t>9</a:t>
            </a:fld>
            <a:endParaRPr lang="zh-CN" altLang="en-US"/>
          </a:p>
        </p:txBody>
      </p:sp>
    </p:spTree>
    <p:extLst>
      <p:ext uri="{BB962C8B-B14F-4D97-AF65-F5344CB8AC3E}">
        <p14:creationId xmlns:p14="http://schemas.microsoft.com/office/powerpoint/2010/main" val="37682398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t>2020/2/16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7" name="Picture 13" descr="muban"/>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50" y="-6350"/>
            <a:ext cx="9137650"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0"/>
          <p:cNvSpPr>
            <a:spLocks noChangeArrowheads="1"/>
          </p:cNvSpPr>
          <p:nvPr userDrawn="1"/>
        </p:nvSpPr>
        <p:spPr bwMode="auto">
          <a:xfrm>
            <a:off x="7560332" y="366713"/>
            <a:ext cx="169796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defRPr sz="2800">
                <a:solidFill>
                  <a:schemeClr val="tx1"/>
                </a:solidFill>
                <a:latin typeface="Times New Roman" pitchFamily="18" charset="0"/>
                <a:ea typeface="仿宋_GB2312" pitchFamily="1" charset="-122"/>
                <a:sym typeface="仿宋_GB2312" pitchFamily="1" charset="-122"/>
              </a:defRPr>
            </a:lvl1pPr>
            <a:lvl2pPr marL="742950" indent="-285750" latinLnBrk="1">
              <a:spcBef>
                <a:spcPct val="20000"/>
              </a:spcBef>
              <a:defRPr sz="2400">
                <a:solidFill>
                  <a:schemeClr val="tx1"/>
                </a:solidFill>
                <a:latin typeface="Times New Roman" pitchFamily="18" charset="0"/>
                <a:ea typeface="仿宋_GB2312" pitchFamily="1" charset="-122"/>
                <a:sym typeface="仿宋_GB2312" pitchFamily="1" charset="-122"/>
              </a:defRPr>
            </a:lvl2pPr>
            <a:lvl3pPr marL="1143000" indent="-228600" latinLnBrk="1">
              <a:spcBef>
                <a:spcPct val="20000"/>
              </a:spcBef>
              <a:defRPr sz="2000">
                <a:solidFill>
                  <a:schemeClr val="tx1"/>
                </a:solidFill>
                <a:latin typeface="Times New Roman" pitchFamily="18" charset="0"/>
                <a:ea typeface="仿宋_GB2312" pitchFamily="1" charset="-122"/>
                <a:sym typeface="仿宋_GB2312" pitchFamily="1" charset="-122"/>
              </a:defRPr>
            </a:lvl3pPr>
            <a:lvl4pPr marL="16002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4pPr>
            <a:lvl5pPr marL="20574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5pPr>
            <a:lvl6pPr marL="25146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6pPr>
            <a:lvl7pPr marL="29718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7pPr>
            <a:lvl8pPr marL="34290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8pPr>
            <a:lvl9pPr marL="38862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9pPr>
          </a:lstStyle>
          <a:p>
            <a:pPr eaLnBrk="1" latinLnBrk="0" hangingPunct="1">
              <a:spcBef>
                <a:spcPct val="0"/>
              </a:spcBef>
            </a:pPr>
            <a:r>
              <a:rPr lang="zh-CN" altLang="zh-CN" sz="1800" b="1" i="1" dirty="0">
                <a:solidFill>
                  <a:srgbClr val="CC0000"/>
                </a:solidFill>
                <a:latin typeface="Monotype Corsiva" pitchFamily="66" charset="0"/>
                <a:ea typeface="宋体" pitchFamily="2" charset="-122"/>
                <a:sym typeface="Monotype Corsiva" pitchFamily="66" charset="0"/>
              </a:rPr>
              <a:t>MLA@SHU</a:t>
            </a:r>
            <a:endParaRPr lang="zh-CN" altLang="zh-CN" sz="1800" dirty="0">
              <a:latin typeface="Arial" pitchFamily="34" charset="0"/>
              <a:ea typeface="宋体" pitchFamily="2" charset="-122"/>
            </a:endParaRPr>
          </a:p>
        </p:txBody>
      </p:sp>
      <p:sp>
        <p:nvSpPr>
          <p:cNvPr id="9" name="标题 1"/>
          <p:cNvSpPr>
            <a:spLocks noGrp="1" noChangeArrowheads="1"/>
          </p:cNvSpPr>
          <p:nvPr>
            <p:ph type="ctrTitle" idx="4294967295"/>
          </p:nvPr>
        </p:nvSpPr>
        <p:spPr>
          <a:xfrm>
            <a:off x="650875" y="931863"/>
            <a:ext cx="7989888" cy="2001837"/>
          </a:xfrm>
        </p:spPr>
        <p:txBody>
          <a:bodyPr>
            <a:normAutofit/>
          </a:bodyPr>
          <a:lstStyle>
            <a:lvl1pPr algn="ctr" rtl="0" eaLnBrk="1" fontAlgn="base" hangingPunct="1">
              <a:spcBef>
                <a:spcPct val="0"/>
              </a:spcBef>
              <a:spcAft>
                <a:spcPct val="0"/>
              </a:spcAft>
              <a:defRPr lang="zh-CN" altLang="zh-CN" sz="4000" dirty="0" smtClean="0">
                <a:solidFill>
                  <a:schemeClr val="tx2">
                    <a:lumMod val="75000"/>
                  </a:schemeClr>
                </a:solidFill>
                <a:effectLst/>
                <a:latin typeface="方正姚体" panose="02010601030101010101" pitchFamily="2" charset="-122"/>
                <a:ea typeface="方正姚体" panose="02010601030101010101" pitchFamily="2" charset="-122"/>
                <a:cs typeface="+mj-cs"/>
                <a:sym typeface="Times New Roman" pitchFamily="18" charset="0"/>
              </a:defRPr>
            </a:lvl1pPr>
          </a:lstStyle>
          <a:p>
            <a:pPr eaLnBrk="1" hangingPunct="1"/>
            <a:r>
              <a:rPr lang="zh-CN" altLang="en-US" dirty="0"/>
              <a:t>标题</a:t>
            </a:r>
            <a:endParaRPr lang="zh-CN" altLang="zh-CN" dirty="0"/>
          </a:p>
        </p:txBody>
      </p:sp>
      <p:sp>
        <p:nvSpPr>
          <p:cNvPr id="10" name="矩形 9"/>
          <p:cNvSpPr/>
          <p:nvPr userDrawn="1"/>
        </p:nvSpPr>
        <p:spPr>
          <a:xfrm>
            <a:off x="6535738" y="5181600"/>
            <a:ext cx="2608262" cy="142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zh-CN" altLang="en-US" sz="2400" b="1" dirty="0">
                <a:solidFill>
                  <a:schemeClr val="tx2">
                    <a:lumMod val="75000"/>
                  </a:schemeClr>
                </a:solidFill>
                <a:latin typeface="华文宋体" panose="02010600040101010101" pitchFamily="2" charset="-122"/>
                <a:ea typeface="华文宋体" panose="02010600040101010101" pitchFamily="2" charset="-122"/>
              </a:rPr>
              <a:t>报告人：</a:t>
            </a:r>
            <a:r>
              <a:rPr lang="en-US" altLang="zh-CN" sz="2400" b="1" dirty="0">
                <a:solidFill>
                  <a:schemeClr val="tx2">
                    <a:lumMod val="75000"/>
                  </a:schemeClr>
                </a:solidFill>
                <a:latin typeface="华文宋体" panose="02010600040101010101" pitchFamily="2" charset="-122"/>
                <a:ea typeface="华文宋体" panose="02010600040101010101" pitchFamily="2" charset="-122"/>
              </a:rPr>
              <a:t>XXX</a:t>
            </a:r>
          </a:p>
        </p:txBody>
      </p:sp>
      <p:pic>
        <p:nvPicPr>
          <p:cNvPr id="11" name="Picture 10" descr="badg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11138" y="15875"/>
            <a:ext cx="611187"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3" descr="muban"/>
          <p:cNvPicPr>
            <a:picLocks noChangeAspect="1" noChangeArrowheads="1"/>
          </p:cNvPicPr>
          <p:nvPr/>
        </p:nvPicPr>
        <p:blipFill>
          <a:blip r:embed="rId2" cstate="print"/>
          <a:srcRect/>
          <a:stretch>
            <a:fillRect/>
          </a:stretch>
        </p:blipFill>
        <p:spPr bwMode="auto">
          <a:xfrm>
            <a:off x="0" y="0"/>
            <a:ext cx="9144000" cy="6870700"/>
          </a:xfrm>
          <a:prstGeom prst="rect">
            <a:avLst/>
          </a:prstGeom>
          <a:noFill/>
          <a:ln w="9525">
            <a:noFill/>
            <a:miter lim="800000"/>
            <a:headEnd/>
            <a:tailEnd/>
          </a:ln>
        </p:spPr>
      </p:pic>
      <p:pic>
        <p:nvPicPr>
          <p:cNvPr id="5" name="Picture 10" descr="badge"/>
          <p:cNvPicPr>
            <a:picLocks noChangeAspect="1" noChangeArrowheads="1"/>
          </p:cNvPicPr>
          <p:nvPr/>
        </p:nvPicPr>
        <p:blipFill>
          <a:blip r:embed="rId3" cstate="print"/>
          <a:srcRect/>
          <a:stretch>
            <a:fillRect/>
          </a:stretch>
        </p:blipFill>
        <p:spPr bwMode="auto">
          <a:xfrm>
            <a:off x="211138" y="15875"/>
            <a:ext cx="611187" cy="793750"/>
          </a:xfrm>
          <a:prstGeom prst="rect">
            <a:avLst/>
          </a:prstGeom>
          <a:noFill/>
          <a:ln w="9525">
            <a:noFill/>
            <a:miter lim="800000"/>
            <a:headEnd/>
            <a:tailEnd/>
          </a:ln>
        </p:spPr>
      </p:pic>
      <p:sp>
        <p:nvSpPr>
          <p:cNvPr id="3075" name="Rectangle 3"/>
          <p:cNvSpPr>
            <a:spLocks noGrp="1" noChangeArrowheads="1"/>
          </p:cNvSpPr>
          <p:nvPr>
            <p:ph type="ctrTitle"/>
          </p:nvPr>
        </p:nvSpPr>
        <p:spPr>
          <a:xfrm>
            <a:off x="381000" y="838200"/>
            <a:ext cx="7772400" cy="1143000"/>
          </a:xfrm>
        </p:spPr>
        <p:txBody>
          <a:bodyPr/>
          <a:lstStyle>
            <a:lvl1pPr>
              <a:defRPr/>
            </a:lvl1pPr>
          </a:lstStyle>
          <a:p>
            <a:pPr lvl="0"/>
            <a:r>
              <a:rPr lang="zh-CN" altLang="en-US" noProof="0"/>
              <a:t>单击此处编辑母版标题样式</a:t>
            </a:r>
          </a:p>
        </p:txBody>
      </p:sp>
      <p:sp>
        <p:nvSpPr>
          <p:cNvPr id="3076" name="Rectangle 4"/>
          <p:cNvSpPr>
            <a:spLocks noGrp="1" noChangeArrowheads="1"/>
          </p:cNvSpPr>
          <p:nvPr>
            <p:ph type="subTitle" idx="1"/>
          </p:nvPr>
        </p:nvSpPr>
        <p:spPr>
          <a:xfrm>
            <a:off x="1219200" y="2286000"/>
            <a:ext cx="6400800" cy="762000"/>
          </a:xfrm>
        </p:spPr>
        <p:txBody>
          <a:bodyPr/>
          <a:lstStyle>
            <a:lvl1pPr marL="0" indent="0" algn="ctr">
              <a:buFontTx/>
              <a:buNone/>
              <a:defRPr/>
            </a:lvl1pPr>
          </a:lstStyle>
          <a:p>
            <a:pPr lvl="0"/>
            <a:r>
              <a:rPr lang="zh-CN" altLang="en-US" noProof="0"/>
              <a:t>单击此处编辑母版副标题样式</a:t>
            </a:r>
          </a:p>
        </p:txBody>
      </p:sp>
      <p:sp>
        <p:nvSpPr>
          <p:cNvPr id="6" name="Rectangle 5"/>
          <p:cNvSpPr>
            <a:spLocks noGrp="1" noChangeArrowheads="1"/>
          </p:cNvSpPr>
          <p:nvPr>
            <p:ph type="dt" sz="half" idx="10"/>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ftr" sz="quarter" idx="11"/>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endParaRPr lang="en-US" altLang="zh-CN">
              <a:solidFill>
                <a:srgbClr val="000000"/>
              </a:solidFill>
            </a:endParaRPr>
          </a:p>
        </p:txBody>
      </p:sp>
      <p:sp>
        <p:nvSpPr>
          <p:cNvPr id="8" name="Rectangle 7"/>
          <p:cNvSpPr>
            <a:spLocks noGrp="1" noChangeArrowheads="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86674296-4520-4ADA-8062-77D8DD342917}" type="slidenum">
              <a:rPr lang="en-US" altLang="zh-CN">
                <a:solidFill>
                  <a:srgbClr val="000000"/>
                </a:solidFill>
              </a:rPr>
              <a:pPr>
                <a:defRPr/>
              </a:pPr>
              <a:t>‹#›</a:t>
            </a:fld>
            <a:endParaRPr lang="en-US" altLang="zh-CN">
              <a:solidFill>
                <a:srgbClr val="000000"/>
              </a:solidFill>
            </a:endParaRPr>
          </a:p>
        </p:txBody>
      </p:sp>
      <p:sp>
        <p:nvSpPr>
          <p:cNvPr id="9" name="Text Box 10"/>
          <p:cNvSpPr txBox="1">
            <a:spLocks noChangeArrowheads="1"/>
          </p:cNvSpPr>
          <p:nvPr userDrawn="1"/>
        </p:nvSpPr>
        <p:spPr bwMode="auto">
          <a:xfrm>
            <a:off x="7633518" y="409675"/>
            <a:ext cx="20510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2000" b="1" i="1" dirty="0">
                <a:solidFill>
                  <a:srgbClr val="CC0000"/>
                </a:solidFill>
                <a:latin typeface="Monotype Corsiva" pitchFamily="66" charset="0"/>
                <a:ea typeface="宋体" charset="-122"/>
              </a:rPr>
              <a:t>ML@SHU</a:t>
            </a:r>
          </a:p>
        </p:txBody>
      </p:sp>
    </p:spTree>
    <p:extLst>
      <p:ext uri="{BB962C8B-B14F-4D97-AF65-F5344CB8AC3E}">
        <p14:creationId xmlns:p14="http://schemas.microsoft.com/office/powerpoint/2010/main" val="12166806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lvl1pPr eaLnBrk="1" latinLnBrk="1" hangingPunct="1">
              <a:defRPr/>
            </a:lvl1pPr>
            <a:lvl2pPr eaLnBrk="1" latinLnBrk="1" hangingPunct="1">
              <a:defRPr/>
            </a:lvl2pPr>
            <a:lvl3pPr eaLnBrk="1" latinLnBrk="1" hangingPunct="1">
              <a:defRPr/>
            </a:lvl3pPr>
            <a:lvl4pPr eaLnBrk="1" latinLnBrk="1" hangingPunct="1">
              <a:defRPr/>
            </a:lvl4pPr>
            <a:lvl5pPr eaLnBrk="1" latinLnBrk="1" hangingPunct="1">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xfrm>
            <a:off x="7203504" y="6248400"/>
            <a:ext cx="1905000" cy="457200"/>
          </a:xfrm>
          <a:ln/>
        </p:spPr>
        <p:txBody>
          <a:bodyPr/>
          <a:lstStyle>
            <a:lvl1pPr>
              <a:defRPr/>
            </a:lvl1pPr>
          </a:lstStyle>
          <a:p>
            <a:pPr>
              <a:defRPr/>
            </a:pPr>
            <a:fld id="{F2E302E4-BEB6-4312-B792-E7FAFFD715A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2298082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082BF30-B662-4783-AF9A-85AF3C93869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227482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82898C9-36E5-43D4-81F6-868388B1D4E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60579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A28C9362-FEB4-4D52-B36B-6FC5F09BEE3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19708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60461889-50F4-4201-9752-B6FA2AC95F5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52523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C711C70E-584F-4720-9E7A-EFDA588A61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902612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EE66102-431F-47BF-88CB-7FD0F9A0642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5260220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5B3A3D5-05DF-473B-B4D6-8F3ED2B3D57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95608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79EEF80-5236-49C6-9398-2A5B94FD987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5015501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02FC3FF-479D-42C6-AE30-88097C97B86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272030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表格占位符 2"/>
          <p:cNvSpPr>
            <a:spLocks noGrp="1"/>
          </p:cNvSpPr>
          <p:nvPr>
            <p:ph type="tbl" idx="1"/>
          </p:nvPr>
        </p:nvSpPr>
        <p:spPr>
          <a:xfrm>
            <a:off x="685800" y="1981200"/>
            <a:ext cx="7772400" cy="4114800"/>
          </a:xfrm>
        </p:spPr>
        <p:txBody>
          <a:bodyPr/>
          <a:lstStyle/>
          <a:p>
            <a:pPr lvl="0"/>
            <a:endParaRPr lang="zh-CN" alt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76A6F45-D57F-48CD-A9E5-5D0E15731AC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6850058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70EDEA5-AB39-4954-B2BC-15C7F3D9781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058145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18864" y="759842"/>
            <a:ext cx="8229600" cy="796950"/>
          </a:xfrm>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2020/2/16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文本占位符 2"/>
          <p:cNvSpPr>
            <a:spLocks noGrp="1"/>
          </p:cNvSpPr>
          <p:nvPr>
            <p:ph idx="1"/>
          </p:nvPr>
        </p:nvSpPr>
        <p:spPr>
          <a:xfrm>
            <a:off x="611560" y="1844824"/>
            <a:ext cx="8075240" cy="4281339"/>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extLst>
      <p:ext uri="{BB962C8B-B14F-4D97-AF65-F5344CB8AC3E}">
        <p14:creationId xmlns:p14="http://schemas.microsoft.com/office/powerpoint/2010/main" val="1145981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1_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2020/2/16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284767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2020/2/16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标题 1"/>
          <p:cNvSpPr>
            <a:spLocks noGrp="1"/>
          </p:cNvSpPr>
          <p:nvPr>
            <p:ph type="title"/>
          </p:nvPr>
        </p:nvSpPr>
        <p:spPr>
          <a:xfrm>
            <a:off x="518864" y="759842"/>
            <a:ext cx="8229600" cy="796950"/>
          </a:xfrm>
        </p:spPr>
        <p:txBody>
          <a:bodyPr/>
          <a:lstStyle/>
          <a:p>
            <a:r>
              <a:rPr lang="zh-CN" altLang="en-US" dirty="0"/>
              <a:t>单击此处编辑母版标题样式</a:t>
            </a:r>
          </a:p>
        </p:txBody>
      </p:sp>
      <p:sp>
        <p:nvSpPr>
          <p:cNvPr id="7" name="文本占位符 2"/>
          <p:cNvSpPr>
            <a:spLocks noGrp="1"/>
          </p:cNvSpPr>
          <p:nvPr>
            <p:ph idx="1"/>
          </p:nvPr>
        </p:nvSpPr>
        <p:spPr>
          <a:xfrm>
            <a:off x="601216" y="1772816"/>
            <a:ext cx="843528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2020/2/16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7" name="标题 1"/>
          <p:cNvSpPr>
            <a:spLocks noGrp="1" noChangeArrowheads="1"/>
          </p:cNvSpPr>
          <p:nvPr>
            <p:ph type="title" idx="4294967295"/>
          </p:nvPr>
        </p:nvSpPr>
        <p:spPr>
          <a:xfrm>
            <a:off x="517525" y="765175"/>
            <a:ext cx="8086725" cy="890588"/>
          </a:xfrm>
        </p:spPr>
        <p:txBody>
          <a:bodyPr>
            <a:normAutofit/>
          </a:bodyPr>
          <a:lstStyle>
            <a:lvl1pPr algn="ctr" rtl="0" eaLnBrk="1" fontAlgn="base" hangingPunct="1">
              <a:spcBef>
                <a:spcPct val="0"/>
              </a:spcBef>
              <a:spcAft>
                <a:spcPct val="0"/>
              </a:spcAft>
              <a:defRPr lang="zh-CN" altLang="en-US" sz="3600" dirty="0" smtClean="0">
                <a:solidFill>
                  <a:schemeClr val="tx2">
                    <a:lumMod val="75000"/>
                  </a:schemeClr>
                </a:solidFill>
                <a:effectLst>
                  <a:outerShdw blurRad="50800" dist="38100" dir="16200000" rotWithShape="0">
                    <a:prstClr val="black">
                      <a:alpha val="40000"/>
                    </a:prstClr>
                  </a:outerShdw>
                </a:effectLst>
                <a:latin typeface="Times New Roman" panose="02020603050405020304" pitchFamily="18" charset="0"/>
                <a:ea typeface="+mj-ea"/>
                <a:cs typeface="Times New Roman" panose="02020603050405020304" pitchFamily="18" charset="0"/>
                <a:sym typeface="Times New Roman" pitchFamily="18" charset="0"/>
              </a:defRPr>
            </a:lvl1pPr>
          </a:lstStyle>
          <a:p>
            <a:pPr eaLnBrk="1" hangingPunct="1"/>
            <a:r>
              <a:rPr lang="en-US" altLang="zh-CN" dirty="0"/>
              <a:t>Thank you!</a:t>
            </a:r>
            <a:endParaRPr lang="zh-CN" altLang="en-US" dirty="0"/>
          </a:p>
        </p:txBody>
      </p:sp>
      <p:pic>
        <p:nvPicPr>
          <p:cNvPr id="8" name="Picture 3" descr="BD04972_"/>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339752" y="2276475"/>
            <a:ext cx="4610447" cy="345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2148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g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image" Target="../media/image10.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image" Target="../media/image9.png"/><Relationship Id="rId2" Type="http://schemas.openxmlformats.org/officeDocument/2006/relationships/slideLayout" Target="../slideLayouts/slideLayout12.xml"/><Relationship Id="rId16" Type="http://schemas.openxmlformats.org/officeDocument/2006/relationships/image" Target="../media/image7.png"/><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image" Target="../media/image8.jpeg"/><Relationship Id="rId10" Type="http://schemas.openxmlformats.org/officeDocument/2006/relationships/slideLayout" Target="../slideLayouts/slideLayout20.xml"/><Relationship Id="rId19" Type="http://schemas.openxmlformats.org/officeDocument/2006/relationships/image" Target="../media/image11.png"/><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230832" y="759842"/>
            <a:ext cx="8229600" cy="79695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251520" y="1600200"/>
            <a:ext cx="843528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13"/>
              </a:buBlip>
            </a:pPr>
            <a:r>
              <a:rPr lang="zh-CN" altLang="en-US" dirty="0"/>
              <a:t>第二级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2020/2/16</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1" r:id="rId4"/>
    <p:sldLayoutId id="2147483652" r:id="rId5"/>
    <p:sldLayoutId id="2147483661" r:id="rId6"/>
    <p:sldLayoutId id="2147483655" r:id="rId7"/>
    <p:sldLayoutId id="2147483660" r:id="rId8"/>
    <p:sldLayoutId id="2147483656" r:id="rId9"/>
    <p:sldLayoutId id="2147483659" r:id="rId10"/>
  </p:sldLayoutIdLst>
  <p:txStyles>
    <p:title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p:titleStyle>
    <p:bodyStyle>
      <a:lvl1pPr marL="457200" indent="-457200" algn="l" defTabSz="0" rtl="0" eaLnBrk="0" fontAlgn="base" latinLnBrk="1" hangingPunct="0">
        <a:spcBef>
          <a:spcPct val="20000"/>
        </a:spcBef>
        <a:spcAft>
          <a:spcPct val="0"/>
        </a:spcAft>
        <a:buFontTx/>
        <a:buBlip>
          <a:blip r:embed="rId13"/>
        </a:buBlip>
        <a:defRPr lang="zh-CN" altLang="en-US" sz="2800" kern="1200" dirty="0" smtClean="0">
          <a:solidFill>
            <a:schemeClr val="tx1"/>
          </a:solidFill>
          <a:latin typeface="华文新魏" panose="02010800040101010101" pitchFamily="2" charset="-122"/>
          <a:ea typeface="华文新魏" panose="02010800040101010101" pitchFamily="2" charset="-122"/>
          <a:cs typeface="+mn-cs"/>
          <a:sym typeface="仿宋_GB2312" pitchFamily="1" charset="-122"/>
        </a:defRPr>
      </a:lvl1pPr>
      <a:lvl2pPr marL="457200" indent="-4572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descr="muban copy"/>
          <p:cNvPicPr>
            <a:picLocks noChangeAspect="1" noChangeArrowheads="1"/>
          </p:cNvPicPr>
          <p:nvPr/>
        </p:nvPicPr>
        <p:blipFill>
          <a:blip r:embed="rId15" cstate="print"/>
          <a:srcRect/>
          <a:stretch>
            <a:fillRect/>
          </a:stretch>
        </p:blipFill>
        <p:spPr bwMode="auto">
          <a:xfrm>
            <a:off x="0" y="-4763"/>
            <a:ext cx="9144000" cy="6867526"/>
          </a:xfrm>
          <a:prstGeom prst="rect">
            <a:avLst/>
          </a:prstGeom>
          <a:noFill/>
          <a:ln w="9525">
            <a:noFill/>
            <a:miter lim="800000"/>
            <a:headEnd/>
            <a:tailEnd/>
          </a:ln>
        </p:spPr>
      </p:pic>
      <p:sp>
        <p:nvSpPr>
          <p:cNvPr id="1027"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itchFamily="2" charset="-122"/>
              </a:defRPr>
            </a:lvl1pPr>
          </a:lstStyle>
          <a:p>
            <a:pPr fontAlgn="base">
              <a:spcBef>
                <a:spcPct val="0"/>
              </a:spcBef>
              <a:spcAft>
                <a:spcPct val="0"/>
              </a:spcAft>
              <a:defRPr/>
            </a:pPr>
            <a:endParaRPr kumimoji="1" lang="en-US" altLang="zh-CN">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itchFamily="2" charset="-122"/>
              </a:defRPr>
            </a:lvl1pPr>
          </a:lstStyle>
          <a:p>
            <a:pPr fontAlgn="base">
              <a:spcBef>
                <a:spcPct val="0"/>
              </a:spcBef>
              <a:spcAft>
                <a:spcPct val="0"/>
              </a:spcAft>
              <a:defRPr/>
            </a:pPr>
            <a:endParaRPr kumimoji="1" lang="en-US" altLang="zh-CN">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itchFamily="2" charset="-122"/>
              </a:defRPr>
            </a:lvl1pPr>
          </a:lstStyle>
          <a:p>
            <a:pPr fontAlgn="base">
              <a:spcBef>
                <a:spcPct val="0"/>
              </a:spcBef>
              <a:spcAft>
                <a:spcPct val="0"/>
              </a:spcAft>
              <a:defRPr/>
            </a:pPr>
            <a:fld id="{A1258F3D-7904-47C1-B8D2-4B2F5D2F63EB}" type="slidenum">
              <a:rPr kumimoji="1" lang="en-US" altLang="zh-CN">
                <a:solidFill>
                  <a:srgbClr val="000000"/>
                </a:solidFill>
              </a:rPr>
              <a:pPr fontAlgn="base">
                <a:spcBef>
                  <a:spcPct val="0"/>
                </a:spcBef>
                <a:spcAft>
                  <a:spcPct val="0"/>
                </a:spcAft>
                <a:defRPr/>
              </a:pPr>
              <a:t>‹#›</a:t>
            </a:fld>
            <a:endParaRPr kumimoji="1" lang="en-US" altLang="zh-CN">
              <a:solidFill>
                <a:srgbClr val="000000"/>
              </a:solidFill>
            </a:endParaRPr>
          </a:p>
        </p:txBody>
      </p:sp>
      <p:pic>
        <p:nvPicPr>
          <p:cNvPr id="1032" name="Picture 9" descr="badge"/>
          <p:cNvPicPr>
            <a:picLocks noChangeAspect="1" noChangeArrowheads="1"/>
          </p:cNvPicPr>
          <p:nvPr/>
        </p:nvPicPr>
        <p:blipFill>
          <a:blip r:embed="rId16" cstate="print"/>
          <a:srcRect/>
          <a:stretch>
            <a:fillRect/>
          </a:stretch>
        </p:blipFill>
        <p:spPr bwMode="auto">
          <a:xfrm>
            <a:off x="211138" y="15875"/>
            <a:ext cx="611187" cy="793750"/>
          </a:xfrm>
          <a:prstGeom prst="rect">
            <a:avLst/>
          </a:prstGeom>
          <a:noFill/>
          <a:ln w="9525">
            <a:noFill/>
            <a:miter lim="800000"/>
            <a:headEnd/>
            <a:tailEnd/>
          </a:ln>
        </p:spPr>
      </p:pic>
      <p:sp>
        <p:nvSpPr>
          <p:cNvPr id="9" name="Text Box 10"/>
          <p:cNvSpPr txBox="1">
            <a:spLocks noChangeArrowheads="1"/>
          </p:cNvSpPr>
          <p:nvPr userDrawn="1"/>
        </p:nvSpPr>
        <p:spPr bwMode="auto">
          <a:xfrm>
            <a:off x="7633518" y="409675"/>
            <a:ext cx="20510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2000" b="1" i="1" dirty="0">
                <a:solidFill>
                  <a:srgbClr val="CC0000"/>
                </a:solidFill>
                <a:latin typeface="Monotype Corsiva" pitchFamily="66" charset="0"/>
                <a:ea typeface="宋体" charset="-122"/>
              </a:rPr>
              <a:t>ML@SHU</a:t>
            </a:r>
          </a:p>
        </p:txBody>
      </p:sp>
    </p:spTree>
    <p:extLst>
      <p:ext uri="{BB962C8B-B14F-4D97-AF65-F5344CB8AC3E}">
        <p14:creationId xmlns:p14="http://schemas.microsoft.com/office/powerpoint/2010/main" val="387376777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txStyles>
    <p:titleStyle>
      <a:lvl1pPr algn="ctr" rtl="0" eaLnBrk="0" fontAlgn="base" hangingPunct="0">
        <a:spcBef>
          <a:spcPct val="0"/>
        </a:spcBef>
        <a:spcAft>
          <a:spcPct val="0"/>
        </a:spcAft>
        <a:defRPr kumimoji="1" sz="4000">
          <a:solidFill>
            <a:srgbClr val="00246C"/>
          </a:solidFill>
          <a:latin typeface="+mj-lt"/>
          <a:ea typeface="+mj-ea"/>
          <a:cs typeface="+mj-cs"/>
        </a:defRPr>
      </a:lvl1pPr>
      <a:lvl2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2pPr>
      <a:lvl3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3pPr>
      <a:lvl4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4pPr>
      <a:lvl5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5pPr>
      <a:lvl6pPr marL="457200" algn="ctr" rtl="0" fontAlgn="base">
        <a:spcBef>
          <a:spcPct val="0"/>
        </a:spcBef>
        <a:spcAft>
          <a:spcPct val="0"/>
        </a:spcAft>
        <a:defRPr kumimoji="1" sz="4000">
          <a:solidFill>
            <a:srgbClr val="00246C"/>
          </a:solidFill>
          <a:latin typeface="Times New Roman" pitchFamily="18" charset="0"/>
          <a:ea typeface="方正姚体" pitchFamily="2" charset="-122"/>
        </a:defRPr>
      </a:lvl6pPr>
      <a:lvl7pPr marL="914400" algn="ctr" rtl="0" fontAlgn="base">
        <a:spcBef>
          <a:spcPct val="0"/>
        </a:spcBef>
        <a:spcAft>
          <a:spcPct val="0"/>
        </a:spcAft>
        <a:defRPr kumimoji="1" sz="4000">
          <a:solidFill>
            <a:srgbClr val="00246C"/>
          </a:solidFill>
          <a:latin typeface="Times New Roman" pitchFamily="18" charset="0"/>
          <a:ea typeface="方正姚体" pitchFamily="2" charset="-122"/>
        </a:defRPr>
      </a:lvl7pPr>
      <a:lvl8pPr marL="1371600" algn="ctr" rtl="0" fontAlgn="base">
        <a:spcBef>
          <a:spcPct val="0"/>
        </a:spcBef>
        <a:spcAft>
          <a:spcPct val="0"/>
        </a:spcAft>
        <a:defRPr kumimoji="1" sz="4000">
          <a:solidFill>
            <a:srgbClr val="00246C"/>
          </a:solidFill>
          <a:latin typeface="Times New Roman" pitchFamily="18" charset="0"/>
          <a:ea typeface="方正姚体" pitchFamily="2" charset="-122"/>
        </a:defRPr>
      </a:lvl8pPr>
      <a:lvl9pPr marL="1828800" algn="ctr" rtl="0" fontAlgn="base">
        <a:spcBef>
          <a:spcPct val="0"/>
        </a:spcBef>
        <a:spcAft>
          <a:spcPct val="0"/>
        </a:spcAft>
        <a:defRPr kumimoji="1" sz="4000">
          <a:solidFill>
            <a:srgbClr val="00246C"/>
          </a:solidFill>
          <a:latin typeface="Times New Roman" pitchFamily="18" charset="0"/>
          <a:ea typeface="方正姚体" pitchFamily="2" charset="-122"/>
        </a:defRPr>
      </a:lvl9pPr>
    </p:titleStyle>
    <p:bodyStyle>
      <a:lvl1pPr marL="342900" indent="-342900" algn="l" rtl="0" eaLnBrk="0" fontAlgn="base" hangingPunct="0">
        <a:spcBef>
          <a:spcPct val="20000"/>
        </a:spcBef>
        <a:spcAft>
          <a:spcPct val="0"/>
        </a:spcAft>
        <a:buBlip>
          <a:blip r:embed="rId17"/>
        </a:buBlip>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Blip>
          <a:blip r:embed="rId18"/>
        </a:buBlip>
        <a:defRPr kumimoji="1" sz="2400">
          <a:solidFill>
            <a:schemeClr val="tx1"/>
          </a:solidFill>
          <a:latin typeface="+mn-lt"/>
          <a:ea typeface="+mn-ea"/>
        </a:defRPr>
      </a:lvl2pPr>
      <a:lvl3pPr marL="1143000" indent="-228600" algn="l" rtl="0" eaLnBrk="0" fontAlgn="base" hangingPunct="0">
        <a:spcBef>
          <a:spcPct val="20000"/>
        </a:spcBef>
        <a:spcAft>
          <a:spcPct val="0"/>
        </a:spcAft>
        <a:buBlip>
          <a:blip r:embed="rId19"/>
        </a:buBlip>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45.emf"/><Relationship Id="rId7"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49.emf"/><Relationship Id="rId7"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hyperlink" Target="file:///F:\&#39640;&#28201;&#21512;&#37329;&#39033;&#30446;\Main_&#39640;&#28201;&#21512;&#37329;&#39033;&#30446;&#20840;&#37096;&#36164;&#26009;\&#21271;&#20140;&#27719;&#25253;ppt\2018-9-28-&#31532;&#19971;&#27425;&#27719;&#25253;\&#22810;&#23618;&#32423;&#29305;&#24449;&#20998;&#26512;\redundancy_evaluation\cormatrix.csv" TargetMode="External"/><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52.png"/><Relationship Id="rId7" Type="http://schemas.openxmlformats.org/officeDocument/2006/relationships/diagramColors" Target="../diagrams/colors5.xml"/><Relationship Id="rId12"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5.xml"/><Relationship Id="rId11" Type="http://schemas.openxmlformats.org/officeDocument/2006/relationships/image" Target="../media/image55.png"/><Relationship Id="rId5" Type="http://schemas.openxmlformats.org/officeDocument/2006/relationships/diagramLayout" Target="../diagrams/layout5.xml"/><Relationship Id="rId10" Type="http://schemas.openxmlformats.org/officeDocument/2006/relationships/image" Target="../media/image54.png"/><Relationship Id="rId4" Type="http://schemas.openxmlformats.org/officeDocument/2006/relationships/diagramData" Target="../diagrams/data5.xml"/><Relationship Id="rId9" Type="http://schemas.openxmlformats.org/officeDocument/2006/relationships/image" Target="../media/image53.png"/></Relationships>
</file>

<file path=ppt/slides/_rels/slide1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90.png"/><Relationship Id="rId4" Type="http://schemas.openxmlformats.org/officeDocument/2006/relationships/image" Target="../media/image59.png"/></Relationships>
</file>

<file path=ppt/slides/_rels/slide17.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66.png"/><Relationship Id="rId18" Type="http://schemas.openxmlformats.org/officeDocument/2006/relationships/image" Target="../media/image71.png"/><Relationship Id="rId3" Type="http://schemas.openxmlformats.org/officeDocument/2006/relationships/image" Target="../media/image390.png"/><Relationship Id="rId7" Type="http://schemas.openxmlformats.org/officeDocument/2006/relationships/image" Target="../media/image62.png"/><Relationship Id="rId12" Type="http://schemas.openxmlformats.org/officeDocument/2006/relationships/image" Target="../media/image65.png"/><Relationship Id="rId17" Type="http://schemas.openxmlformats.org/officeDocument/2006/relationships/image" Target="../media/image70.png"/><Relationship Id="rId2" Type="http://schemas.openxmlformats.org/officeDocument/2006/relationships/notesSlide" Target="../notesSlides/notesSlide17.xml"/><Relationship Id="rId16"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41.png"/><Relationship Id="rId5" Type="http://schemas.openxmlformats.org/officeDocument/2006/relationships/image" Target="../media/image60.png"/><Relationship Id="rId15" Type="http://schemas.openxmlformats.org/officeDocument/2006/relationships/image" Target="../media/image68.png"/><Relationship Id="rId10" Type="http://schemas.openxmlformats.org/officeDocument/2006/relationships/image" Target="../media/image64.png"/><Relationship Id="rId19" Type="http://schemas.openxmlformats.org/officeDocument/2006/relationships/image" Target="../media/image42.png"/><Relationship Id="rId4" Type="http://schemas.openxmlformats.org/officeDocument/2006/relationships/image" Target="../media/image400.png"/><Relationship Id="rId9" Type="http://schemas.openxmlformats.org/officeDocument/2006/relationships/image" Target="../media/image63.png"/><Relationship Id="rId14" Type="http://schemas.openxmlformats.org/officeDocument/2006/relationships/image" Target="../media/image67.png"/></Relationships>
</file>

<file path=ppt/slides/_rels/slide18.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s>
</file>

<file path=ppt/slides/_rels/slide19.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8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4.png"/><Relationship Id="rId4" Type="http://schemas.openxmlformats.org/officeDocument/2006/relationships/image" Target="../media/image73.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3.png"/><Relationship Id="rId7" Type="http://schemas.openxmlformats.org/officeDocument/2006/relationships/image" Target="../media/image86.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27.emf"/></Relationships>
</file>

<file path=ppt/slides/_rels/slide2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9.emf"/><Relationship Id="rId5" Type="http://schemas.openxmlformats.org/officeDocument/2006/relationships/image" Target="../media/image27.emf"/><Relationship Id="rId4" Type="http://schemas.openxmlformats.org/officeDocument/2006/relationships/image" Target="../media/image87.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25.xml.rels><?xml version="1.0" encoding="UTF-8" standalone="yes"?>
<Relationships xmlns="http://schemas.openxmlformats.org/package/2006/relationships"><Relationship Id="rId8" Type="http://schemas.openxmlformats.org/officeDocument/2006/relationships/image" Target="../media/image96.wmf"/><Relationship Id="rId3" Type="http://schemas.openxmlformats.org/officeDocument/2006/relationships/notesSlide" Target="../notesSlides/notesSlide24.xml"/><Relationship Id="rId7" Type="http://schemas.openxmlformats.org/officeDocument/2006/relationships/oleObject" Target="../embeddings/oleObject2.bin"/><Relationship Id="rId12"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95.wmf"/><Relationship Id="rId11" Type="http://schemas.openxmlformats.org/officeDocument/2006/relationships/oleObject" Target="../embeddings/oleObject5.bin"/><Relationship Id="rId5" Type="http://schemas.openxmlformats.org/officeDocument/2006/relationships/oleObject" Target="../embeddings/oleObject1.bin"/><Relationship Id="rId10" Type="http://schemas.openxmlformats.org/officeDocument/2006/relationships/oleObject" Target="../embeddings/oleObject4.bin"/><Relationship Id="rId4" Type="http://schemas.openxmlformats.org/officeDocument/2006/relationships/image" Target="../media/image97.png"/><Relationship Id="rId9" Type="http://schemas.openxmlformats.org/officeDocument/2006/relationships/oleObject" Target="../embeddings/oleObject3.bin"/></Relationships>
</file>

<file path=ppt/slides/_rels/slide2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03.emf"/><Relationship Id="rId5" Type="http://schemas.openxmlformats.org/officeDocument/2006/relationships/image" Target="../media/image102.emf"/><Relationship Id="rId4" Type="http://schemas.openxmlformats.org/officeDocument/2006/relationships/image" Target="../media/image101.emf"/></Relationships>
</file>

<file path=ppt/slides/_rels/slide33.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04.emf"/></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emf"/><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eg"/><Relationship Id="rId9"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30.png"/><Relationship Id="rId7" Type="http://schemas.openxmlformats.org/officeDocument/2006/relationships/diagramLayout" Target="../diagrams/layout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Data" Target="../diagrams/data2.xml"/><Relationship Id="rId11" Type="http://schemas.openxmlformats.org/officeDocument/2006/relationships/image" Target="../media/image33.png"/><Relationship Id="rId5" Type="http://schemas.openxmlformats.org/officeDocument/2006/relationships/image" Target="../media/image32.png"/><Relationship Id="rId10" Type="http://schemas.microsoft.com/office/2007/relationships/diagramDrawing" Target="../diagrams/drawing2.xml"/><Relationship Id="rId4" Type="http://schemas.openxmlformats.org/officeDocument/2006/relationships/image" Target="../media/image31.png"/><Relationship Id="rId9" Type="http://schemas.openxmlformats.org/officeDocument/2006/relationships/diagramColors" Target="../diagrams/colors2.xml"/></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38.emf"/><Relationship Id="rId2" Type="http://schemas.openxmlformats.org/officeDocument/2006/relationships/notesSlide" Target="../notesSlides/notesSlide9.xml"/><Relationship Id="rId16"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37.emf"/><Relationship Id="rId5" Type="http://schemas.openxmlformats.org/officeDocument/2006/relationships/diagramQuickStyle" Target="../diagrams/quickStyle3.xml"/><Relationship Id="rId15" Type="http://schemas.openxmlformats.org/officeDocument/2006/relationships/image" Target="../media/image41.png"/><Relationship Id="rId10" Type="http://schemas.openxmlformats.org/officeDocument/2006/relationships/image" Target="../media/image36.emf"/><Relationship Id="rId4" Type="http://schemas.openxmlformats.org/officeDocument/2006/relationships/diagramLayout" Target="../diagrams/layout3.xml"/><Relationship Id="rId9" Type="http://schemas.openxmlformats.org/officeDocument/2006/relationships/image" Target="../media/image35.emf"/><Relationship Id="rId1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27584" y="1268760"/>
            <a:ext cx="7772400" cy="1143000"/>
          </a:xfrm>
        </p:spPr>
        <p:txBody>
          <a:bodyPr/>
          <a:lstStyle/>
          <a:p>
            <a:pPr eaLnBrk="1" hangingPunct="1"/>
            <a:r>
              <a:rPr lang="zh-CN" altLang="en-US" b="1" dirty="0">
                <a:solidFill>
                  <a:schemeClr val="tx1"/>
                </a:solidFill>
              </a:rPr>
              <a:t>基于机器学习的</a:t>
            </a:r>
            <a:br>
              <a:rPr lang="en-US" altLang="zh-CN" b="1" dirty="0">
                <a:solidFill>
                  <a:schemeClr val="tx1"/>
                </a:solidFill>
              </a:rPr>
            </a:br>
            <a:r>
              <a:rPr lang="zh-CN" altLang="en-US" b="1" dirty="0">
                <a:solidFill>
                  <a:schemeClr val="tx1"/>
                </a:solidFill>
              </a:rPr>
              <a:t>镍基单晶高温合金材料</a:t>
            </a:r>
            <a:br>
              <a:rPr lang="en-US" altLang="zh-CN" b="1" dirty="0">
                <a:solidFill>
                  <a:schemeClr val="tx1"/>
                </a:solidFill>
              </a:rPr>
            </a:br>
            <a:r>
              <a:rPr lang="zh-CN" altLang="en-US" b="1" dirty="0">
                <a:solidFill>
                  <a:schemeClr val="tx1"/>
                </a:solidFill>
              </a:rPr>
              <a:t>数据分析方法研究</a:t>
            </a:r>
          </a:p>
        </p:txBody>
      </p:sp>
      <p:sp>
        <p:nvSpPr>
          <p:cNvPr id="3075" name="Rectangle 3"/>
          <p:cNvSpPr>
            <a:spLocks noGrp="1" noChangeArrowheads="1"/>
          </p:cNvSpPr>
          <p:nvPr>
            <p:ph type="subTitle" idx="1"/>
          </p:nvPr>
        </p:nvSpPr>
        <p:spPr>
          <a:xfrm>
            <a:off x="2362200" y="5562600"/>
            <a:ext cx="5018112" cy="838200"/>
          </a:xfrm>
        </p:spPr>
        <p:txBody>
          <a:bodyPr/>
          <a:lstStyle/>
          <a:p>
            <a:pPr eaLnBrk="1" hangingPunct="1"/>
            <a:r>
              <a:rPr lang="zh-CN" altLang="en-US" sz="2400" dirty="0"/>
              <a:t>上海大学  刘悦、施思齐、鲁晓刚等</a:t>
            </a:r>
            <a:endParaRPr lang="en-US" altLang="zh-CN" sz="2400" dirty="0"/>
          </a:p>
          <a:p>
            <a:pPr eaLnBrk="1" hangingPunct="1"/>
            <a:fld id="{8074004B-2CA3-634E-9581-5C80EC2E77C5}" type="datetime3">
              <a:rPr lang="zh-CN" altLang="en-US" sz="2400" smtClean="0"/>
              <a:t>2020年2月16日星期日</a:t>
            </a:fld>
            <a:endParaRPr lang="zh-CN" altLang="en-US" sz="2400" dirty="0"/>
          </a:p>
        </p:txBody>
      </p:sp>
    </p:spTree>
    <p:extLst>
      <p:ext uri="{BB962C8B-B14F-4D97-AF65-F5344CB8AC3E}">
        <p14:creationId xmlns:p14="http://schemas.microsoft.com/office/powerpoint/2010/main" val="762841616"/>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E278A14-37E7-4AE5-AA4F-46C99ABA4695}"/>
              </a:ext>
            </a:extLst>
          </p:cNvPr>
          <p:cNvPicPr>
            <a:picLocks noChangeAspect="1"/>
          </p:cNvPicPr>
          <p:nvPr/>
        </p:nvPicPr>
        <p:blipFill>
          <a:blip r:embed="rId3"/>
          <a:stretch>
            <a:fillRect/>
          </a:stretch>
        </p:blipFill>
        <p:spPr>
          <a:xfrm>
            <a:off x="4468843" y="2420888"/>
            <a:ext cx="4435099" cy="2665778"/>
          </a:xfrm>
          <a:prstGeom prst="rect">
            <a:avLst/>
          </a:prstGeom>
        </p:spPr>
      </p:pic>
      <p:pic>
        <p:nvPicPr>
          <p:cNvPr id="3" name="图片 2">
            <a:extLst>
              <a:ext uri="{FF2B5EF4-FFF2-40B4-BE49-F238E27FC236}">
                <a16:creationId xmlns:a16="http://schemas.microsoft.com/office/drawing/2014/main" id="{B27EF953-1E2A-4EAF-B105-284D5E13132B}"/>
              </a:ext>
            </a:extLst>
          </p:cNvPr>
          <p:cNvPicPr>
            <a:picLocks noChangeAspect="1"/>
          </p:cNvPicPr>
          <p:nvPr/>
        </p:nvPicPr>
        <p:blipFill>
          <a:blip r:embed="rId4"/>
          <a:stretch>
            <a:fillRect/>
          </a:stretch>
        </p:blipFill>
        <p:spPr>
          <a:xfrm>
            <a:off x="144910" y="2447988"/>
            <a:ext cx="4393191" cy="2640589"/>
          </a:xfrm>
          <a:prstGeom prst="rect">
            <a:avLst/>
          </a:prstGeom>
        </p:spPr>
      </p:pic>
      <p:sp>
        <p:nvSpPr>
          <p:cNvPr id="25" name="文本框 24"/>
          <p:cNvSpPr txBox="1"/>
          <p:nvPr/>
        </p:nvSpPr>
        <p:spPr>
          <a:xfrm>
            <a:off x="289621" y="5130731"/>
            <a:ext cx="8614321" cy="1815882"/>
          </a:xfrm>
          <a:prstGeom prst="rect">
            <a:avLst/>
          </a:prstGeom>
          <a:noFill/>
        </p:spPr>
        <p:txBody>
          <a:bodyPr wrap="square" rtlCol="0">
            <a:spAutoFit/>
          </a:bodyPr>
          <a:lstStyle/>
          <a:p>
            <a:r>
              <a:rPr lang="zh-CN" altLang="en-US" sz="1600" b="1" dirty="0"/>
              <a:t>稀疏属性分析结论：</a:t>
            </a:r>
            <a:endParaRPr lang="en-US" altLang="zh-CN" sz="1600" b="1" dirty="0"/>
          </a:p>
          <a:p>
            <a:r>
              <a:rPr lang="zh-CN" altLang="en-US" sz="1600" b="1" dirty="0"/>
              <a:t>（</a:t>
            </a:r>
            <a:r>
              <a:rPr lang="en-US" altLang="zh-CN" sz="1600" b="1" dirty="0"/>
              <a:t>1</a:t>
            </a:r>
            <a:r>
              <a:rPr lang="zh-CN" altLang="en-US" sz="1600" b="1" dirty="0"/>
              <a:t>）根据专家经验，稀疏值阈值设定为</a:t>
            </a:r>
            <a:r>
              <a:rPr lang="en-US" altLang="zh-CN" sz="1600" b="1" dirty="0"/>
              <a:t>95</a:t>
            </a:r>
            <a:r>
              <a:rPr lang="zh-CN" altLang="en-US" sz="1600" b="1" dirty="0"/>
              <a:t>，从左图可以看出</a:t>
            </a:r>
            <a:r>
              <a:rPr lang="en-US" altLang="zh-CN" sz="1600" b="1" dirty="0">
                <a:solidFill>
                  <a:srgbClr val="FF0000"/>
                </a:solidFill>
              </a:rPr>
              <a:t>1satt</a:t>
            </a:r>
            <a:r>
              <a:rPr lang="zh-CN" altLang="en-US" sz="1600" b="1" dirty="0">
                <a:solidFill>
                  <a:srgbClr val="FF0000"/>
                </a:solidFill>
              </a:rPr>
              <a:t>（第一阶段时效处理时间）</a:t>
            </a:r>
            <a:r>
              <a:rPr lang="zh-CN" altLang="en-US" sz="1600" b="1" dirty="0"/>
              <a:t>这个离散属性的稀疏值大于</a:t>
            </a:r>
            <a:r>
              <a:rPr lang="en-US" altLang="zh-CN" sz="1600" b="1" dirty="0"/>
              <a:t>95</a:t>
            </a:r>
            <a:r>
              <a:rPr lang="zh-CN" altLang="en-US" sz="1600" b="1" dirty="0"/>
              <a:t>（其中离散值‘</a:t>
            </a:r>
            <a:r>
              <a:rPr lang="en-US" altLang="zh-CN" sz="1600" b="1" dirty="0"/>
              <a:t>4</a:t>
            </a:r>
            <a:r>
              <a:rPr lang="zh-CN" altLang="en-US" sz="1600" b="1" dirty="0"/>
              <a:t>’的数目占样本总数的</a:t>
            </a:r>
            <a:r>
              <a:rPr lang="en-US" altLang="zh-CN" sz="1600" b="1" dirty="0"/>
              <a:t>98.49%</a:t>
            </a:r>
            <a:r>
              <a:rPr lang="zh-CN" altLang="en-US" sz="1600" b="1" dirty="0"/>
              <a:t>，超过</a:t>
            </a:r>
            <a:r>
              <a:rPr lang="en-US" altLang="zh-CN" sz="1600" b="1" dirty="0"/>
              <a:t>95%</a:t>
            </a:r>
            <a:r>
              <a:rPr lang="zh-CN" altLang="en-US" sz="1600" b="1" dirty="0"/>
              <a:t>），</a:t>
            </a:r>
            <a:r>
              <a:rPr lang="zh-CN" altLang="en-US" sz="1600" b="1" dirty="0">
                <a:solidFill>
                  <a:srgbClr val="FF0000"/>
                </a:solidFill>
              </a:rPr>
              <a:t>因此它是稀疏属性。</a:t>
            </a:r>
            <a:endParaRPr lang="en-US" altLang="zh-CN" sz="1600" b="1" dirty="0">
              <a:solidFill>
                <a:srgbClr val="FF0000"/>
              </a:solidFill>
            </a:endParaRPr>
          </a:p>
          <a:p>
            <a:r>
              <a:rPr lang="zh-CN" altLang="en-US" sz="1600" b="1" dirty="0"/>
              <a:t>（</a:t>
            </a:r>
            <a:r>
              <a:rPr lang="en-US" altLang="zh-CN" sz="1600" b="1" dirty="0"/>
              <a:t>2</a:t>
            </a:r>
            <a:r>
              <a:rPr lang="zh-CN" altLang="en-US" sz="1600" b="1" dirty="0"/>
              <a:t>）依据专家经验，属性方差阈值设定为</a:t>
            </a:r>
            <a:r>
              <a:rPr lang="en-US" altLang="zh-CN" sz="1600" b="1" dirty="0"/>
              <a:t>0.01</a:t>
            </a:r>
            <a:r>
              <a:rPr lang="zh-CN" altLang="en-US" sz="1600" b="1" dirty="0"/>
              <a:t>，从右图中可看出</a:t>
            </a:r>
            <a:r>
              <a:rPr lang="zh-CN" altLang="en-US" sz="1600" b="1" dirty="0">
                <a:solidFill>
                  <a:srgbClr val="FF0000"/>
                </a:solidFill>
              </a:rPr>
              <a:t>所有连续属性方差都大于</a:t>
            </a:r>
            <a:r>
              <a:rPr lang="en-US" altLang="zh-CN" sz="1600" b="1" dirty="0">
                <a:solidFill>
                  <a:srgbClr val="FF0000"/>
                </a:solidFill>
              </a:rPr>
              <a:t>0.01</a:t>
            </a:r>
            <a:r>
              <a:rPr lang="zh-CN" altLang="en-US" sz="1600" b="1" dirty="0">
                <a:solidFill>
                  <a:srgbClr val="FF0000"/>
                </a:solidFill>
              </a:rPr>
              <a:t>因此在连续属性中不存在稀疏性</a:t>
            </a:r>
            <a:r>
              <a:rPr lang="zh-CN" altLang="en-US" sz="1600" b="1" dirty="0"/>
              <a:t>。</a:t>
            </a:r>
            <a:endParaRPr lang="en-US" altLang="zh-CN" sz="1600" b="1" dirty="0"/>
          </a:p>
          <a:p>
            <a:endParaRPr lang="zh-CN" altLang="en-US" sz="1600" b="1" dirty="0"/>
          </a:p>
        </p:txBody>
      </p:sp>
      <p:sp>
        <p:nvSpPr>
          <p:cNvPr id="2" name="标题 1"/>
          <p:cNvSpPr>
            <a:spLocks noGrp="1"/>
          </p:cNvSpPr>
          <p:nvPr>
            <p:ph type="title"/>
          </p:nvPr>
        </p:nvSpPr>
        <p:spPr>
          <a:xfrm>
            <a:off x="863953" y="79342"/>
            <a:ext cx="8229600" cy="687846"/>
          </a:xfrm>
        </p:spPr>
        <p:txBody>
          <a:bodyPr>
            <a:noAutofit/>
          </a:bodyPr>
          <a:lstStyle/>
          <a:p>
            <a:pPr lvl="0"/>
            <a:r>
              <a:rPr lang="zh-CN" altLang="en-US" sz="2400" dirty="0"/>
              <a:t>稀疏属性分析</a:t>
            </a:r>
            <a:r>
              <a:rPr lang="en-US" altLang="zh-CN" sz="2400" dirty="0"/>
              <a:t>——</a:t>
            </a:r>
            <a:r>
              <a:rPr lang="zh-CN" altLang="en-US" sz="2400" dirty="0">
                <a:solidFill>
                  <a:srgbClr val="FF0000"/>
                </a:solidFill>
              </a:rPr>
              <a:t>蠕变性能数据</a:t>
            </a:r>
          </a:p>
        </p:txBody>
      </p:sp>
      <p:sp>
        <p:nvSpPr>
          <p:cNvPr id="7" name="文本框 4"/>
          <p:cNvSpPr txBox="1">
            <a:spLocks noChangeArrowheads="1"/>
          </p:cNvSpPr>
          <p:nvPr/>
        </p:nvSpPr>
        <p:spPr bwMode="auto">
          <a:xfrm>
            <a:off x="14215" y="737088"/>
            <a:ext cx="887571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defTabSz="0" latinLnBrk="1">
              <a:spcBef>
                <a:spcPct val="20000"/>
              </a:spcBef>
              <a:buBlip>
                <a:blip r:embed="rId5"/>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b="1" dirty="0"/>
              <a:t>目的：</a:t>
            </a:r>
            <a:r>
              <a:rPr lang="zh-CN" altLang="en-US" sz="1800" dirty="0">
                <a:latin typeface="Calibri" panose="020F0502020204030204" pitchFamily="34" charset="0"/>
                <a:ea typeface="宋体" panose="02010600030101010101" pitchFamily="2" charset="-122"/>
              </a:rPr>
              <a:t>可以过滤一些稀疏属性，使得各个属性值的分布尽可能均匀，从而为后续的数据分析提供良好质量的数据，提高机器学习的预测精度。</a:t>
            </a:r>
            <a:endParaRPr lang="en-US" altLang="zh-CN" sz="1800" dirty="0">
              <a:latin typeface="Calibri" panose="020F0502020204030204" pitchFamily="34" charset="0"/>
              <a:ea typeface="宋体" panose="02010600030101010101" pitchFamily="2" charset="-122"/>
            </a:endParaRPr>
          </a:p>
          <a:p>
            <a:pPr>
              <a:spcBef>
                <a:spcPct val="0"/>
              </a:spcBef>
              <a:buNone/>
            </a:pPr>
            <a:r>
              <a:rPr lang="zh-CN" altLang="en-US" sz="1800" b="1" dirty="0"/>
              <a:t>方法：</a:t>
            </a:r>
            <a:r>
              <a:rPr lang="zh-CN" altLang="en-US" sz="1800" dirty="0">
                <a:latin typeface="Calibri" panose="020F0502020204030204" pitchFamily="34" charset="0"/>
                <a:ea typeface="宋体" panose="02010600030101010101" pitchFamily="2" charset="-122"/>
              </a:rPr>
              <a:t>对</a:t>
            </a:r>
            <a:r>
              <a:rPr lang="zh-CN" altLang="en-US" sz="1800" dirty="0">
                <a:solidFill>
                  <a:srgbClr val="FF0000"/>
                </a:solidFill>
                <a:latin typeface="Calibri" panose="020F0502020204030204" pitchFamily="34" charset="0"/>
                <a:ea typeface="宋体" panose="02010600030101010101" pitchFamily="2" charset="-122"/>
              </a:rPr>
              <a:t>样本数量为</a:t>
            </a:r>
            <a:r>
              <a:rPr lang="en-US" altLang="zh-CN" sz="1800" dirty="0">
                <a:solidFill>
                  <a:srgbClr val="FF0000"/>
                </a:solidFill>
                <a:latin typeface="Calibri" panose="020F0502020204030204" pitchFamily="34" charset="0"/>
                <a:ea typeface="宋体" panose="02010600030101010101" pitchFamily="2" charset="-122"/>
              </a:rPr>
              <a:t>266</a:t>
            </a:r>
            <a:r>
              <a:rPr lang="zh-CN" altLang="en-US" sz="1800" dirty="0">
                <a:solidFill>
                  <a:srgbClr val="FF0000"/>
                </a:solidFill>
                <a:latin typeface="Calibri" panose="020F0502020204030204" pitchFamily="34" charset="0"/>
                <a:ea typeface="宋体" panose="02010600030101010101" pitchFamily="2" charset="-122"/>
              </a:rPr>
              <a:t>条，描述因子个数为</a:t>
            </a:r>
            <a:r>
              <a:rPr lang="en-US" altLang="zh-CN" sz="1800" dirty="0">
                <a:solidFill>
                  <a:srgbClr val="FF0000"/>
                </a:solidFill>
                <a:latin typeface="Calibri" panose="020F0502020204030204" pitchFamily="34" charset="0"/>
                <a:ea typeface="宋体" panose="02010600030101010101" pitchFamily="2" charset="-122"/>
              </a:rPr>
              <a:t>27</a:t>
            </a:r>
            <a:r>
              <a:rPr lang="zh-CN" altLang="en-US" sz="1800" dirty="0">
                <a:solidFill>
                  <a:srgbClr val="FF0000"/>
                </a:solidFill>
                <a:latin typeface="Calibri" panose="020F0502020204030204" pitchFamily="34" charset="0"/>
                <a:ea typeface="宋体" panose="02010600030101010101" pitchFamily="2" charset="-122"/>
              </a:rPr>
              <a:t>个</a:t>
            </a:r>
            <a:r>
              <a:rPr lang="zh-CN" altLang="en-US" sz="1800" dirty="0">
                <a:latin typeface="Calibri" panose="020F0502020204030204" pitchFamily="34" charset="0"/>
                <a:ea typeface="宋体" panose="02010600030101010101" pitchFamily="2" charset="-122"/>
              </a:rPr>
              <a:t>的蠕变性能数据进行了稀疏属性分析。稀疏属性指的是当属性值为离散值时比如</a:t>
            </a:r>
            <a:r>
              <a:rPr lang="en-US" altLang="zh-CN" sz="1800" dirty="0">
                <a:latin typeface="Calibri" panose="020F0502020204030204" pitchFamily="34" charset="0"/>
                <a:ea typeface="宋体" panose="02010600030101010101" pitchFamily="2" charset="-122"/>
              </a:rPr>
              <a:t>0,1</a:t>
            </a:r>
            <a:r>
              <a:rPr lang="zh-CN" altLang="en-US" sz="1800" dirty="0">
                <a:latin typeface="Calibri" panose="020F0502020204030204" pitchFamily="34" charset="0"/>
                <a:ea typeface="宋体" panose="02010600030101010101" pitchFamily="2" charset="-122"/>
              </a:rPr>
              <a:t>，如果其中某个离散值的数量超过总数量的</a:t>
            </a:r>
            <a:r>
              <a:rPr lang="en-US" altLang="zh-CN" sz="1800" dirty="0">
                <a:latin typeface="Calibri" panose="020F0502020204030204" pitchFamily="34" charset="0"/>
                <a:ea typeface="宋体" panose="02010600030101010101" pitchFamily="2" charset="-122"/>
              </a:rPr>
              <a:t>95%</a:t>
            </a:r>
            <a:r>
              <a:rPr lang="zh-CN" altLang="en-US" sz="1800" dirty="0">
                <a:latin typeface="Calibri" panose="020F0502020204030204" pitchFamily="34" charset="0"/>
                <a:ea typeface="宋体" panose="02010600030101010101" pitchFamily="2" charset="-122"/>
              </a:rPr>
              <a:t>，说明该离散值对应的属性为稀疏属性；当属性值为连续值时，如果属性值的方差小于给定阈值时，也说明该属性为稀疏属性。</a:t>
            </a:r>
          </a:p>
        </p:txBody>
      </p:sp>
      <p:cxnSp>
        <p:nvCxnSpPr>
          <p:cNvPr id="6" name="直接连接符 5"/>
          <p:cNvCxnSpPr/>
          <p:nvPr/>
        </p:nvCxnSpPr>
        <p:spPr>
          <a:xfrm flipH="1">
            <a:off x="3563888" y="2420888"/>
            <a:ext cx="6942" cy="2654661"/>
          </a:xfrm>
          <a:prstGeom prst="line">
            <a:avLst/>
          </a:prstGeom>
          <a:ln w="28575">
            <a:solidFill>
              <a:schemeClr val="bg2">
                <a:lumMod val="40000"/>
                <a:lumOff val="60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729174" y="3401046"/>
            <a:ext cx="400110" cy="849516"/>
          </a:xfrm>
          <a:prstGeom prst="rect">
            <a:avLst/>
          </a:prstGeom>
          <a:noFill/>
        </p:spPr>
        <p:txBody>
          <a:bodyPr vert="eaVert" wrap="square" rtlCol="0">
            <a:spAutoFit/>
          </a:bodyPr>
          <a:lstStyle/>
          <a:p>
            <a:pPr algn="ctr"/>
            <a:r>
              <a:rPr lang="zh-CN" altLang="en-US" sz="1400" b="1" dirty="0">
                <a:solidFill>
                  <a:srgbClr val="FF0000"/>
                </a:solidFill>
              </a:rPr>
              <a:t>阈值</a:t>
            </a:r>
            <a:r>
              <a:rPr lang="en-US" altLang="zh-CN" sz="1400" b="1" dirty="0">
                <a:solidFill>
                  <a:srgbClr val="FF0000"/>
                </a:solidFill>
              </a:rPr>
              <a:t>=95</a:t>
            </a:r>
            <a:endParaRPr lang="zh-CN" altLang="en-US" sz="1400" b="1" dirty="0">
              <a:solidFill>
                <a:srgbClr val="FF0000"/>
              </a:solidFill>
            </a:endParaRPr>
          </a:p>
        </p:txBody>
      </p:sp>
      <p:sp>
        <p:nvSpPr>
          <p:cNvPr id="24" name="矩形 23"/>
          <p:cNvSpPr/>
          <p:nvPr/>
        </p:nvSpPr>
        <p:spPr>
          <a:xfrm>
            <a:off x="144910" y="5168309"/>
            <a:ext cx="8759032" cy="1551574"/>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5364088" y="2420888"/>
            <a:ext cx="0" cy="2665778"/>
          </a:xfrm>
          <a:prstGeom prst="line">
            <a:avLst/>
          </a:prstGeom>
          <a:ln w="28575">
            <a:solidFill>
              <a:schemeClr val="accent6">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524437" y="3362044"/>
            <a:ext cx="400110" cy="888518"/>
          </a:xfrm>
          <a:prstGeom prst="rect">
            <a:avLst/>
          </a:prstGeom>
          <a:noFill/>
        </p:spPr>
        <p:txBody>
          <a:bodyPr vert="eaVert" wrap="square" rtlCol="0">
            <a:spAutoFit/>
          </a:bodyPr>
          <a:lstStyle/>
          <a:p>
            <a:pPr algn="ctr"/>
            <a:r>
              <a:rPr lang="zh-CN" altLang="en-US" sz="1400" b="1" dirty="0">
                <a:solidFill>
                  <a:srgbClr val="FF0000"/>
                </a:solidFill>
              </a:rPr>
              <a:t>阈值</a:t>
            </a:r>
            <a:r>
              <a:rPr lang="en-US" altLang="zh-CN" sz="1400" b="1" dirty="0">
                <a:solidFill>
                  <a:srgbClr val="FF0000"/>
                </a:solidFill>
              </a:rPr>
              <a:t>=0.01</a:t>
            </a:r>
            <a:endParaRPr lang="zh-CN" altLang="en-US" sz="1400" b="1" dirty="0">
              <a:solidFill>
                <a:srgbClr val="FF0000"/>
              </a:solidFill>
            </a:endParaRPr>
          </a:p>
        </p:txBody>
      </p:sp>
    </p:spTree>
    <p:extLst>
      <p:ext uri="{BB962C8B-B14F-4D97-AF65-F5344CB8AC3E}">
        <p14:creationId xmlns:p14="http://schemas.microsoft.com/office/powerpoint/2010/main" val="2705388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541683" y="2097340"/>
            <a:ext cx="4691133" cy="3280944"/>
          </a:xfrm>
          <a:prstGeom prst="rect">
            <a:avLst/>
          </a:prstGeom>
        </p:spPr>
      </p:pic>
      <p:sp>
        <p:nvSpPr>
          <p:cNvPr id="7" name="文本框 4"/>
          <p:cNvSpPr txBox="1">
            <a:spLocks noChangeArrowheads="1"/>
          </p:cNvSpPr>
          <p:nvPr/>
        </p:nvSpPr>
        <p:spPr bwMode="auto">
          <a:xfrm>
            <a:off x="0" y="767188"/>
            <a:ext cx="8875712"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defTabSz="0" latinLnBrk="1">
              <a:spcBef>
                <a:spcPct val="20000"/>
              </a:spcBef>
              <a:buBlip>
                <a:blip r:embed="rId4"/>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b="1" dirty="0"/>
              <a:t>目的：</a:t>
            </a:r>
            <a:r>
              <a:rPr lang="zh-CN" altLang="en-US" sz="1800" dirty="0">
                <a:latin typeface="Calibri" panose="020F0502020204030204" pitchFamily="34" charset="0"/>
                <a:ea typeface="宋体" panose="02010600030101010101" pitchFamily="2" charset="-122"/>
              </a:rPr>
              <a:t>可以过滤无关相关的属性，保留最相关的属性，使得条件属性与决策属性之间的相关性较强，从而为后续的数据分析提供良好质量的数据，提高机器学习的预测精度。</a:t>
            </a:r>
            <a:endParaRPr lang="en-US" altLang="zh-CN" sz="1800" dirty="0">
              <a:latin typeface="Calibri" panose="020F0502020204030204" pitchFamily="34" charset="0"/>
              <a:ea typeface="宋体" panose="02010600030101010101" pitchFamily="2" charset="-122"/>
            </a:endParaRPr>
          </a:p>
          <a:p>
            <a:pPr eaLnBrk="1" hangingPunct="1">
              <a:spcBef>
                <a:spcPct val="0"/>
              </a:spcBef>
              <a:buNone/>
            </a:pPr>
            <a:r>
              <a:rPr lang="zh-CN" altLang="en-US" sz="1800" b="1" dirty="0"/>
              <a:t>方法：</a:t>
            </a:r>
            <a:r>
              <a:rPr lang="zh-CN" altLang="en-US" sz="1800" dirty="0">
                <a:latin typeface="Calibri" panose="020F0502020204030204" pitchFamily="34" charset="0"/>
                <a:ea typeface="宋体" panose="02010600030101010101" pitchFamily="2" charset="-122"/>
              </a:rPr>
              <a:t>对样本数量为</a:t>
            </a:r>
            <a:r>
              <a:rPr lang="en-US" altLang="zh-CN" sz="1800" dirty="0">
                <a:latin typeface="Calibri" panose="020F0502020204030204" pitchFamily="34" charset="0"/>
                <a:ea typeface="宋体" panose="02010600030101010101" pitchFamily="2" charset="-122"/>
              </a:rPr>
              <a:t>266</a:t>
            </a:r>
            <a:r>
              <a:rPr lang="zh-CN" altLang="en-US" sz="1800" dirty="0">
                <a:latin typeface="Calibri" panose="020F0502020204030204" pitchFamily="34" charset="0"/>
                <a:ea typeface="宋体" panose="02010600030101010101" pitchFamily="2" charset="-122"/>
              </a:rPr>
              <a:t>条，描述因子个数为</a:t>
            </a:r>
            <a:r>
              <a:rPr lang="en-US" altLang="zh-CN" sz="1800" dirty="0">
                <a:latin typeface="Calibri" panose="020F0502020204030204" pitchFamily="34" charset="0"/>
                <a:ea typeface="宋体" panose="02010600030101010101" pitchFamily="2" charset="-122"/>
              </a:rPr>
              <a:t>26</a:t>
            </a:r>
            <a:r>
              <a:rPr lang="zh-CN" altLang="en-US" sz="1800" dirty="0">
                <a:latin typeface="Calibri" panose="020F0502020204030204" pitchFamily="34" charset="0"/>
                <a:ea typeface="宋体" panose="02010600030101010101" pitchFamily="2" charset="-122"/>
              </a:rPr>
              <a:t>个的蠕变性能数据进行了相关性分析。其中，红色表示</a:t>
            </a:r>
            <a:r>
              <a:rPr lang="zh-CN" altLang="en-US" sz="1800" dirty="0">
                <a:solidFill>
                  <a:srgbClr val="FF0000"/>
                </a:solidFill>
                <a:latin typeface="Calibri" panose="020F0502020204030204" pitchFamily="34" charset="0"/>
                <a:ea typeface="宋体" panose="02010600030101010101" pitchFamily="2" charset="-122"/>
              </a:rPr>
              <a:t>负相关</a:t>
            </a:r>
            <a:r>
              <a:rPr lang="zh-CN" altLang="en-US" sz="1800" dirty="0">
                <a:solidFill>
                  <a:srgbClr val="0070C0"/>
                </a:solidFill>
                <a:latin typeface="Calibri" panose="020F0502020204030204" pitchFamily="34" charset="0"/>
                <a:ea typeface="宋体" panose="02010600030101010101" pitchFamily="2" charset="-122"/>
              </a:rPr>
              <a:t>，</a:t>
            </a:r>
            <a:r>
              <a:rPr lang="zh-CN" altLang="en-US" sz="1800" dirty="0">
                <a:latin typeface="Calibri" panose="020F0502020204030204" pitchFamily="34" charset="0"/>
                <a:ea typeface="宋体" panose="02010600030101010101" pitchFamily="2" charset="-122"/>
              </a:rPr>
              <a:t>蓝色表示</a:t>
            </a:r>
            <a:r>
              <a:rPr lang="zh-CN" altLang="en-US" sz="1800" dirty="0">
                <a:solidFill>
                  <a:srgbClr val="0033CC"/>
                </a:solidFill>
                <a:latin typeface="Calibri" panose="020F0502020204030204" pitchFamily="34" charset="0"/>
                <a:ea typeface="宋体" panose="02010600030101010101" pitchFamily="2" charset="-122"/>
              </a:rPr>
              <a:t>正相关</a:t>
            </a:r>
            <a:r>
              <a:rPr lang="zh-CN" altLang="en-US" sz="1800" dirty="0">
                <a:latin typeface="Calibri" panose="020F0502020204030204" pitchFamily="34" charset="0"/>
                <a:ea typeface="宋体" panose="02010600030101010101" pitchFamily="2" charset="-122"/>
              </a:rPr>
              <a:t>，颜色越深，相关性越强。</a:t>
            </a:r>
          </a:p>
        </p:txBody>
      </p:sp>
      <p:sp>
        <p:nvSpPr>
          <p:cNvPr id="2" name="标题 1"/>
          <p:cNvSpPr>
            <a:spLocks noGrp="1"/>
          </p:cNvSpPr>
          <p:nvPr>
            <p:ph type="title"/>
          </p:nvPr>
        </p:nvSpPr>
        <p:spPr>
          <a:xfrm>
            <a:off x="863953" y="79342"/>
            <a:ext cx="8229600" cy="687846"/>
          </a:xfrm>
        </p:spPr>
        <p:txBody>
          <a:bodyPr>
            <a:noAutofit/>
          </a:bodyPr>
          <a:lstStyle/>
          <a:p>
            <a:pPr lvl="0"/>
            <a:r>
              <a:rPr lang="zh-CN" altLang="en-US" sz="2400" dirty="0"/>
              <a:t>相关属性分析</a:t>
            </a:r>
            <a:r>
              <a:rPr lang="en-US" altLang="zh-CN" sz="2400" dirty="0"/>
              <a:t>——</a:t>
            </a:r>
            <a:r>
              <a:rPr lang="zh-CN" altLang="en-US" sz="2400" dirty="0">
                <a:solidFill>
                  <a:srgbClr val="FF0000"/>
                </a:solidFill>
              </a:rPr>
              <a:t>蠕变性能数据</a:t>
            </a:r>
          </a:p>
        </p:txBody>
      </p:sp>
      <p:sp>
        <p:nvSpPr>
          <p:cNvPr id="9" name="文本框 8"/>
          <p:cNvSpPr txBox="1"/>
          <p:nvPr/>
        </p:nvSpPr>
        <p:spPr>
          <a:xfrm>
            <a:off x="4835654" y="2087811"/>
            <a:ext cx="400110" cy="3039510"/>
          </a:xfrm>
          <a:prstGeom prst="rect">
            <a:avLst/>
          </a:prstGeom>
          <a:noFill/>
        </p:spPr>
        <p:txBody>
          <a:bodyPr vert="eaVert" wrap="square" rtlCol="0">
            <a:spAutoFit/>
          </a:bodyPr>
          <a:lstStyle/>
          <a:p>
            <a:pPr algn="ctr"/>
            <a:r>
              <a:rPr lang="zh-CN" altLang="en-US" sz="1400" b="1" dirty="0">
                <a:solidFill>
                  <a:srgbClr val="FF0000"/>
                </a:solidFill>
              </a:rPr>
              <a:t>属性与属性之间的相关系数</a:t>
            </a:r>
            <a:endParaRPr lang="zh-CN" altLang="en-US" sz="1400" dirty="0"/>
          </a:p>
        </p:txBody>
      </p:sp>
      <p:sp>
        <p:nvSpPr>
          <p:cNvPr id="10" name="文本框 9"/>
          <p:cNvSpPr txBox="1"/>
          <p:nvPr/>
        </p:nvSpPr>
        <p:spPr>
          <a:xfrm>
            <a:off x="-92154" y="2132856"/>
            <a:ext cx="615553" cy="3172251"/>
          </a:xfrm>
          <a:prstGeom prst="rect">
            <a:avLst/>
          </a:prstGeom>
          <a:noFill/>
        </p:spPr>
        <p:txBody>
          <a:bodyPr vert="eaVert" wrap="square" rtlCol="0">
            <a:spAutoFit/>
          </a:bodyPr>
          <a:lstStyle/>
          <a:p>
            <a:r>
              <a:rPr lang="zh-CN" altLang="en-US" sz="1400" b="1" dirty="0">
                <a:solidFill>
                  <a:srgbClr val="FF0000"/>
                </a:solidFill>
              </a:rPr>
              <a:t>条件属性与决策属性之间的相关系数</a:t>
            </a:r>
          </a:p>
          <a:p>
            <a:endParaRPr lang="zh-CN" altLang="en-US" sz="1400" dirty="0"/>
          </a:p>
        </p:txBody>
      </p:sp>
      <p:grpSp>
        <p:nvGrpSpPr>
          <p:cNvPr id="12" name="组合 11"/>
          <p:cNvGrpSpPr/>
          <p:nvPr/>
        </p:nvGrpSpPr>
        <p:grpSpPr>
          <a:xfrm>
            <a:off x="16177" y="5186836"/>
            <a:ext cx="9077376" cy="1569660"/>
            <a:chOff x="271417" y="5531593"/>
            <a:chExt cx="8868166" cy="1211279"/>
          </a:xfrm>
        </p:grpSpPr>
        <p:sp>
          <p:nvSpPr>
            <p:cNvPr id="8" name="矩形 7"/>
            <p:cNvSpPr/>
            <p:nvPr/>
          </p:nvSpPr>
          <p:spPr>
            <a:xfrm>
              <a:off x="271417" y="5531597"/>
              <a:ext cx="8817720" cy="118996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62743" y="5531593"/>
              <a:ext cx="8776840" cy="1211279"/>
            </a:xfrm>
            <a:prstGeom prst="rect">
              <a:avLst/>
            </a:prstGeom>
            <a:noFill/>
          </p:spPr>
          <p:txBody>
            <a:bodyPr wrap="square" rtlCol="0">
              <a:spAutoFit/>
            </a:bodyPr>
            <a:lstStyle/>
            <a:p>
              <a:r>
                <a:rPr lang="zh-CN" altLang="en-US" sz="1600" b="1" dirty="0"/>
                <a:t>相关属性分析结论：</a:t>
              </a:r>
              <a:endParaRPr lang="en-US" altLang="zh-CN" sz="1600" b="1" dirty="0"/>
            </a:p>
            <a:p>
              <a:r>
                <a:rPr lang="zh-CN" altLang="en-US" sz="1600" b="1" dirty="0"/>
                <a:t>         依据专家经验，相关系数阈值设定为</a:t>
              </a:r>
              <a:r>
                <a:rPr lang="en-US" altLang="zh-CN" sz="1600" b="1" dirty="0">
                  <a:solidFill>
                    <a:srgbClr val="FF0000"/>
                  </a:solidFill>
                </a:rPr>
                <a:t>0.3</a:t>
              </a:r>
              <a:r>
                <a:rPr lang="zh-CN" altLang="en-US" sz="1600" b="1" dirty="0"/>
                <a:t>，从左图可以看出，所有的蠕变属性</a:t>
              </a:r>
              <a:r>
                <a:rPr lang="zh-CN" altLang="en-US" sz="1600" b="1" dirty="0">
                  <a:solidFill>
                    <a:srgbClr val="FF0000"/>
                  </a:solidFill>
                </a:rPr>
                <a:t>（</a:t>
              </a:r>
              <a:r>
                <a:rPr lang="en-US" altLang="zh-CN" sz="1600" b="1" dirty="0">
                  <a:solidFill>
                    <a:srgbClr val="FF0000"/>
                  </a:solidFill>
                </a:rPr>
                <a:t>26</a:t>
              </a:r>
              <a:r>
                <a:rPr lang="zh-CN" altLang="en-US" sz="1600" b="1" dirty="0">
                  <a:solidFill>
                    <a:srgbClr val="FF0000"/>
                  </a:solidFill>
                </a:rPr>
                <a:t>个</a:t>
              </a:r>
              <a:r>
                <a:rPr lang="zh-CN" altLang="en-US" sz="1600" b="1" dirty="0"/>
                <a:t>）与决策属性（蠕变断裂寿命）之间的相关系数都大于</a:t>
              </a:r>
              <a:r>
                <a:rPr lang="en-US" altLang="zh-CN" sz="1600" b="1" dirty="0">
                  <a:solidFill>
                    <a:srgbClr val="FF0000"/>
                  </a:solidFill>
                </a:rPr>
                <a:t>0.3</a:t>
              </a:r>
              <a:r>
                <a:rPr lang="zh-CN" altLang="en-US" sz="1600" b="1" dirty="0"/>
                <a:t>，表明所有的属性与蠕变断裂寿命的相关性都较强。其中，对于</a:t>
              </a:r>
              <a:r>
                <a:rPr lang="zh-CN" altLang="en-US" sz="1600" b="1" dirty="0">
                  <a:solidFill>
                    <a:srgbClr val="FF0000"/>
                  </a:solidFill>
                </a:rPr>
                <a:t>合金化金属元素</a:t>
              </a:r>
              <a:r>
                <a:rPr lang="zh-CN" altLang="en-US" sz="1600" b="1" dirty="0"/>
                <a:t>，</a:t>
              </a:r>
              <a:r>
                <a:rPr lang="en-US" altLang="zh-CN" sz="1600" b="1" dirty="0">
                  <a:solidFill>
                    <a:srgbClr val="FF0000"/>
                  </a:solidFill>
                </a:rPr>
                <a:t>Ni</a:t>
              </a:r>
              <a:r>
                <a:rPr lang="zh-CN" altLang="en-US" sz="1600" b="1" dirty="0">
                  <a:solidFill>
                    <a:srgbClr val="FF0000"/>
                  </a:solidFill>
                </a:rPr>
                <a:t>、</a:t>
              </a:r>
              <a:r>
                <a:rPr lang="en-US" altLang="zh-CN" sz="1600" b="1" dirty="0">
                  <a:solidFill>
                    <a:srgbClr val="FF0000"/>
                  </a:solidFill>
                </a:rPr>
                <a:t>W</a:t>
              </a:r>
              <a:r>
                <a:rPr lang="zh-CN" altLang="en-US" sz="1600" b="1" dirty="0">
                  <a:solidFill>
                    <a:srgbClr val="FF0000"/>
                  </a:solidFill>
                </a:rPr>
                <a:t>、</a:t>
              </a:r>
              <a:r>
                <a:rPr lang="en-US" altLang="zh-CN" sz="1600" b="1" dirty="0">
                  <a:solidFill>
                    <a:srgbClr val="FF0000"/>
                  </a:solidFill>
                </a:rPr>
                <a:t>Ta</a:t>
              </a:r>
              <a:r>
                <a:rPr lang="zh-CN" altLang="en-US" sz="1600" b="1" dirty="0">
                  <a:solidFill>
                    <a:srgbClr val="FF0000"/>
                  </a:solidFill>
                </a:rPr>
                <a:t>、</a:t>
              </a:r>
              <a:r>
                <a:rPr lang="en-US" altLang="zh-CN" sz="1600" b="1" dirty="0">
                  <a:solidFill>
                    <a:srgbClr val="FF0000"/>
                  </a:solidFill>
                </a:rPr>
                <a:t>Al</a:t>
              </a:r>
              <a:r>
                <a:rPr lang="zh-CN" altLang="en-US" sz="1600" b="1" dirty="0">
                  <a:solidFill>
                    <a:srgbClr val="FF0000"/>
                  </a:solidFill>
                </a:rPr>
                <a:t>、</a:t>
              </a:r>
              <a:r>
                <a:rPr lang="en-US" altLang="zh-CN" sz="1600" b="1" dirty="0">
                  <a:solidFill>
                    <a:srgbClr val="FF0000"/>
                  </a:solidFill>
                </a:rPr>
                <a:t>Cr</a:t>
              </a:r>
              <a:r>
                <a:rPr lang="zh-CN" altLang="en-US" sz="1600" b="1" dirty="0">
                  <a:solidFill>
                    <a:srgbClr val="FF0000"/>
                  </a:solidFill>
                </a:rPr>
                <a:t>、</a:t>
              </a:r>
              <a:r>
                <a:rPr lang="en-US" altLang="zh-CN" sz="1600" b="1" dirty="0">
                  <a:solidFill>
                    <a:srgbClr val="FF0000"/>
                  </a:solidFill>
                </a:rPr>
                <a:t>Co</a:t>
              </a:r>
              <a:r>
                <a:rPr lang="zh-CN" altLang="en-US" sz="1600" b="1" dirty="0"/>
                <a:t>元素和蠕变断裂寿命之间的相关系数都高于</a:t>
              </a:r>
              <a:r>
                <a:rPr lang="en-US" altLang="zh-CN" sz="1600" b="1" dirty="0"/>
                <a:t>0.45</a:t>
              </a:r>
              <a:r>
                <a:rPr lang="zh-CN" altLang="en-US" sz="1600" b="1" dirty="0"/>
                <a:t>，表明这几种金属元素与蠕变性能之间的关联关系都比较强。而对于</a:t>
              </a:r>
              <a:r>
                <a:rPr lang="zh-CN" altLang="en-US" sz="1600" b="1" dirty="0">
                  <a:solidFill>
                    <a:srgbClr val="FF0000"/>
                  </a:solidFill>
                </a:rPr>
                <a:t>热处理工艺，二阶段时效处理时间</a:t>
              </a:r>
              <a:r>
                <a:rPr lang="zh-CN" altLang="en-US" sz="1600" b="1" dirty="0"/>
                <a:t>和</a:t>
              </a:r>
              <a:r>
                <a:rPr lang="zh-CN" altLang="en-US" sz="1600" b="1" dirty="0">
                  <a:solidFill>
                    <a:srgbClr val="FF0000"/>
                  </a:solidFill>
                </a:rPr>
                <a:t>温度</a:t>
              </a:r>
              <a:r>
                <a:rPr lang="zh-CN" altLang="en-US" sz="1600" b="1" dirty="0"/>
                <a:t>的相关系数超过</a:t>
              </a:r>
              <a:r>
                <a:rPr lang="en-US" altLang="zh-CN" sz="1600" b="1" dirty="0"/>
                <a:t>0.85</a:t>
              </a:r>
              <a:r>
                <a:rPr lang="zh-CN" altLang="en-US" sz="1600" b="1" dirty="0"/>
                <a:t>，表明蠕变性能与二者都存在很强的关联性。</a:t>
              </a:r>
              <a:endParaRPr lang="en-US" altLang="zh-CN" sz="1600" b="1" dirty="0"/>
            </a:p>
          </p:txBody>
        </p:sp>
      </p:grpSp>
      <p:cxnSp>
        <p:nvCxnSpPr>
          <p:cNvPr id="23" name="直接连接符 22"/>
          <p:cNvCxnSpPr/>
          <p:nvPr/>
        </p:nvCxnSpPr>
        <p:spPr>
          <a:xfrm flipH="1">
            <a:off x="2118974" y="2157170"/>
            <a:ext cx="6575" cy="2900789"/>
          </a:xfrm>
          <a:prstGeom prst="line">
            <a:avLst/>
          </a:prstGeom>
          <a:ln w="28575">
            <a:solidFill>
              <a:schemeClr val="accent6">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3547794" y="2845258"/>
            <a:ext cx="400110" cy="1014526"/>
          </a:xfrm>
          <a:prstGeom prst="rect">
            <a:avLst/>
          </a:prstGeom>
          <a:noFill/>
        </p:spPr>
        <p:txBody>
          <a:bodyPr vert="eaVert" wrap="square" rtlCol="0">
            <a:spAutoFit/>
          </a:bodyPr>
          <a:lstStyle/>
          <a:p>
            <a:pPr algn="ctr"/>
            <a:r>
              <a:rPr lang="zh-CN" altLang="en-US" sz="1400" b="1" dirty="0">
                <a:solidFill>
                  <a:srgbClr val="FF0000"/>
                </a:solidFill>
              </a:rPr>
              <a:t>阈值</a:t>
            </a:r>
            <a:r>
              <a:rPr lang="en-US" altLang="zh-CN" sz="1400" b="1" dirty="0">
                <a:solidFill>
                  <a:srgbClr val="FF0000"/>
                </a:solidFill>
              </a:rPr>
              <a:t>=-0.3</a:t>
            </a:r>
            <a:endParaRPr lang="zh-CN" altLang="en-US" sz="1400" b="1" dirty="0">
              <a:solidFill>
                <a:srgbClr val="FF0000"/>
              </a:solidFill>
            </a:endParaRPr>
          </a:p>
        </p:txBody>
      </p:sp>
      <p:pic>
        <p:nvPicPr>
          <p:cNvPr id="14" name="图片 13"/>
          <p:cNvPicPr>
            <a:picLocks noChangeAspect="1"/>
          </p:cNvPicPr>
          <p:nvPr/>
        </p:nvPicPr>
        <p:blipFill>
          <a:blip r:embed="rId5"/>
          <a:stretch>
            <a:fillRect/>
          </a:stretch>
        </p:blipFill>
        <p:spPr>
          <a:xfrm>
            <a:off x="5186090" y="2184440"/>
            <a:ext cx="3513208" cy="2873519"/>
          </a:xfrm>
          <a:prstGeom prst="rect">
            <a:avLst/>
          </a:prstGeom>
        </p:spPr>
      </p:pic>
      <p:pic>
        <p:nvPicPr>
          <p:cNvPr id="4" name="图片 3">
            <a:extLst>
              <a:ext uri="{FF2B5EF4-FFF2-40B4-BE49-F238E27FC236}">
                <a16:creationId xmlns:a16="http://schemas.microsoft.com/office/drawing/2014/main" id="{D2935537-B721-4781-B4B1-67D5523505C9}"/>
              </a:ext>
            </a:extLst>
          </p:cNvPr>
          <p:cNvPicPr>
            <a:picLocks noChangeAspect="1"/>
          </p:cNvPicPr>
          <p:nvPr/>
        </p:nvPicPr>
        <p:blipFill>
          <a:blip r:embed="rId6"/>
          <a:stretch>
            <a:fillRect/>
          </a:stretch>
        </p:blipFill>
        <p:spPr>
          <a:xfrm>
            <a:off x="-182256" y="1552893"/>
            <a:ext cx="5322269" cy="3310415"/>
          </a:xfrm>
          <a:prstGeom prst="rect">
            <a:avLst/>
          </a:prstGeom>
        </p:spPr>
      </p:pic>
      <p:pic>
        <p:nvPicPr>
          <p:cNvPr id="5" name="图片 4">
            <a:extLst>
              <a:ext uri="{FF2B5EF4-FFF2-40B4-BE49-F238E27FC236}">
                <a16:creationId xmlns:a16="http://schemas.microsoft.com/office/drawing/2014/main" id="{D065965D-2193-4761-B79C-5CD8E16F97C2}"/>
              </a:ext>
            </a:extLst>
          </p:cNvPr>
          <p:cNvPicPr>
            <a:picLocks noChangeAspect="1"/>
          </p:cNvPicPr>
          <p:nvPr/>
        </p:nvPicPr>
        <p:blipFill>
          <a:blip r:embed="rId7"/>
          <a:stretch>
            <a:fillRect/>
          </a:stretch>
        </p:blipFill>
        <p:spPr>
          <a:xfrm>
            <a:off x="1995347" y="2177380"/>
            <a:ext cx="3877392" cy="3042168"/>
          </a:xfrm>
          <a:prstGeom prst="rect">
            <a:avLst/>
          </a:prstGeom>
        </p:spPr>
      </p:pic>
    </p:spTree>
    <p:extLst>
      <p:ext uri="{BB962C8B-B14F-4D97-AF65-F5344CB8AC3E}">
        <p14:creationId xmlns:p14="http://schemas.microsoft.com/office/powerpoint/2010/main" val="2420427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103808" y="1383336"/>
            <a:ext cx="8939373" cy="2478910"/>
          </a:xfrm>
          <a:prstGeom prst="rect">
            <a:avLst/>
          </a:prstGeom>
        </p:spPr>
      </p:pic>
      <p:sp>
        <p:nvSpPr>
          <p:cNvPr id="2" name="标题 1"/>
          <p:cNvSpPr>
            <a:spLocks noGrp="1"/>
          </p:cNvSpPr>
          <p:nvPr>
            <p:ph type="title"/>
          </p:nvPr>
        </p:nvSpPr>
        <p:spPr>
          <a:xfrm>
            <a:off x="863953" y="79342"/>
            <a:ext cx="8229600" cy="687846"/>
          </a:xfrm>
        </p:spPr>
        <p:txBody>
          <a:bodyPr>
            <a:noAutofit/>
          </a:bodyPr>
          <a:lstStyle/>
          <a:p>
            <a:pPr lvl="0"/>
            <a:r>
              <a:rPr lang="zh-CN" altLang="en-US" sz="2400" dirty="0"/>
              <a:t>冗余属性分析</a:t>
            </a:r>
            <a:r>
              <a:rPr lang="en-US" altLang="zh-CN" sz="2400" dirty="0"/>
              <a:t>——</a:t>
            </a:r>
            <a:r>
              <a:rPr lang="zh-CN" altLang="en-US" sz="2400" dirty="0">
                <a:solidFill>
                  <a:srgbClr val="FF0000"/>
                </a:solidFill>
              </a:rPr>
              <a:t>蠕变性能数据</a:t>
            </a:r>
          </a:p>
        </p:txBody>
      </p:sp>
      <p:sp>
        <p:nvSpPr>
          <p:cNvPr id="16" name="文本框 15"/>
          <p:cNvSpPr txBox="1"/>
          <p:nvPr/>
        </p:nvSpPr>
        <p:spPr>
          <a:xfrm>
            <a:off x="103808" y="4844737"/>
            <a:ext cx="8784975" cy="2031325"/>
          </a:xfrm>
          <a:prstGeom prst="rect">
            <a:avLst/>
          </a:prstGeom>
          <a:noFill/>
        </p:spPr>
        <p:txBody>
          <a:bodyPr wrap="square" rtlCol="0">
            <a:spAutoFit/>
          </a:bodyPr>
          <a:lstStyle/>
          <a:p>
            <a:r>
              <a:rPr lang="zh-CN" altLang="en-US" b="1" dirty="0"/>
              <a:t>冗余属性分析结论分析：</a:t>
            </a:r>
            <a:endParaRPr lang="en-US" altLang="zh-CN" b="1" dirty="0"/>
          </a:p>
          <a:p>
            <a:r>
              <a:rPr lang="zh-CN" altLang="en-US" dirty="0"/>
              <a:t>（</a:t>
            </a:r>
            <a:r>
              <a:rPr lang="en-US" altLang="zh-CN" dirty="0"/>
              <a:t>1</a:t>
            </a:r>
            <a:r>
              <a:rPr lang="zh-CN" altLang="en-US" dirty="0"/>
              <a:t>）表中给出了蠕变属性与属性之间的相关系数，相关系数的绝对值越大，表明两者之间相关程度越大，两属性之间的</a:t>
            </a:r>
            <a:r>
              <a:rPr lang="zh-CN" altLang="en-US" b="1" dirty="0">
                <a:solidFill>
                  <a:srgbClr val="FF0000"/>
                </a:solidFill>
              </a:rPr>
              <a:t>协同效应</a:t>
            </a:r>
            <a:r>
              <a:rPr lang="zh-CN" altLang="en-US" dirty="0"/>
              <a:t>越强。</a:t>
            </a:r>
            <a:endParaRPr lang="en-US" altLang="zh-CN" dirty="0"/>
          </a:p>
          <a:p>
            <a:r>
              <a:rPr lang="zh-CN" altLang="en-US" dirty="0"/>
              <a:t>（</a:t>
            </a:r>
            <a:r>
              <a:rPr lang="en-US" altLang="zh-CN" dirty="0"/>
              <a:t>2</a:t>
            </a:r>
            <a:r>
              <a:rPr lang="zh-CN" altLang="en-US" dirty="0"/>
              <a:t>）从分析结果中可以看出，</a:t>
            </a:r>
            <a:r>
              <a:rPr lang="en-US" altLang="zh-CN" dirty="0">
                <a:solidFill>
                  <a:srgbClr val="FF0000"/>
                </a:solidFill>
              </a:rPr>
              <a:t>Ni</a:t>
            </a:r>
            <a:r>
              <a:rPr lang="zh-CN" altLang="en-US" dirty="0">
                <a:solidFill>
                  <a:srgbClr val="FF0000"/>
                </a:solidFill>
              </a:rPr>
              <a:t>和</a:t>
            </a:r>
            <a:r>
              <a:rPr lang="en-US" altLang="zh-CN" dirty="0">
                <a:solidFill>
                  <a:srgbClr val="FF0000"/>
                </a:solidFill>
              </a:rPr>
              <a:t>Co</a:t>
            </a:r>
            <a:r>
              <a:rPr lang="zh-CN" altLang="en-US" dirty="0">
                <a:solidFill>
                  <a:srgbClr val="FF0000"/>
                </a:solidFill>
              </a:rPr>
              <a:t>元素质量分数之间的相关系数为</a:t>
            </a:r>
            <a:r>
              <a:rPr lang="en-US" altLang="zh-CN" dirty="0">
                <a:solidFill>
                  <a:srgbClr val="FF0000"/>
                </a:solidFill>
              </a:rPr>
              <a:t>0.788</a:t>
            </a:r>
            <a:r>
              <a:rPr lang="zh-CN" altLang="en-US" dirty="0"/>
              <a:t>，超过了设定的阈值，因此表明这两种合金化元素之间协同效应较强，二者协同作用，进而提升合金的蠕变性能。同样的，</a:t>
            </a:r>
            <a:r>
              <a:rPr lang="zh-CN" altLang="en-US" dirty="0">
                <a:solidFill>
                  <a:srgbClr val="FF0000"/>
                </a:solidFill>
              </a:rPr>
              <a:t>观察到</a:t>
            </a:r>
            <a:r>
              <a:rPr lang="en-US" altLang="zh-CN" dirty="0">
                <a:solidFill>
                  <a:srgbClr val="FF0000"/>
                </a:solidFill>
              </a:rPr>
              <a:t>Re</a:t>
            </a:r>
            <a:r>
              <a:rPr lang="zh-CN" altLang="en-US" dirty="0">
                <a:solidFill>
                  <a:srgbClr val="FF0000"/>
                </a:solidFill>
              </a:rPr>
              <a:t>和</a:t>
            </a:r>
            <a:r>
              <a:rPr lang="en-US" altLang="zh-CN" dirty="0">
                <a:solidFill>
                  <a:srgbClr val="FF0000"/>
                </a:solidFill>
              </a:rPr>
              <a:t>Cr</a:t>
            </a:r>
            <a:r>
              <a:rPr lang="zh-CN" altLang="en-US" dirty="0">
                <a:solidFill>
                  <a:srgbClr val="FF0000"/>
                </a:solidFill>
              </a:rPr>
              <a:t>元素之间的相关为</a:t>
            </a:r>
            <a:r>
              <a:rPr lang="en-US" altLang="zh-CN" dirty="0">
                <a:solidFill>
                  <a:srgbClr val="FF0000"/>
                </a:solidFill>
              </a:rPr>
              <a:t>0.73</a:t>
            </a:r>
            <a:r>
              <a:rPr lang="zh-CN" altLang="en-US" dirty="0"/>
              <a:t>，超过了设定的阈值，因此这两种合金化元素之间的协同效应可以提升合金的蠕变性能 。</a:t>
            </a:r>
          </a:p>
        </p:txBody>
      </p:sp>
      <p:sp>
        <p:nvSpPr>
          <p:cNvPr id="6" name="文本框 5"/>
          <p:cNvSpPr txBox="1"/>
          <p:nvPr/>
        </p:nvSpPr>
        <p:spPr>
          <a:xfrm>
            <a:off x="128885" y="3903147"/>
            <a:ext cx="4849868" cy="923330"/>
          </a:xfrm>
          <a:prstGeom prst="rect">
            <a:avLst/>
          </a:prstGeom>
          <a:noFill/>
          <a:ln>
            <a:solidFill>
              <a:srgbClr val="FF0000"/>
            </a:solidFill>
          </a:ln>
        </p:spPr>
        <p:txBody>
          <a:bodyPr wrap="square" rtlCol="0">
            <a:spAutoFit/>
          </a:bodyPr>
          <a:lstStyle/>
          <a:p>
            <a:pPr marL="285750" indent="-285750">
              <a:buFont typeface="Wingdings" panose="05000000000000000000" pitchFamily="2" charset="2"/>
              <a:buChar char="p"/>
            </a:pPr>
            <a:r>
              <a:rPr lang="zh-CN" altLang="en-US" dirty="0"/>
              <a:t>根据专家经验，设定冗余性阈值为</a:t>
            </a:r>
            <a:r>
              <a:rPr lang="en-US" altLang="zh-CN" dirty="0"/>
              <a:t>0.68</a:t>
            </a:r>
            <a:r>
              <a:rPr lang="zh-CN" altLang="en-US" dirty="0"/>
              <a:t>，即如果属性与属性的相关系数大于</a:t>
            </a:r>
            <a:r>
              <a:rPr lang="en-US" altLang="zh-CN" dirty="0"/>
              <a:t>0.68</a:t>
            </a:r>
            <a:r>
              <a:rPr lang="zh-CN" altLang="en-US" dirty="0"/>
              <a:t>，则说明属性与属性之间的</a:t>
            </a:r>
            <a:r>
              <a:rPr lang="zh-CN" altLang="en-US" b="1" dirty="0">
                <a:solidFill>
                  <a:srgbClr val="FF0000"/>
                </a:solidFill>
              </a:rPr>
              <a:t>协同效应</a:t>
            </a:r>
            <a:r>
              <a:rPr lang="zh-CN" altLang="en-US" dirty="0"/>
              <a:t>较强。</a:t>
            </a:r>
          </a:p>
        </p:txBody>
      </p:sp>
      <p:pic>
        <p:nvPicPr>
          <p:cNvPr id="7" name="图片 6"/>
          <p:cNvPicPr>
            <a:picLocks noChangeAspect="1"/>
          </p:cNvPicPr>
          <p:nvPr/>
        </p:nvPicPr>
        <p:blipFill>
          <a:blip r:embed="rId4"/>
          <a:stretch>
            <a:fillRect/>
          </a:stretch>
        </p:blipFill>
        <p:spPr>
          <a:xfrm>
            <a:off x="5223522" y="843517"/>
            <a:ext cx="3876187" cy="3164481"/>
          </a:xfrm>
          <a:prstGeom prst="rect">
            <a:avLst/>
          </a:prstGeom>
        </p:spPr>
      </p:pic>
      <p:sp>
        <p:nvSpPr>
          <p:cNvPr id="13" name="文本框 12"/>
          <p:cNvSpPr txBox="1"/>
          <p:nvPr/>
        </p:nvSpPr>
        <p:spPr>
          <a:xfrm>
            <a:off x="5368891" y="4026258"/>
            <a:ext cx="3585448" cy="338554"/>
          </a:xfrm>
          <a:prstGeom prst="rect">
            <a:avLst/>
          </a:prstGeom>
          <a:noFill/>
        </p:spPr>
        <p:txBody>
          <a:bodyPr wrap="square" rtlCol="0">
            <a:spAutoFit/>
          </a:bodyPr>
          <a:lstStyle/>
          <a:p>
            <a:pPr algn="ctr"/>
            <a:r>
              <a:rPr lang="zh-CN" altLang="en-US" sz="1600" b="1" dirty="0">
                <a:solidFill>
                  <a:srgbClr val="FF0000"/>
                </a:solidFill>
              </a:rPr>
              <a:t>蠕变属性与蠕变属性之间的相关系数</a:t>
            </a:r>
          </a:p>
        </p:txBody>
      </p:sp>
      <p:sp>
        <p:nvSpPr>
          <p:cNvPr id="18" name="文本框 17"/>
          <p:cNvSpPr txBox="1"/>
          <p:nvPr/>
        </p:nvSpPr>
        <p:spPr>
          <a:xfrm>
            <a:off x="-108520" y="946510"/>
            <a:ext cx="3585448" cy="338554"/>
          </a:xfrm>
          <a:prstGeom prst="rect">
            <a:avLst/>
          </a:prstGeom>
          <a:noFill/>
        </p:spPr>
        <p:txBody>
          <a:bodyPr wrap="square" rtlCol="0">
            <a:spAutoFit/>
          </a:bodyPr>
          <a:lstStyle/>
          <a:p>
            <a:pPr algn="ctr"/>
            <a:r>
              <a:rPr lang="zh-CN" altLang="en-US" sz="1600" b="1" dirty="0">
                <a:solidFill>
                  <a:srgbClr val="FF0000"/>
                </a:solidFill>
                <a:hlinkClick r:id="rId5" action="ppaction://hlinkfile"/>
              </a:rPr>
              <a:t>蠕变属性与蠕变属性之间的冗余性</a:t>
            </a:r>
            <a:endParaRPr lang="zh-CN" altLang="en-US" sz="1600" b="1" dirty="0">
              <a:solidFill>
                <a:srgbClr val="FF0000"/>
              </a:solidFill>
            </a:endParaRPr>
          </a:p>
        </p:txBody>
      </p:sp>
      <p:pic>
        <p:nvPicPr>
          <p:cNvPr id="9" name="图片 8">
            <a:hlinkClick r:id="" action="ppaction://noaction"/>
            <a:extLst>
              <a:ext uri="{FF2B5EF4-FFF2-40B4-BE49-F238E27FC236}">
                <a16:creationId xmlns:a16="http://schemas.microsoft.com/office/drawing/2014/main" id="{EBAEC078-187A-4279-8571-1FED8122B03B}"/>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11001" y="2355559"/>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A574D53B-35DB-40CD-A607-EBAE440144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404" y="667573"/>
            <a:ext cx="8788162" cy="3937202"/>
          </a:xfrm>
          <a:prstGeom prst="rect">
            <a:avLst/>
          </a:prstGeom>
        </p:spPr>
      </p:pic>
      <p:cxnSp>
        <p:nvCxnSpPr>
          <p:cNvPr id="5" name="直线连接符 4">
            <a:extLst>
              <a:ext uri="{FF2B5EF4-FFF2-40B4-BE49-F238E27FC236}">
                <a16:creationId xmlns:a16="http://schemas.microsoft.com/office/drawing/2014/main" id="{09811F3C-93D3-3B49-88DE-6777899BE921}"/>
              </a:ext>
            </a:extLst>
          </p:cNvPr>
          <p:cNvCxnSpPr/>
          <p:nvPr/>
        </p:nvCxnSpPr>
        <p:spPr>
          <a:xfrm>
            <a:off x="594416" y="1520216"/>
            <a:ext cx="1512168" cy="0"/>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CBFC49AD-129F-4940-8D61-0F2B3DBECF38}"/>
              </a:ext>
            </a:extLst>
          </p:cNvPr>
          <p:cNvCxnSpPr>
            <a:cxnSpLocks/>
          </p:cNvCxnSpPr>
          <p:nvPr/>
        </p:nvCxnSpPr>
        <p:spPr>
          <a:xfrm>
            <a:off x="539552" y="2780928"/>
            <a:ext cx="864096" cy="0"/>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线连接符 10">
            <a:extLst>
              <a:ext uri="{FF2B5EF4-FFF2-40B4-BE49-F238E27FC236}">
                <a16:creationId xmlns:a16="http://schemas.microsoft.com/office/drawing/2014/main" id="{12E5ADFA-0C15-7E4F-8399-A204B2624BA0}"/>
              </a:ext>
            </a:extLst>
          </p:cNvPr>
          <p:cNvCxnSpPr/>
          <p:nvPr/>
        </p:nvCxnSpPr>
        <p:spPr>
          <a:xfrm>
            <a:off x="1763688" y="1383336"/>
            <a:ext cx="0" cy="1253576"/>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501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9"/>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1637409443"/>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876237" y="2071152"/>
              <a:ext cx="1012876" cy="400110"/>
            </a:xfrm>
            <a:prstGeom prst="rect">
              <a:avLst/>
            </a:prstGeom>
            <a:noFill/>
          </p:spPr>
          <p:txBody>
            <a:bodyPr wrap="square" rtlCol="0">
              <a:spAutoFit/>
            </a:bodyPr>
            <a:lstStyle/>
            <a:p>
              <a:r>
                <a:rPr lang="zh-CN" altLang="en-US" sz="2000" b="1" dirty="0"/>
                <a:t>进展一</a:t>
              </a:r>
            </a:p>
          </p:txBody>
        </p:sp>
        <p:sp>
          <p:nvSpPr>
            <p:cNvPr id="11" name="TextBox 10"/>
            <p:cNvSpPr txBox="1"/>
            <p:nvPr/>
          </p:nvSpPr>
          <p:spPr>
            <a:xfrm>
              <a:off x="3203848" y="3719128"/>
              <a:ext cx="972232" cy="400110"/>
            </a:xfrm>
            <a:prstGeom prst="rect">
              <a:avLst/>
            </a:prstGeom>
            <a:noFill/>
          </p:spPr>
          <p:txBody>
            <a:bodyPr wrap="square" rtlCol="0">
              <a:spAutoFit/>
            </a:bodyPr>
            <a:lstStyle/>
            <a:p>
              <a:r>
                <a:rPr lang="zh-CN" altLang="en-US" sz="2000" b="1" dirty="0"/>
                <a:t>进展二</a:t>
              </a:r>
            </a:p>
          </p:txBody>
        </p:sp>
        <p:sp>
          <p:nvSpPr>
            <p:cNvPr id="12" name="TextBox 11"/>
            <p:cNvSpPr txBox="1"/>
            <p:nvPr/>
          </p:nvSpPr>
          <p:spPr>
            <a:xfrm>
              <a:off x="2843808" y="5444085"/>
              <a:ext cx="1077735" cy="400110"/>
            </a:xfrm>
            <a:prstGeom prst="rect">
              <a:avLst/>
            </a:prstGeom>
            <a:noFill/>
          </p:spPr>
          <p:txBody>
            <a:bodyPr wrap="square" rtlCol="0">
              <a:spAutoFit/>
            </a:bodyPr>
            <a:lstStyle/>
            <a:p>
              <a:r>
                <a:rPr lang="zh-CN" altLang="en-US" sz="2000" b="1" dirty="0"/>
                <a:t>进展三</a:t>
              </a:r>
            </a:p>
          </p:txBody>
        </p:sp>
      </p:grpSp>
    </p:spTree>
    <p:extLst>
      <p:ext uri="{BB962C8B-B14F-4D97-AF65-F5344CB8AC3E}">
        <p14:creationId xmlns:p14="http://schemas.microsoft.com/office/powerpoint/2010/main" val="2967869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3139" y="4763600"/>
            <a:ext cx="3110998" cy="1428332"/>
          </a:xfrm>
          <a:prstGeom prst="rect">
            <a:avLst/>
          </a:prstGeom>
        </p:spPr>
      </p:pic>
      <p:sp>
        <p:nvSpPr>
          <p:cNvPr id="29" name="下箭头 28"/>
          <p:cNvSpPr/>
          <p:nvPr/>
        </p:nvSpPr>
        <p:spPr>
          <a:xfrm rot="16200000">
            <a:off x="2696587" y="5023156"/>
            <a:ext cx="621273" cy="848896"/>
          </a:xfrm>
          <a:prstGeom prst="downArrow">
            <a:avLst/>
          </a:prstGeom>
          <a:solidFill>
            <a:schemeClr val="accent4">
              <a:lumMod val="7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88964" y="-35946"/>
            <a:ext cx="8229600" cy="796950"/>
          </a:xfrm>
        </p:spPr>
        <p:txBody>
          <a:bodyPr>
            <a:noAutofit/>
          </a:bodyPr>
          <a:lstStyle/>
          <a:p>
            <a:r>
              <a:rPr lang="zh-CN" altLang="en-US" sz="2000" dirty="0">
                <a:solidFill>
                  <a:srgbClr val="FF0000"/>
                </a:solidFill>
              </a:rPr>
              <a:t>基于聚类的最优回归集成学习方法预测蠕变寿命</a:t>
            </a:r>
            <a:br>
              <a:rPr lang="en-US" altLang="zh-CN" sz="2000" dirty="0">
                <a:solidFill>
                  <a:srgbClr val="FF0000"/>
                </a:solidFill>
              </a:rPr>
            </a:br>
            <a:r>
              <a:rPr lang="en-US" altLang="zh-CN" sz="2000" dirty="0">
                <a:solidFill>
                  <a:srgbClr val="FF0000"/>
                </a:solidFill>
              </a:rPr>
              <a:t>					—</a:t>
            </a:r>
            <a:r>
              <a:rPr lang="zh-CN" altLang="en-US" sz="2000" dirty="0">
                <a:solidFill>
                  <a:srgbClr val="FF0000"/>
                </a:solidFill>
              </a:rPr>
              <a:t>蠕变数据搜集</a:t>
            </a:r>
          </a:p>
        </p:txBody>
      </p:sp>
      <p:graphicFrame>
        <p:nvGraphicFramePr>
          <p:cNvPr id="10" name="图示 9"/>
          <p:cNvGraphicFramePr/>
          <p:nvPr/>
        </p:nvGraphicFramePr>
        <p:xfrm>
          <a:off x="251520" y="620688"/>
          <a:ext cx="5167570" cy="35513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7"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5403" y="931320"/>
            <a:ext cx="2991921" cy="1870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876" y="4700058"/>
            <a:ext cx="2286177" cy="1555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3758" y="4743053"/>
            <a:ext cx="1989017" cy="14694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49005" y="3641341"/>
            <a:ext cx="3513280" cy="1073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下箭头 16"/>
          <p:cNvSpPr/>
          <p:nvPr/>
        </p:nvSpPr>
        <p:spPr>
          <a:xfrm>
            <a:off x="1239964" y="3973245"/>
            <a:ext cx="667740" cy="730471"/>
          </a:xfrm>
          <a:prstGeom prst="downArrow">
            <a:avLst/>
          </a:prstGeom>
          <a:ln/>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18" name="TextBox 17"/>
          <p:cNvSpPr txBox="1"/>
          <p:nvPr/>
        </p:nvSpPr>
        <p:spPr>
          <a:xfrm>
            <a:off x="251520" y="6251818"/>
            <a:ext cx="2446746" cy="646331"/>
          </a:xfrm>
          <a:prstGeom prst="rect">
            <a:avLst/>
          </a:prstGeom>
          <a:noFill/>
        </p:spPr>
        <p:txBody>
          <a:bodyPr wrap="square" rtlCol="0">
            <a:spAutoFit/>
          </a:bodyPr>
          <a:lstStyle/>
          <a:p>
            <a:pPr algn="ctr"/>
            <a:r>
              <a:rPr lang="zh-CN" altLang="en-US" dirty="0"/>
              <a:t>图片数据</a:t>
            </a:r>
            <a:endParaRPr lang="en-US" altLang="zh-CN" dirty="0"/>
          </a:p>
          <a:p>
            <a:pPr algn="ctr"/>
            <a:r>
              <a:rPr lang="en-US" altLang="zh-CN" dirty="0"/>
              <a:t>(</a:t>
            </a:r>
            <a:r>
              <a:rPr lang="zh-CN" altLang="en-US" dirty="0"/>
              <a:t>描点工具</a:t>
            </a:r>
            <a:r>
              <a:rPr lang="en-US" altLang="zh-CN" dirty="0" err="1"/>
              <a:t>getdata</a:t>
            </a:r>
            <a:r>
              <a:rPr lang="en-US" altLang="zh-CN" dirty="0"/>
              <a:t>)</a:t>
            </a:r>
            <a:endParaRPr lang="zh-CN" altLang="en-US" dirty="0"/>
          </a:p>
        </p:txBody>
      </p:sp>
      <p:sp>
        <p:nvSpPr>
          <p:cNvPr id="26" name="TextBox 25"/>
          <p:cNvSpPr txBox="1"/>
          <p:nvPr/>
        </p:nvSpPr>
        <p:spPr>
          <a:xfrm>
            <a:off x="6603251" y="4775694"/>
            <a:ext cx="2016224" cy="369332"/>
          </a:xfrm>
          <a:prstGeom prst="rect">
            <a:avLst/>
          </a:prstGeom>
          <a:noFill/>
        </p:spPr>
        <p:txBody>
          <a:bodyPr wrap="square" rtlCol="0">
            <a:spAutoFit/>
          </a:bodyPr>
          <a:lstStyle/>
          <a:p>
            <a:pPr algn="ctr"/>
            <a:r>
              <a:rPr lang="zh-CN" altLang="en-US" dirty="0"/>
              <a:t>文本中的数据</a:t>
            </a:r>
          </a:p>
        </p:txBody>
      </p:sp>
      <p:sp>
        <p:nvSpPr>
          <p:cNvPr id="27" name="TextBox 26"/>
          <p:cNvSpPr txBox="1"/>
          <p:nvPr/>
        </p:nvSpPr>
        <p:spPr>
          <a:xfrm>
            <a:off x="6516216" y="2860565"/>
            <a:ext cx="2016224" cy="369332"/>
          </a:xfrm>
          <a:prstGeom prst="rect">
            <a:avLst/>
          </a:prstGeom>
          <a:noFill/>
        </p:spPr>
        <p:txBody>
          <a:bodyPr wrap="square" rtlCol="0">
            <a:spAutoFit/>
          </a:bodyPr>
          <a:lstStyle/>
          <a:p>
            <a:pPr algn="ctr"/>
            <a:r>
              <a:rPr lang="zh-CN" altLang="en-US" dirty="0"/>
              <a:t>表格数据</a:t>
            </a:r>
          </a:p>
        </p:txBody>
      </p:sp>
      <p:sp>
        <p:nvSpPr>
          <p:cNvPr id="30" name="下箭头 29"/>
          <p:cNvSpPr/>
          <p:nvPr/>
        </p:nvSpPr>
        <p:spPr>
          <a:xfrm rot="16200000">
            <a:off x="5585380" y="1543731"/>
            <a:ext cx="552343" cy="666788"/>
          </a:xfrm>
          <a:prstGeom prst="downArrow">
            <a:avLst/>
          </a:prstGeom>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5" name="圆角矩形 4"/>
          <p:cNvSpPr/>
          <p:nvPr/>
        </p:nvSpPr>
        <p:spPr>
          <a:xfrm>
            <a:off x="96878" y="830700"/>
            <a:ext cx="5431278" cy="3105045"/>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下箭头 23"/>
          <p:cNvSpPr/>
          <p:nvPr/>
        </p:nvSpPr>
        <p:spPr>
          <a:xfrm rot="18502265">
            <a:off x="5536453" y="3086872"/>
            <a:ext cx="645816" cy="695214"/>
          </a:xfrm>
          <a:prstGeom prst="downArrow">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652B7140-9208-44A5-956E-CB4A9541F827}"/>
              </a:ext>
            </a:extLst>
          </p:cNvPr>
          <p:cNvGrpSpPr/>
          <p:nvPr/>
        </p:nvGrpSpPr>
        <p:grpSpPr>
          <a:xfrm>
            <a:off x="96876" y="773652"/>
            <a:ext cx="9010603" cy="3929035"/>
            <a:chOff x="-12190" y="2425725"/>
            <a:chExt cx="9264710" cy="3929035"/>
          </a:xfrm>
        </p:grpSpPr>
        <p:sp>
          <p:nvSpPr>
            <p:cNvPr id="6" name="矩形 5">
              <a:extLst>
                <a:ext uri="{FF2B5EF4-FFF2-40B4-BE49-F238E27FC236}">
                  <a16:creationId xmlns:a16="http://schemas.microsoft.com/office/drawing/2014/main" id="{0CDD5DA7-E72C-4ACF-A8B2-3EE88F91126A}"/>
                </a:ext>
              </a:extLst>
            </p:cNvPr>
            <p:cNvSpPr/>
            <p:nvPr/>
          </p:nvSpPr>
          <p:spPr>
            <a:xfrm>
              <a:off x="-12190" y="2425725"/>
              <a:ext cx="9264710" cy="392903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2B79EA4E-FBBB-4C0D-846B-7FDCE2FEC0C0}"/>
                </a:ext>
              </a:extLst>
            </p:cNvPr>
            <p:cNvSpPr txBox="1"/>
            <p:nvPr/>
          </p:nvSpPr>
          <p:spPr>
            <a:xfrm>
              <a:off x="91088" y="2560999"/>
              <a:ext cx="3600400" cy="369332"/>
            </a:xfrm>
            <a:prstGeom prst="rect">
              <a:avLst/>
            </a:prstGeom>
            <a:noFill/>
          </p:spPr>
          <p:txBody>
            <a:bodyPr wrap="square" rtlCol="0">
              <a:spAutoFit/>
            </a:bodyPr>
            <a:lstStyle/>
            <a:p>
              <a:r>
                <a:rPr lang="zh-CN" altLang="en-US" dirty="0"/>
                <a:t>主要数据</a:t>
              </a:r>
            </a:p>
          </p:txBody>
        </p:sp>
      </p:grpSp>
      <p:graphicFrame>
        <p:nvGraphicFramePr>
          <p:cNvPr id="9" name="表格 8">
            <a:extLst>
              <a:ext uri="{FF2B5EF4-FFF2-40B4-BE49-F238E27FC236}">
                <a16:creationId xmlns:a16="http://schemas.microsoft.com/office/drawing/2014/main" id="{3BC1D857-1CD6-4E98-BA72-B490A8F6A01F}"/>
              </a:ext>
            </a:extLst>
          </p:cNvPr>
          <p:cNvGraphicFramePr>
            <a:graphicFrameLocks noGrp="1"/>
          </p:cNvGraphicFramePr>
          <p:nvPr>
            <p:extLst>
              <p:ext uri="{D42A27DB-BD31-4B8C-83A1-F6EECF244321}">
                <p14:modId xmlns:p14="http://schemas.microsoft.com/office/powerpoint/2010/main" val="443311875"/>
              </p:ext>
            </p:extLst>
          </p:nvPr>
        </p:nvGraphicFramePr>
        <p:xfrm>
          <a:off x="281697" y="1354018"/>
          <a:ext cx="8640960" cy="3045108"/>
        </p:xfrm>
        <a:graphic>
          <a:graphicData uri="http://schemas.openxmlformats.org/drawingml/2006/table">
            <a:tbl>
              <a:tblPr/>
              <a:tblGrid>
                <a:gridCol w="1034990">
                  <a:extLst>
                    <a:ext uri="{9D8B030D-6E8A-4147-A177-3AD203B41FA5}">
                      <a16:colId xmlns:a16="http://schemas.microsoft.com/office/drawing/2014/main" val="1353629867"/>
                    </a:ext>
                  </a:extLst>
                </a:gridCol>
                <a:gridCol w="3201247">
                  <a:extLst>
                    <a:ext uri="{9D8B030D-6E8A-4147-A177-3AD203B41FA5}">
                      <a16:colId xmlns:a16="http://schemas.microsoft.com/office/drawing/2014/main" val="2810265100"/>
                    </a:ext>
                  </a:extLst>
                </a:gridCol>
                <a:gridCol w="2286605">
                  <a:extLst>
                    <a:ext uri="{9D8B030D-6E8A-4147-A177-3AD203B41FA5}">
                      <a16:colId xmlns:a16="http://schemas.microsoft.com/office/drawing/2014/main" val="2323414777"/>
                    </a:ext>
                  </a:extLst>
                </a:gridCol>
                <a:gridCol w="2118118">
                  <a:extLst>
                    <a:ext uri="{9D8B030D-6E8A-4147-A177-3AD203B41FA5}">
                      <a16:colId xmlns:a16="http://schemas.microsoft.com/office/drawing/2014/main" val="3692848104"/>
                    </a:ext>
                  </a:extLst>
                </a:gridCol>
              </a:tblGrid>
              <a:tr h="162140">
                <a:tc>
                  <a:txBody>
                    <a:bodyPr/>
                    <a:lstStyle/>
                    <a:p>
                      <a:pPr algn="l" fontAlgn="b"/>
                      <a:r>
                        <a:rPr lang="zh-CN" altLang="en-US" sz="1050" b="0" i="0" u="none" strike="noStrike" dirty="0">
                          <a:solidFill>
                            <a:srgbClr val="000000"/>
                          </a:solidFill>
                          <a:effectLst/>
                          <a:latin typeface="等线" panose="02010600030101010101" pitchFamily="2" charset="-122"/>
                          <a:ea typeface="等线" panose="02010600030101010101" pitchFamily="2" charset="-122"/>
                        </a:rPr>
                        <a:t>编号</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作者</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所属机构</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中文名</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270302"/>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US5888451A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Maxim KonterMichael NewnhamChristoph Tonnes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ABB Research Ltd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ABB</a:t>
                      </a:r>
                      <a:r>
                        <a:rPr lang="zh-CN" altLang="en-US" sz="1050" b="0" i="0" u="none" strike="noStrike">
                          <a:solidFill>
                            <a:srgbClr val="000000"/>
                          </a:solidFill>
                          <a:effectLst/>
                          <a:latin typeface="等线" panose="02010600030101010101" pitchFamily="2" charset="-122"/>
                          <a:ea typeface="等线" panose="02010600030101010101" pitchFamily="2" charset="-122"/>
                        </a:rPr>
                        <a:t>研究有限公司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瑞士</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25394"/>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US4885216A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Subhash K. Naik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Avco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阿夫科公司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5379323"/>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US5399313A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Earl W. RossCarl S. WukusickWarren T. King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General Electric Co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通用电气公司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1545540"/>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US5100484A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Carl S. WukusickLeo Buchakjian, Jr.Ramgopal Darolia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General Electric Co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通用电气公司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5315799"/>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US006051083A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Hideki Tamaki</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Hitachi Metals</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日立金属</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日本</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94362570"/>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US4765850A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Frederick A. Schweizer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Honeywell International Inc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霍尼韦尔国际公司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德国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0893441"/>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US5077004A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Frederick A. SchweizerXuan Nguyen-Dinh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Honeywell International Inc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霍尼韦尔国际公司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德国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4022696"/>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US4207098A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Stuart W. Shaw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Huntington Alloys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亨廷顿合金公司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英国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3284999"/>
                  </a:ext>
                </a:extLst>
              </a:tr>
              <a:tr h="31723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US5925198A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dirty="0">
                          <a:solidFill>
                            <a:srgbClr val="000000"/>
                          </a:solidFill>
                          <a:effectLst/>
                          <a:latin typeface="等线" panose="02010600030101010101" pitchFamily="2" charset="-122"/>
                          <a:ea typeface="等线" panose="02010600030101010101" pitchFamily="2" charset="-122"/>
                        </a:rPr>
                        <a:t>Niranjan Das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India Defence Ministry of Research and Development Organization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印度国防部研究与发展组织</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印度</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77689240"/>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US4707192A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Michio YamazakiToshihiro YamagataHiroshi Harada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National Research Institute for Metals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国家金属研究所</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日本</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9390355"/>
                  </a:ext>
                </a:extLst>
              </a:tr>
              <a:tr h="211968">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US4629521A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Gernant E. MaurerWilliam J. BoeschJean M. Theret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fr-FR" sz="1050" b="0" i="0" u="none" strike="noStrike" dirty="0">
                          <a:solidFill>
                            <a:srgbClr val="000000"/>
                          </a:solidFill>
                          <a:effectLst/>
                          <a:latin typeface="等线" panose="02010600030101010101" pitchFamily="2" charset="-122"/>
                          <a:ea typeface="等线" panose="02010600030101010101" pitchFamily="2" charset="-122"/>
                        </a:rPr>
                        <a:t>Special Metals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特种金属公司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3157003"/>
                  </a:ext>
                </a:extLst>
              </a:tr>
              <a:tr h="162140">
                <a:tc>
                  <a:txBody>
                    <a:bodyPr/>
                    <a:lstStyle/>
                    <a:p>
                      <a:pPr algn="l" fontAlgn="b"/>
                      <a:r>
                        <a:rPr lang="en-US" sz="1050" b="0" i="0" u="none" strike="noStrike" dirty="0">
                          <a:solidFill>
                            <a:srgbClr val="000000"/>
                          </a:solidFill>
                          <a:effectLst/>
                          <a:latin typeface="等线" panose="02010600030101010101" pitchFamily="2" charset="-122"/>
                          <a:ea typeface="等线" panose="02010600030101010101" pitchFamily="2" charset="-122"/>
                        </a:rPr>
                        <a:t>US4209348A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sv-SE" sz="1050" b="0" i="0" u="none" strike="noStrike">
                          <a:solidFill>
                            <a:srgbClr val="000000"/>
                          </a:solidFill>
                          <a:effectLst/>
                          <a:latin typeface="等线" panose="02010600030101010101" pitchFamily="2" charset="-122"/>
                          <a:ea typeface="等线" panose="02010600030101010101" pitchFamily="2" charset="-122"/>
                        </a:rPr>
                        <a:t>David N. DuhlWalter E. Olson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6313458"/>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US4222794A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de-DE" sz="1050" b="0" i="0" u="none" strike="noStrike">
                          <a:solidFill>
                            <a:srgbClr val="000000"/>
                          </a:solidFill>
                          <a:effectLst/>
                          <a:latin typeface="等线" panose="02010600030101010101" pitchFamily="2" charset="-122"/>
                          <a:ea typeface="等线" panose="02010600030101010101" pitchFamily="2" charset="-122"/>
                        </a:rPr>
                        <a:t>Frederick A. SchweizerDavid N. Duhl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dirty="0">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r>
                        <a:rPr lang="zh-CN" altLang="en-US" sz="1050" b="0" i="0" u="none" strike="noStrike" dirty="0">
                          <a:solidFill>
                            <a:srgbClr val="000000"/>
                          </a:solidFill>
                          <a:effectLst/>
                          <a:latin typeface="等线" panose="02010600030101010101" pitchFamily="2" charset="-122"/>
                          <a:ea typeface="等线" panose="02010600030101010101" pitchFamily="2" charset="-122"/>
                        </a:rPr>
                        <a:t>美国</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2515827"/>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US4371404A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David N. DuhlXuan Nguyen-Dinh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5534912"/>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US4719080A80A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David N. DuhlAlan D. Cetel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dirty="0">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r>
                        <a:rPr lang="zh-CN" altLang="en-US" sz="1050" b="0" i="0" u="none" strike="noStrike" dirty="0">
                          <a:solidFill>
                            <a:srgbClr val="000000"/>
                          </a:solidFill>
                          <a:effectLst/>
                          <a:latin typeface="等线" panose="02010600030101010101" pitchFamily="2" charset="-122"/>
                          <a:ea typeface="等线" panose="02010600030101010101" pitchFamily="2" charset="-122"/>
                        </a:rPr>
                        <a:t>美国</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4678228"/>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US4908183A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dirty="0">
                          <a:solidFill>
                            <a:srgbClr val="000000"/>
                          </a:solidFill>
                          <a:effectLst/>
                          <a:latin typeface="等线" panose="02010600030101010101" pitchFamily="2" charset="-122"/>
                          <a:ea typeface="等线" panose="02010600030101010101" pitchFamily="2" charset="-122"/>
                        </a:rPr>
                        <a:t>Stephen ChinDavid N. Duhl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dirty="0">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r>
                        <a:rPr lang="zh-CN" altLang="en-US" sz="1050" b="0" i="0" u="none" strike="noStrike" dirty="0">
                          <a:solidFill>
                            <a:srgbClr val="000000"/>
                          </a:solidFill>
                          <a:effectLst/>
                          <a:latin typeface="等线" panose="02010600030101010101" pitchFamily="2" charset="-122"/>
                          <a:ea typeface="等线" panose="02010600030101010101" pitchFamily="2" charset="-122"/>
                        </a:rPr>
                        <a:t>美国</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06739"/>
                  </a:ext>
                </a:extLst>
              </a:tr>
            </a:tbl>
          </a:graphicData>
        </a:graphic>
      </p:graphicFrame>
    </p:spTree>
    <p:extLst>
      <p:ext uri="{BB962C8B-B14F-4D97-AF65-F5344CB8AC3E}">
        <p14:creationId xmlns:p14="http://schemas.microsoft.com/office/powerpoint/2010/main" val="408467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a:extLst>
              <a:ext uri="{FF2B5EF4-FFF2-40B4-BE49-F238E27FC236}">
                <a16:creationId xmlns:a16="http://schemas.microsoft.com/office/drawing/2014/main" id="{F6A64B3A-16A0-4C31-99A5-5A08E603D7DC}"/>
              </a:ext>
            </a:extLst>
          </p:cNvPr>
          <p:cNvGraphicFramePr/>
          <p:nvPr/>
        </p:nvGraphicFramePr>
        <p:xfrm>
          <a:off x="623383" y="2145293"/>
          <a:ext cx="7917215" cy="12812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矩形: 圆角 5">
            <a:extLst>
              <a:ext uri="{FF2B5EF4-FFF2-40B4-BE49-F238E27FC236}">
                <a16:creationId xmlns:a16="http://schemas.microsoft.com/office/drawing/2014/main" id="{A79B6FB4-7F04-4EE2-9774-BA0495F3328F}"/>
              </a:ext>
            </a:extLst>
          </p:cNvPr>
          <p:cNvSpPr/>
          <p:nvPr/>
        </p:nvSpPr>
        <p:spPr>
          <a:xfrm>
            <a:off x="412041" y="1885636"/>
            <a:ext cx="8480439" cy="1590588"/>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7531DD22-9E66-463F-B829-04AC0A7ED078}"/>
              </a:ext>
            </a:extLst>
          </p:cNvPr>
          <p:cNvSpPr txBox="1"/>
          <p:nvPr/>
        </p:nvSpPr>
        <p:spPr>
          <a:xfrm>
            <a:off x="1064874" y="1894112"/>
            <a:ext cx="2013218" cy="307777"/>
          </a:xfrm>
          <a:prstGeom prst="rect">
            <a:avLst/>
          </a:prstGeom>
          <a:noFill/>
        </p:spPr>
        <p:txBody>
          <a:bodyPr wrap="square" rtlCol="0">
            <a:spAutoFit/>
          </a:bodyPr>
          <a:lstStyle/>
          <a:p>
            <a:r>
              <a:rPr lang="zh-CN" altLang="en-US" sz="1400" dirty="0"/>
              <a:t>数据预处理</a:t>
            </a:r>
          </a:p>
        </p:txBody>
      </p:sp>
      <p:pic>
        <p:nvPicPr>
          <p:cNvPr id="12" name="图片 11">
            <a:extLst>
              <a:ext uri="{FF2B5EF4-FFF2-40B4-BE49-F238E27FC236}">
                <a16:creationId xmlns:a16="http://schemas.microsoft.com/office/drawing/2014/main" id="{C0D7AEE1-A154-4E45-8796-3C312CB545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5535" y="3527813"/>
            <a:ext cx="8709311" cy="3319435"/>
          </a:xfrm>
          <a:prstGeom prst="rect">
            <a:avLst/>
          </a:prstGeom>
        </p:spPr>
      </p:pic>
      <p:sp>
        <p:nvSpPr>
          <p:cNvPr id="13" name="矩形 12">
            <a:extLst>
              <a:ext uri="{FF2B5EF4-FFF2-40B4-BE49-F238E27FC236}">
                <a16:creationId xmlns:a16="http://schemas.microsoft.com/office/drawing/2014/main" id="{3BD7B8ED-5592-419B-A9ED-B1BDF35B74B9}"/>
              </a:ext>
            </a:extLst>
          </p:cNvPr>
          <p:cNvSpPr/>
          <p:nvPr/>
        </p:nvSpPr>
        <p:spPr>
          <a:xfrm>
            <a:off x="2915816" y="5187530"/>
            <a:ext cx="2304256" cy="321476"/>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4" name="对话气泡: 椭圆形 13">
            <a:extLst>
              <a:ext uri="{FF2B5EF4-FFF2-40B4-BE49-F238E27FC236}">
                <a16:creationId xmlns:a16="http://schemas.microsoft.com/office/drawing/2014/main" id="{88A8101E-C095-4AC9-BD7D-3BEC39B4859B}"/>
              </a:ext>
            </a:extLst>
          </p:cNvPr>
          <p:cNvSpPr/>
          <p:nvPr/>
        </p:nvSpPr>
        <p:spPr>
          <a:xfrm>
            <a:off x="4139952" y="4147144"/>
            <a:ext cx="1450572" cy="875507"/>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t>2.</a:t>
            </a:r>
            <a:r>
              <a:rPr lang="zh-CN" altLang="en-US" sz="1600" dirty="0"/>
              <a:t>删除热处理空缺样本</a:t>
            </a:r>
          </a:p>
        </p:txBody>
      </p:sp>
      <p:sp>
        <p:nvSpPr>
          <p:cNvPr id="15" name="矩形 14">
            <a:extLst>
              <a:ext uri="{FF2B5EF4-FFF2-40B4-BE49-F238E27FC236}">
                <a16:creationId xmlns:a16="http://schemas.microsoft.com/office/drawing/2014/main" id="{2CAAF527-BBA3-4971-9D04-5BB3CE16E7EC}"/>
              </a:ext>
            </a:extLst>
          </p:cNvPr>
          <p:cNvSpPr/>
          <p:nvPr/>
        </p:nvSpPr>
        <p:spPr>
          <a:xfrm>
            <a:off x="2187190" y="4889597"/>
            <a:ext cx="459568" cy="595866"/>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6" name="对话气泡: 椭圆形 15">
            <a:extLst>
              <a:ext uri="{FF2B5EF4-FFF2-40B4-BE49-F238E27FC236}">
                <a16:creationId xmlns:a16="http://schemas.microsoft.com/office/drawing/2014/main" id="{00CC1DD7-4C61-484C-84B1-53115A3B7CC1}"/>
              </a:ext>
            </a:extLst>
          </p:cNvPr>
          <p:cNvSpPr/>
          <p:nvPr/>
        </p:nvSpPr>
        <p:spPr>
          <a:xfrm>
            <a:off x="2375756" y="3986265"/>
            <a:ext cx="1450572" cy="779002"/>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t>2.</a:t>
            </a:r>
            <a:r>
              <a:rPr lang="zh-CN" altLang="en-US" sz="1600" dirty="0"/>
              <a:t>成分值空缺补零</a:t>
            </a:r>
          </a:p>
        </p:txBody>
      </p:sp>
      <p:sp>
        <p:nvSpPr>
          <p:cNvPr id="18" name="矩形 17">
            <a:extLst>
              <a:ext uri="{FF2B5EF4-FFF2-40B4-BE49-F238E27FC236}">
                <a16:creationId xmlns:a16="http://schemas.microsoft.com/office/drawing/2014/main" id="{B2767F53-CB42-4C8B-A736-9A6F6EC39CD9}"/>
              </a:ext>
            </a:extLst>
          </p:cNvPr>
          <p:cNvSpPr/>
          <p:nvPr/>
        </p:nvSpPr>
        <p:spPr>
          <a:xfrm>
            <a:off x="439462" y="6266951"/>
            <a:ext cx="8709311" cy="276008"/>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9" name="对话气泡: 椭圆形 18">
            <a:extLst>
              <a:ext uri="{FF2B5EF4-FFF2-40B4-BE49-F238E27FC236}">
                <a16:creationId xmlns:a16="http://schemas.microsoft.com/office/drawing/2014/main" id="{DD362177-82A1-484D-9E07-067F36EDDD23}"/>
              </a:ext>
            </a:extLst>
          </p:cNvPr>
          <p:cNvSpPr/>
          <p:nvPr/>
        </p:nvSpPr>
        <p:spPr>
          <a:xfrm>
            <a:off x="4797009" y="5037860"/>
            <a:ext cx="2304256" cy="1104575"/>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t>2.</a:t>
            </a:r>
            <a:r>
              <a:rPr lang="zh-CN" altLang="en-US" sz="1600" dirty="0"/>
              <a:t>删除条件属性一致决策属性不同的数据</a:t>
            </a:r>
          </a:p>
        </p:txBody>
      </p:sp>
      <p:sp>
        <p:nvSpPr>
          <p:cNvPr id="28" name="对话气泡: 矩形 27">
            <a:extLst>
              <a:ext uri="{FF2B5EF4-FFF2-40B4-BE49-F238E27FC236}">
                <a16:creationId xmlns:a16="http://schemas.microsoft.com/office/drawing/2014/main" id="{49A5CCC5-0A01-4B46-856C-1568092E4E94}"/>
              </a:ext>
            </a:extLst>
          </p:cNvPr>
          <p:cNvSpPr/>
          <p:nvPr/>
        </p:nvSpPr>
        <p:spPr>
          <a:xfrm>
            <a:off x="462037" y="4052675"/>
            <a:ext cx="1687237" cy="738024"/>
          </a:xfrm>
          <a:prstGeom prst="wedgeRectCallout">
            <a:avLst>
              <a:gd name="adj1" fmla="val -9467"/>
              <a:gd name="adj2" fmla="val 83011"/>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dirty="0"/>
              <a:t>3.</a:t>
            </a:r>
            <a:r>
              <a:rPr lang="zh-CN" altLang="en-US" sz="1600" dirty="0"/>
              <a:t>条件属性最大最小归一化数据</a:t>
            </a:r>
          </a:p>
        </p:txBody>
      </p:sp>
      <p:graphicFrame>
        <p:nvGraphicFramePr>
          <p:cNvPr id="38" name="表格 37">
            <a:extLst>
              <a:ext uri="{FF2B5EF4-FFF2-40B4-BE49-F238E27FC236}">
                <a16:creationId xmlns:a16="http://schemas.microsoft.com/office/drawing/2014/main" id="{F111985F-6DC0-4826-8911-E29471314F87}"/>
              </a:ext>
            </a:extLst>
          </p:cNvPr>
          <p:cNvGraphicFramePr>
            <a:graphicFrameLocks noGrp="1"/>
          </p:cNvGraphicFramePr>
          <p:nvPr/>
        </p:nvGraphicFramePr>
        <p:xfrm>
          <a:off x="7023601" y="816430"/>
          <a:ext cx="1714861" cy="876300"/>
        </p:xfrm>
        <a:graphic>
          <a:graphicData uri="http://schemas.openxmlformats.org/drawingml/2006/table">
            <a:tbl>
              <a:tblPr>
                <a:tableStyleId>{21E4AEA4-8DFA-4A89-87EB-49C32662AFE0}</a:tableStyleId>
              </a:tblPr>
              <a:tblGrid>
                <a:gridCol w="973299">
                  <a:extLst>
                    <a:ext uri="{9D8B030D-6E8A-4147-A177-3AD203B41FA5}">
                      <a16:colId xmlns:a16="http://schemas.microsoft.com/office/drawing/2014/main" val="1534108306"/>
                    </a:ext>
                  </a:extLst>
                </a:gridCol>
                <a:gridCol w="741562">
                  <a:extLst>
                    <a:ext uri="{9D8B030D-6E8A-4147-A177-3AD203B41FA5}">
                      <a16:colId xmlns:a16="http://schemas.microsoft.com/office/drawing/2014/main"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266</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1135549"/>
                  </a:ext>
                </a:extLst>
              </a:tr>
              <a:tr h="175260">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14</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3678148"/>
                  </a:ext>
                </a:extLst>
              </a:tr>
              <a:tr h="175260">
                <a:tc>
                  <a:txBody>
                    <a:bodyPr/>
                    <a:lstStyle/>
                    <a:p>
                      <a:pPr algn="l" fontAlgn="b"/>
                      <a:r>
                        <a:rPr lang="zh-CN" altLang="en-US" sz="1100" u="none" strike="noStrike" dirty="0">
                          <a:effectLst/>
                        </a:rPr>
                        <a:t>热处理维度</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6</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1295978"/>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8136561"/>
                  </a:ext>
                </a:extLst>
              </a:tr>
            </a:tbl>
          </a:graphicData>
        </a:graphic>
      </p:graphicFrame>
      <p:sp>
        <p:nvSpPr>
          <p:cNvPr id="39" name="文本框 38">
            <a:extLst>
              <a:ext uri="{FF2B5EF4-FFF2-40B4-BE49-F238E27FC236}">
                <a16:creationId xmlns:a16="http://schemas.microsoft.com/office/drawing/2014/main" id="{F3880F53-7859-4C10-B159-8DDA383180C5}"/>
              </a:ext>
            </a:extLst>
          </p:cNvPr>
          <p:cNvSpPr txBox="1"/>
          <p:nvPr/>
        </p:nvSpPr>
        <p:spPr>
          <a:xfrm>
            <a:off x="6516216" y="885248"/>
            <a:ext cx="618062" cy="677108"/>
          </a:xfrm>
          <a:prstGeom prst="rect">
            <a:avLst/>
          </a:prstGeom>
          <a:noFill/>
        </p:spPr>
        <p:txBody>
          <a:bodyPr wrap="square" rtlCol="0">
            <a:spAutoFit/>
          </a:bodyPr>
          <a:lstStyle/>
          <a:p>
            <a:r>
              <a:rPr lang="zh-CN" altLang="en-US" sz="1400" dirty="0"/>
              <a:t>最终样本</a:t>
            </a:r>
            <a:endParaRPr lang="en-US" altLang="zh-CN" sz="1400" dirty="0"/>
          </a:p>
          <a:p>
            <a:r>
              <a:rPr lang="zh-CN" altLang="en-US" sz="900" dirty="0"/>
              <a:t>见下</a:t>
            </a:r>
          </a:p>
        </p:txBody>
      </p:sp>
      <p:sp>
        <p:nvSpPr>
          <p:cNvPr id="40" name="矩形: 圆角 39">
            <a:extLst>
              <a:ext uri="{FF2B5EF4-FFF2-40B4-BE49-F238E27FC236}">
                <a16:creationId xmlns:a16="http://schemas.microsoft.com/office/drawing/2014/main" id="{CEA8DD2C-7700-47AE-B336-9283B47CE226}"/>
              </a:ext>
            </a:extLst>
          </p:cNvPr>
          <p:cNvSpPr/>
          <p:nvPr/>
        </p:nvSpPr>
        <p:spPr>
          <a:xfrm>
            <a:off x="6516216" y="808976"/>
            <a:ext cx="2381384" cy="950227"/>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graphicFrame>
        <p:nvGraphicFramePr>
          <p:cNvPr id="41" name="表格 40">
            <a:extLst>
              <a:ext uri="{FF2B5EF4-FFF2-40B4-BE49-F238E27FC236}">
                <a16:creationId xmlns:a16="http://schemas.microsoft.com/office/drawing/2014/main" id="{69C5CC34-C9FF-42DE-95D7-5C586448A847}"/>
              </a:ext>
            </a:extLst>
          </p:cNvPr>
          <p:cNvGraphicFramePr>
            <a:graphicFrameLocks noGrp="1"/>
          </p:cNvGraphicFramePr>
          <p:nvPr/>
        </p:nvGraphicFramePr>
        <p:xfrm>
          <a:off x="1010577" y="910760"/>
          <a:ext cx="1409700" cy="876300"/>
        </p:xfrm>
        <a:graphic>
          <a:graphicData uri="http://schemas.openxmlformats.org/drawingml/2006/table">
            <a:tbl>
              <a:tblPr>
                <a:tableStyleId>{21E4AEA4-8DFA-4A89-87EB-49C32662AFE0}</a:tableStyleId>
              </a:tblPr>
              <a:tblGrid>
                <a:gridCol w="800100">
                  <a:extLst>
                    <a:ext uri="{9D8B030D-6E8A-4147-A177-3AD203B41FA5}">
                      <a16:colId xmlns:a16="http://schemas.microsoft.com/office/drawing/2014/main" val="1534108306"/>
                    </a:ext>
                  </a:extLst>
                </a:gridCol>
                <a:gridCol w="609600">
                  <a:extLst>
                    <a:ext uri="{9D8B030D-6E8A-4147-A177-3AD203B41FA5}">
                      <a16:colId xmlns:a16="http://schemas.microsoft.com/office/drawing/2014/main"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402</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1135549"/>
                  </a:ext>
                </a:extLst>
              </a:tr>
              <a:tr h="175260">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14</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3678148"/>
                  </a:ext>
                </a:extLst>
              </a:tr>
              <a:tr h="175260">
                <a:tc>
                  <a:txBody>
                    <a:bodyPr/>
                    <a:lstStyle/>
                    <a:p>
                      <a:pPr algn="l" fontAlgn="b"/>
                      <a:r>
                        <a:rPr lang="zh-CN" altLang="en-US" sz="1100" u="none" strike="noStrike">
                          <a:effectLst/>
                        </a:rPr>
                        <a:t>热处理维度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6</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1295978"/>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3</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8136561"/>
                  </a:ext>
                </a:extLst>
              </a:tr>
            </a:tbl>
          </a:graphicData>
        </a:graphic>
      </p:graphicFrame>
      <p:sp>
        <p:nvSpPr>
          <p:cNvPr id="42" name="矩形: 圆角 41">
            <a:extLst>
              <a:ext uri="{FF2B5EF4-FFF2-40B4-BE49-F238E27FC236}">
                <a16:creationId xmlns:a16="http://schemas.microsoft.com/office/drawing/2014/main" id="{55EC93CF-A9F3-4DDF-A97A-3D02C86B9BF1}"/>
              </a:ext>
            </a:extLst>
          </p:cNvPr>
          <p:cNvSpPr/>
          <p:nvPr/>
        </p:nvSpPr>
        <p:spPr>
          <a:xfrm>
            <a:off x="412041" y="808977"/>
            <a:ext cx="5945037" cy="980728"/>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id="{B23D4F2F-5F2C-47BB-8A2C-C76FB637E5BC}"/>
              </a:ext>
            </a:extLst>
          </p:cNvPr>
          <p:cNvSpPr txBox="1"/>
          <p:nvPr/>
        </p:nvSpPr>
        <p:spPr>
          <a:xfrm>
            <a:off x="447178" y="945535"/>
            <a:ext cx="618062" cy="661720"/>
          </a:xfrm>
          <a:prstGeom prst="rect">
            <a:avLst/>
          </a:prstGeom>
          <a:noFill/>
        </p:spPr>
        <p:txBody>
          <a:bodyPr wrap="square" rtlCol="0">
            <a:spAutoFit/>
          </a:bodyPr>
          <a:lstStyle/>
          <a:p>
            <a:r>
              <a:rPr lang="zh-CN" altLang="en-US" sz="1400" dirty="0"/>
              <a:t>原始样本</a:t>
            </a:r>
            <a:endParaRPr lang="en-US" altLang="zh-CN" sz="1400" dirty="0"/>
          </a:p>
          <a:p>
            <a:endParaRPr lang="zh-CN" altLang="en-US" sz="900" dirty="0"/>
          </a:p>
        </p:txBody>
      </p:sp>
      <p:sp>
        <p:nvSpPr>
          <p:cNvPr id="44" name="文本框 43">
            <a:extLst>
              <a:ext uri="{FF2B5EF4-FFF2-40B4-BE49-F238E27FC236}">
                <a16:creationId xmlns:a16="http://schemas.microsoft.com/office/drawing/2014/main" id="{866CF783-44DE-4327-B6A3-6B61F43ABAF2}"/>
              </a:ext>
            </a:extLst>
          </p:cNvPr>
          <p:cNvSpPr txBox="1"/>
          <p:nvPr/>
        </p:nvSpPr>
        <p:spPr>
          <a:xfrm>
            <a:off x="2555776" y="885248"/>
            <a:ext cx="3714040" cy="738664"/>
          </a:xfrm>
          <a:prstGeom prst="rect">
            <a:avLst/>
          </a:prstGeom>
          <a:noFill/>
        </p:spPr>
        <p:txBody>
          <a:bodyPr wrap="square" rtlCol="0">
            <a:spAutoFit/>
          </a:bodyPr>
          <a:lstStyle/>
          <a:p>
            <a:r>
              <a:rPr lang="zh-CN" altLang="en-US" sz="1050" dirty="0"/>
              <a:t>成分</a:t>
            </a:r>
            <a:r>
              <a:rPr lang="en-US" altLang="zh-CN" sz="1050" dirty="0"/>
              <a:t>:Ni, Re, Co, Al, Ti, W, Mo, Cr, Ta, C, B,  Y,  Nb, Hf</a:t>
            </a:r>
          </a:p>
          <a:p>
            <a:r>
              <a:rPr lang="zh-CN" altLang="en-US" sz="1050" dirty="0"/>
              <a:t>热处理</a:t>
            </a:r>
            <a:r>
              <a:rPr lang="en-US" altLang="zh-CN" sz="1050" dirty="0"/>
              <a:t>: </a:t>
            </a:r>
            <a:r>
              <a:rPr lang="zh-CN" altLang="en-US" sz="1050" dirty="0"/>
              <a:t>固溶温度</a:t>
            </a:r>
            <a:r>
              <a:rPr lang="en-US" altLang="zh-CN" sz="1050" dirty="0"/>
              <a:t>, </a:t>
            </a:r>
            <a:r>
              <a:rPr lang="zh-CN" altLang="en-US" sz="1050" dirty="0"/>
              <a:t>固溶时间</a:t>
            </a:r>
            <a:r>
              <a:rPr lang="en-US" altLang="zh-CN" sz="1050" dirty="0"/>
              <a:t>, </a:t>
            </a:r>
            <a:r>
              <a:rPr lang="zh-CN" altLang="en-US" sz="1050" dirty="0"/>
              <a:t>时效</a:t>
            </a:r>
            <a:r>
              <a:rPr lang="en-US" altLang="zh-CN" sz="1050" dirty="0"/>
              <a:t>1</a:t>
            </a:r>
            <a:r>
              <a:rPr lang="zh-CN" altLang="en-US" sz="1050" dirty="0"/>
              <a:t>／</a:t>
            </a:r>
            <a:r>
              <a:rPr lang="en-US" altLang="zh-CN" sz="1050" dirty="0"/>
              <a:t>2</a:t>
            </a:r>
            <a:r>
              <a:rPr lang="zh-CN" altLang="en-US" sz="1050" dirty="0"/>
              <a:t>温度</a:t>
            </a:r>
            <a:r>
              <a:rPr lang="en-US" altLang="zh-CN" sz="1050" dirty="0"/>
              <a:t>, </a:t>
            </a:r>
            <a:r>
              <a:rPr lang="zh-CN" altLang="en-US" sz="1050" dirty="0"/>
              <a:t>时效</a:t>
            </a:r>
            <a:r>
              <a:rPr lang="en-US" altLang="zh-CN" sz="1050" dirty="0"/>
              <a:t>1</a:t>
            </a:r>
            <a:r>
              <a:rPr lang="zh-CN" altLang="en-US" sz="1050" dirty="0"/>
              <a:t>／</a:t>
            </a:r>
            <a:r>
              <a:rPr lang="en-US" altLang="zh-CN" sz="1050" dirty="0"/>
              <a:t> 2</a:t>
            </a:r>
            <a:r>
              <a:rPr lang="zh-CN" altLang="en-US" sz="1050" dirty="0"/>
              <a:t>时间</a:t>
            </a:r>
            <a:endParaRPr lang="en-US" altLang="zh-CN" sz="1050" dirty="0"/>
          </a:p>
          <a:p>
            <a:r>
              <a:rPr lang="zh-CN" altLang="en-US" sz="1050" dirty="0"/>
              <a:t>外部条件</a:t>
            </a:r>
            <a:r>
              <a:rPr lang="en-US" altLang="zh-CN" sz="1050" dirty="0"/>
              <a:t>: </a:t>
            </a:r>
            <a:r>
              <a:rPr lang="zh-CN" altLang="en-US" sz="1050" dirty="0"/>
              <a:t>温度</a:t>
            </a:r>
            <a:r>
              <a:rPr lang="en-US" altLang="zh-CN" sz="1050" dirty="0"/>
              <a:t>, </a:t>
            </a:r>
            <a:r>
              <a:rPr lang="zh-CN" altLang="en-US" sz="1050" dirty="0"/>
              <a:t>应力</a:t>
            </a:r>
            <a:endParaRPr lang="en-US" altLang="zh-CN" sz="1050" dirty="0"/>
          </a:p>
          <a:p>
            <a:r>
              <a:rPr lang="zh-CN" altLang="en-US" sz="1050" dirty="0"/>
              <a:t>目标属性</a:t>
            </a:r>
            <a:r>
              <a:rPr lang="en-US" altLang="zh-CN" sz="1050" dirty="0"/>
              <a:t>:</a:t>
            </a:r>
            <a:r>
              <a:rPr lang="zh-CN" altLang="en-US" sz="1050" b="1" dirty="0"/>
              <a:t>蠕变断裂寿命</a:t>
            </a:r>
            <a:r>
              <a:rPr lang="en-US" altLang="zh-CN" sz="1050" dirty="0"/>
              <a:t>, </a:t>
            </a:r>
            <a:r>
              <a:rPr lang="zh-CN" altLang="en-US" sz="1050" dirty="0"/>
              <a:t>蠕变断裂应变</a:t>
            </a:r>
            <a:r>
              <a:rPr lang="en-US" altLang="zh-CN" sz="1050" dirty="0"/>
              <a:t>, </a:t>
            </a:r>
            <a:r>
              <a:rPr lang="zh-CN" altLang="en-US" sz="1050" dirty="0"/>
              <a:t>到达指定应变时间</a:t>
            </a:r>
          </a:p>
        </p:txBody>
      </p:sp>
      <p:sp>
        <p:nvSpPr>
          <p:cNvPr id="45" name="矩形 44">
            <a:extLst>
              <a:ext uri="{FF2B5EF4-FFF2-40B4-BE49-F238E27FC236}">
                <a16:creationId xmlns:a16="http://schemas.microsoft.com/office/drawing/2014/main" id="{7A922364-AFEC-4C72-8197-F70B0FFE05BF}"/>
              </a:ext>
            </a:extLst>
          </p:cNvPr>
          <p:cNvSpPr/>
          <p:nvPr/>
        </p:nvSpPr>
        <p:spPr>
          <a:xfrm>
            <a:off x="395535" y="3545492"/>
            <a:ext cx="8709310" cy="522254"/>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46" name="对话气泡: 椭圆形 45">
            <a:extLst>
              <a:ext uri="{FF2B5EF4-FFF2-40B4-BE49-F238E27FC236}">
                <a16:creationId xmlns:a16="http://schemas.microsoft.com/office/drawing/2014/main" id="{E71DDEF7-6D13-43E7-8360-29FE8A9BA204}"/>
              </a:ext>
            </a:extLst>
          </p:cNvPr>
          <p:cNvSpPr/>
          <p:nvPr/>
        </p:nvSpPr>
        <p:spPr>
          <a:xfrm>
            <a:off x="6027241" y="4119335"/>
            <a:ext cx="2654721" cy="1094997"/>
          </a:xfrm>
          <a:prstGeom prst="wedgeEllipseCallout">
            <a:avLst>
              <a:gd name="adj1" fmla="val -45864"/>
              <a:gd name="adj2" fmla="val -9618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dirty="0"/>
              <a:t>1.</a:t>
            </a:r>
            <a:r>
              <a:rPr lang="zh-CN" altLang="en-US" sz="1600" dirty="0"/>
              <a:t>样本构造</a:t>
            </a:r>
            <a:r>
              <a:rPr lang="en-US" altLang="zh-CN" sz="1600" dirty="0"/>
              <a:t>:</a:t>
            </a:r>
            <a:r>
              <a:rPr lang="zh-CN" altLang="en-US" sz="1600" dirty="0"/>
              <a:t>条件属性为成分、热处理、条件，目标属性为蠕变断裂寿命</a:t>
            </a:r>
          </a:p>
        </p:txBody>
      </p:sp>
      <p:sp>
        <p:nvSpPr>
          <p:cNvPr id="47" name="箭头: 下 46">
            <a:extLst>
              <a:ext uri="{FF2B5EF4-FFF2-40B4-BE49-F238E27FC236}">
                <a16:creationId xmlns:a16="http://schemas.microsoft.com/office/drawing/2014/main" id="{9B07B7A2-5A28-43B7-BBB3-B2EEC02E5D46}"/>
              </a:ext>
            </a:extLst>
          </p:cNvPr>
          <p:cNvSpPr/>
          <p:nvPr/>
        </p:nvSpPr>
        <p:spPr>
          <a:xfrm>
            <a:off x="3203848" y="1692730"/>
            <a:ext cx="216024" cy="30777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p>
        </p:txBody>
      </p:sp>
      <p:sp>
        <p:nvSpPr>
          <p:cNvPr id="48" name="箭头: 下 47">
            <a:extLst>
              <a:ext uri="{FF2B5EF4-FFF2-40B4-BE49-F238E27FC236}">
                <a16:creationId xmlns:a16="http://schemas.microsoft.com/office/drawing/2014/main" id="{F810F632-5BCE-4D5E-A88C-D8FF20659104}"/>
              </a:ext>
            </a:extLst>
          </p:cNvPr>
          <p:cNvSpPr/>
          <p:nvPr/>
        </p:nvSpPr>
        <p:spPr>
          <a:xfrm>
            <a:off x="4750190" y="3262538"/>
            <a:ext cx="216024" cy="30777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9" name="箭头: 下 48">
            <a:extLst>
              <a:ext uri="{FF2B5EF4-FFF2-40B4-BE49-F238E27FC236}">
                <a16:creationId xmlns:a16="http://schemas.microsoft.com/office/drawing/2014/main" id="{13B584D0-B9B1-42FC-9914-B7D83E248652}"/>
              </a:ext>
            </a:extLst>
          </p:cNvPr>
          <p:cNvSpPr/>
          <p:nvPr/>
        </p:nvSpPr>
        <p:spPr>
          <a:xfrm rot="10800000">
            <a:off x="7667124" y="1798498"/>
            <a:ext cx="216024" cy="30777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1" name="对话气泡: 矩形 30">
            <a:extLst>
              <a:ext uri="{FF2B5EF4-FFF2-40B4-BE49-F238E27FC236}">
                <a16:creationId xmlns:a16="http://schemas.microsoft.com/office/drawing/2014/main" id="{4D473200-3A04-4BD9-A635-B2A774ED39EC}"/>
              </a:ext>
            </a:extLst>
          </p:cNvPr>
          <p:cNvSpPr/>
          <p:nvPr/>
        </p:nvSpPr>
        <p:spPr>
          <a:xfrm>
            <a:off x="6516216" y="5348268"/>
            <a:ext cx="1582506" cy="675264"/>
          </a:xfrm>
          <a:prstGeom prst="wedgeRectCallout">
            <a:avLst>
              <a:gd name="adj1" fmla="val 65373"/>
              <a:gd name="adj2" fmla="val -16864"/>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dirty="0"/>
              <a:t>3.</a:t>
            </a:r>
            <a:r>
              <a:rPr lang="zh-CN" altLang="en-US" sz="1600" dirty="0"/>
              <a:t>决策属性取对数归一化数据</a:t>
            </a:r>
          </a:p>
        </p:txBody>
      </p:sp>
      <p:sp>
        <p:nvSpPr>
          <p:cNvPr id="36" name="矩形 35">
            <a:extLst>
              <a:ext uri="{FF2B5EF4-FFF2-40B4-BE49-F238E27FC236}">
                <a16:creationId xmlns:a16="http://schemas.microsoft.com/office/drawing/2014/main" id="{9480A11A-0051-4E21-A27F-680C7EB06BF6}"/>
              </a:ext>
            </a:extLst>
          </p:cNvPr>
          <p:cNvSpPr/>
          <p:nvPr/>
        </p:nvSpPr>
        <p:spPr>
          <a:xfrm>
            <a:off x="829815" y="5471071"/>
            <a:ext cx="459568" cy="595866"/>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37" name="对话气泡: 椭圆形 36">
            <a:extLst>
              <a:ext uri="{FF2B5EF4-FFF2-40B4-BE49-F238E27FC236}">
                <a16:creationId xmlns:a16="http://schemas.microsoft.com/office/drawing/2014/main" id="{60CD56A7-8F5E-4999-B494-B37D3AE1FAF3}"/>
              </a:ext>
            </a:extLst>
          </p:cNvPr>
          <p:cNvSpPr/>
          <p:nvPr/>
        </p:nvSpPr>
        <p:spPr>
          <a:xfrm>
            <a:off x="219798" y="4267761"/>
            <a:ext cx="2335978" cy="1029076"/>
          </a:xfrm>
          <a:prstGeom prst="wedgeEllipseCallout">
            <a:avLst>
              <a:gd name="adj1" fmla="val -7521"/>
              <a:gd name="adj2" fmla="val 6232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t>2.</a:t>
            </a:r>
            <a:r>
              <a:rPr lang="zh-CN" altLang="en-US" sz="1600" dirty="0"/>
              <a:t>元素为一个范围的值并相差</a:t>
            </a:r>
            <a:r>
              <a:rPr lang="en-US" altLang="zh-CN" sz="1600" dirty="0"/>
              <a:t>5%</a:t>
            </a:r>
            <a:r>
              <a:rPr lang="zh-CN" altLang="en-US" sz="1600" dirty="0"/>
              <a:t>以内的取中间值，相差大的删除</a:t>
            </a:r>
          </a:p>
        </p:txBody>
      </p:sp>
      <p:sp>
        <p:nvSpPr>
          <p:cNvPr id="35" name="标题 1">
            <a:extLst>
              <a:ext uri="{FF2B5EF4-FFF2-40B4-BE49-F238E27FC236}">
                <a16:creationId xmlns:a16="http://schemas.microsoft.com/office/drawing/2014/main" id="{DFB57817-DC26-47FD-98EB-36F924EBAB5E}"/>
              </a:ext>
            </a:extLst>
          </p:cNvPr>
          <p:cNvSpPr txBox="1">
            <a:spLocks/>
          </p:cNvSpPr>
          <p:nvPr/>
        </p:nvSpPr>
        <p:spPr>
          <a:xfrm>
            <a:off x="788964" y="-35946"/>
            <a:ext cx="8229600" cy="796950"/>
          </a:xfrm>
          <a:prstGeom prst="rect">
            <a:avLst/>
          </a:prstGeom>
        </p:spPr>
        <p:txBody>
          <a:bodyPr vert="horz" lIns="91440" tIns="45720" rIns="91440" bIns="45720" rtlCol="0" anchor="ctr">
            <a:noAutofit/>
          </a:bodyPr>
          <a:lst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a:lstStyle>
          <a:p>
            <a:r>
              <a:rPr lang="zh-CN" altLang="en-US" sz="2000" dirty="0">
                <a:solidFill>
                  <a:srgbClr val="FF0000"/>
                </a:solidFill>
              </a:rPr>
              <a:t>基于聚类的最优回归集成学习方法预测蠕变寿命</a:t>
            </a:r>
            <a:br>
              <a:rPr lang="zh-CN" altLang="en-US" sz="2000" dirty="0">
                <a:solidFill>
                  <a:srgbClr val="FF0000"/>
                </a:solidFill>
              </a:rPr>
            </a:br>
            <a:r>
              <a:rPr lang="zh-CN" altLang="en-US" sz="2000" dirty="0">
                <a:solidFill>
                  <a:srgbClr val="FF0000"/>
                </a:solidFill>
              </a:rPr>
              <a:t>					</a:t>
            </a:r>
            <a:r>
              <a:rPr lang="en-US" altLang="zh-CN" sz="2000" dirty="0">
                <a:solidFill>
                  <a:srgbClr val="FF0000"/>
                </a:solidFill>
              </a:rPr>
              <a:t>—</a:t>
            </a:r>
            <a:r>
              <a:rPr lang="zh-CN" altLang="en-US" sz="2000" dirty="0">
                <a:solidFill>
                  <a:srgbClr val="FF0000"/>
                </a:solidFill>
              </a:rPr>
              <a:t>数据预处理</a:t>
            </a:r>
          </a:p>
        </p:txBody>
      </p:sp>
      <p:sp>
        <p:nvSpPr>
          <p:cNvPr id="51" name="矩形 50">
            <a:extLst>
              <a:ext uri="{FF2B5EF4-FFF2-40B4-BE49-F238E27FC236}">
                <a16:creationId xmlns:a16="http://schemas.microsoft.com/office/drawing/2014/main" id="{9F0401A7-0327-494B-AED6-B6C4191D74FE}"/>
              </a:ext>
            </a:extLst>
          </p:cNvPr>
          <p:cNvSpPr/>
          <p:nvPr/>
        </p:nvSpPr>
        <p:spPr>
          <a:xfrm>
            <a:off x="8415494" y="3497311"/>
            <a:ext cx="728506" cy="3337243"/>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CC3181E2-32A2-45DC-BF68-2CB5A58CA902}"/>
              </a:ext>
            </a:extLst>
          </p:cNvPr>
          <p:cNvSpPr/>
          <p:nvPr/>
        </p:nvSpPr>
        <p:spPr>
          <a:xfrm>
            <a:off x="265132" y="3552817"/>
            <a:ext cx="5052542" cy="522254"/>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55" name="对话气泡: 矩形 54">
            <a:extLst>
              <a:ext uri="{FF2B5EF4-FFF2-40B4-BE49-F238E27FC236}">
                <a16:creationId xmlns:a16="http://schemas.microsoft.com/office/drawing/2014/main" id="{E4B365AD-9CDD-4C84-9C38-ADE4319319CE}"/>
              </a:ext>
            </a:extLst>
          </p:cNvPr>
          <p:cNvSpPr/>
          <p:nvPr/>
        </p:nvSpPr>
        <p:spPr>
          <a:xfrm>
            <a:off x="3305009" y="4453066"/>
            <a:ext cx="2045465" cy="991847"/>
          </a:xfrm>
          <a:prstGeom prst="wedgeRectCallout">
            <a:avLst>
              <a:gd name="adj1" fmla="val -2681"/>
              <a:gd name="adj2" fmla="val -9510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dirty="0"/>
              <a:t>3.</a:t>
            </a:r>
            <a:r>
              <a:rPr lang="zh-CN" altLang="en-US" sz="1600" dirty="0"/>
              <a:t>根据热力学计算构造新属性</a:t>
            </a:r>
            <a:r>
              <a:rPr lang="en-US" altLang="zh-CN" sz="1600" dirty="0"/>
              <a:t>(</a:t>
            </a:r>
            <a:r>
              <a:rPr lang="zh-CN" altLang="en-US" sz="1600" dirty="0"/>
              <a:t>删除不符合热力学计算输入条件的样本</a:t>
            </a:r>
            <a:r>
              <a:rPr lang="en-US" altLang="zh-CN" sz="1600" dirty="0"/>
              <a:t>)</a:t>
            </a:r>
            <a:endParaRPr lang="zh-CN" altLang="en-US" sz="1600" dirty="0"/>
          </a:p>
        </p:txBody>
      </p:sp>
      <p:grpSp>
        <p:nvGrpSpPr>
          <p:cNvPr id="3" name="组合 2">
            <a:extLst>
              <a:ext uri="{FF2B5EF4-FFF2-40B4-BE49-F238E27FC236}">
                <a16:creationId xmlns:a16="http://schemas.microsoft.com/office/drawing/2014/main" id="{FE9202B3-697B-4940-9858-383A05423C5B}"/>
              </a:ext>
            </a:extLst>
          </p:cNvPr>
          <p:cNvGrpSpPr/>
          <p:nvPr/>
        </p:nvGrpSpPr>
        <p:grpSpPr>
          <a:xfrm>
            <a:off x="454957" y="1948823"/>
            <a:ext cx="439054" cy="410725"/>
            <a:chOff x="-994897" y="1856153"/>
            <a:chExt cx="439054" cy="410725"/>
          </a:xfrm>
        </p:grpSpPr>
        <p:sp>
          <p:nvSpPr>
            <p:cNvPr id="2" name="椭圆 1">
              <a:extLst>
                <a:ext uri="{FF2B5EF4-FFF2-40B4-BE49-F238E27FC236}">
                  <a16:creationId xmlns:a16="http://schemas.microsoft.com/office/drawing/2014/main" id="{5CE22DF3-5B50-4773-9B65-DC91E332567D}"/>
                </a:ext>
              </a:extLst>
            </p:cNvPr>
            <p:cNvSpPr/>
            <p:nvPr/>
          </p:nvSpPr>
          <p:spPr>
            <a:xfrm>
              <a:off x="-994897" y="1856153"/>
              <a:ext cx="413060" cy="41072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6F3E1958-A7A9-489D-8F9B-13E62EC608C0}"/>
                </a:ext>
              </a:extLst>
            </p:cNvPr>
            <p:cNvSpPr/>
            <p:nvPr/>
          </p:nvSpPr>
          <p:spPr>
            <a:xfrm>
              <a:off x="-994897" y="1885636"/>
              <a:ext cx="439054" cy="338554"/>
            </a:xfrm>
            <a:prstGeom prst="rect">
              <a:avLst/>
            </a:prstGeom>
            <a:noFill/>
          </p:spPr>
          <p:txBody>
            <a:bodyPr wrap="square" lIns="91440" tIns="45720" rIns="91440" bIns="45720">
              <a:spAutoFit/>
            </a:bodyPr>
            <a:lstStyle/>
            <a:p>
              <a:pPr algn="ctr"/>
              <a:r>
                <a:rPr lang="en-US" altLang="zh-CN" sz="1600" b="0" cap="none" spc="0" dirty="0">
                  <a:ln w="0"/>
                  <a:solidFill>
                    <a:schemeClr val="accent1"/>
                  </a:solidFill>
                  <a:effectLst>
                    <a:outerShdw blurRad="38100" dist="25400" dir="5400000" algn="ctr" rotWithShape="0">
                      <a:srgbClr val="6E747A">
                        <a:alpha val="43000"/>
                      </a:srgbClr>
                    </a:outerShdw>
                  </a:effectLst>
                </a:rPr>
                <a:t>1</a:t>
              </a:r>
              <a:endParaRPr lang="zh-CN" altLang="en-US" sz="1600" b="0" cap="none" spc="0" dirty="0">
                <a:ln w="0"/>
                <a:solidFill>
                  <a:schemeClr val="accent1"/>
                </a:solidFill>
                <a:effectLst>
                  <a:outerShdw blurRad="38100" dist="25400" dir="5400000" algn="ctr" rotWithShape="0">
                    <a:srgbClr val="6E747A">
                      <a:alpha val="43000"/>
                    </a:srgbClr>
                  </a:outerShdw>
                </a:effectLst>
              </a:endParaRPr>
            </a:p>
          </p:txBody>
        </p:sp>
      </p:grpSp>
      <p:grpSp>
        <p:nvGrpSpPr>
          <p:cNvPr id="50" name="组合 49">
            <a:extLst>
              <a:ext uri="{FF2B5EF4-FFF2-40B4-BE49-F238E27FC236}">
                <a16:creationId xmlns:a16="http://schemas.microsoft.com/office/drawing/2014/main" id="{B8B65A08-7384-40D2-B8B2-758E0909DBA7}"/>
              </a:ext>
            </a:extLst>
          </p:cNvPr>
          <p:cNvGrpSpPr/>
          <p:nvPr/>
        </p:nvGrpSpPr>
        <p:grpSpPr>
          <a:xfrm>
            <a:off x="3300056" y="1939930"/>
            <a:ext cx="439054" cy="410725"/>
            <a:chOff x="-994897" y="1856153"/>
            <a:chExt cx="439054" cy="410725"/>
          </a:xfrm>
        </p:grpSpPr>
        <p:sp>
          <p:nvSpPr>
            <p:cNvPr id="52" name="椭圆 51">
              <a:extLst>
                <a:ext uri="{FF2B5EF4-FFF2-40B4-BE49-F238E27FC236}">
                  <a16:creationId xmlns:a16="http://schemas.microsoft.com/office/drawing/2014/main" id="{3FE319A0-6A25-4D55-B9E9-D3A39B6B3D2B}"/>
                </a:ext>
              </a:extLst>
            </p:cNvPr>
            <p:cNvSpPr/>
            <p:nvPr/>
          </p:nvSpPr>
          <p:spPr>
            <a:xfrm>
              <a:off x="-994897" y="1856153"/>
              <a:ext cx="413060" cy="41072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solidFill>
                  <a:srgbClr val="FF0000"/>
                </a:solidFill>
              </a:endParaRPr>
            </a:p>
          </p:txBody>
        </p:sp>
        <p:sp>
          <p:nvSpPr>
            <p:cNvPr id="53" name="矩形 52">
              <a:extLst>
                <a:ext uri="{FF2B5EF4-FFF2-40B4-BE49-F238E27FC236}">
                  <a16:creationId xmlns:a16="http://schemas.microsoft.com/office/drawing/2014/main" id="{2046CEF0-A3F8-4DB0-96B9-B205EA02A221}"/>
                </a:ext>
              </a:extLst>
            </p:cNvPr>
            <p:cNvSpPr/>
            <p:nvPr/>
          </p:nvSpPr>
          <p:spPr>
            <a:xfrm>
              <a:off x="-994897" y="1885636"/>
              <a:ext cx="439054" cy="338554"/>
            </a:xfrm>
            <a:prstGeom prst="rect">
              <a:avLst/>
            </a:prstGeom>
            <a:noFill/>
          </p:spPr>
          <p:txBody>
            <a:bodyPr wrap="square" lIns="91440" tIns="45720" rIns="91440" bIns="45720">
              <a:spAutoFit/>
            </a:bodyPr>
            <a:lstStyle/>
            <a:p>
              <a:pPr algn="ctr"/>
              <a:r>
                <a:rPr lang="en-US" altLang="zh-CN" sz="1600" b="0" cap="none" spc="0" dirty="0">
                  <a:ln w="0"/>
                  <a:solidFill>
                    <a:srgbClr val="FF0000"/>
                  </a:solidFill>
                  <a:effectLst>
                    <a:outerShdw blurRad="38100" dist="25400" dir="5400000" algn="ctr" rotWithShape="0">
                      <a:srgbClr val="6E747A">
                        <a:alpha val="43000"/>
                      </a:srgbClr>
                    </a:outerShdw>
                  </a:effectLst>
                </a:rPr>
                <a:t>2</a:t>
              </a:r>
              <a:endParaRPr lang="zh-CN" altLang="en-US" sz="1600" b="0" cap="none" spc="0" dirty="0">
                <a:ln w="0"/>
                <a:solidFill>
                  <a:srgbClr val="FF0000"/>
                </a:solidFill>
                <a:effectLst>
                  <a:outerShdw blurRad="38100" dist="25400" dir="5400000" algn="ctr" rotWithShape="0">
                    <a:srgbClr val="6E747A">
                      <a:alpha val="43000"/>
                    </a:srgbClr>
                  </a:outerShdw>
                </a:effectLst>
              </a:endParaRPr>
            </a:p>
          </p:txBody>
        </p:sp>
      </p:grpSp>
      <p:grpSp>
        <p:nvGrpSpPr>
          <p:cNvPr id="56" name="组合 55">
            <a:extLst>
              <a:ext uri="{FF2B5EF4-FFF2-40B4-BE49-F238E27FC236}">
                <a16:creationId xmlns:a16="http://schemas.microsoft.com/office/drawing/2014/main" id="{041AEC4B-FE3F-4EED-AA0E-2D9C2B686924}"/>
              </a:ext>
            </a:extLst>
          </p:cNvPr>
          <p:cNvGrpSpPr/>
          <p:nvPr/>
        </p:nvGrpSpPr>
        <p:grpSpPr>
          <a:xfrm>
            <a:off x="6137551" y="1939930"/>
            <a:ext cx="439054" cy="410725"/>
            <a:chOff x="-994897" y="1856153"/>
            <a:chExt cx="439054" cy="410725"/>
          </a:xfrm>
        </p:grpSpPr>
        <p:sp>
          <p:nvSpPr>
            <p:cNvPr id="57" name="椭圆 56">
              <a:extLst>
                <a:ext uri="{FF2B5EF4-FFF2-40B4-BE49-F238E27FC236}">
                  <a16:creationId xmlns:a16="http://schemas.microsoft.com/office/drawing/2014/main" id="{EBB60023-26CB-476B-8CCD-D9D7FEAB2617}"/>
                </a:ext>
              </a:extLst>
            </p:cNvPr>
            <p:cNvSpPr/>
            <p:nvPr/>
          </p:nvSpPr>
          <p:spPr>
            <a:xfrm>
              <a:off x="-994897" y="1856153"/>
              <a:ext cx="413060" cy="410725"/>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dirty="0">
                <a:solidFill>
                  <a:srgbClr val="92D050"/>
                </a:solidFill>
              </a:endParaRPr>
            </a:p>
          </p:txBody>
        </p:sp>
        <p:sp>
          <p:nvSpPr>
            <p:cNvPr id="58" name="矩形 57">
              <a:extLst>
                <a:ext uri="{FF2B5EF4-FFF2-40B4-BE49-F238E27FC236}">
                  <a16:creationId xmlns:a16="http://schemas.microsoft.com/office/drawing/2014/main" id="{7C465512-3769-448A-8B99-E3D333884126}"/>
                </a:ext>
              </a:extLst>
            </p:cNvPr>
            <p:cNvSpPr/>
            <p:nvPr/>
          </p:nvSpPr>
          <p:spPr>
            <a:xfrm>
              <a:off x="-994897" y="1885636"/>
              <a:ext cx="439054" cy="338554"/>
            </a:xfrm>
            <a:prstGeom prst="rect">
              <a:avLst/>
            </a:prstGeom>
            <a:noFill/>
          </p:spPr>
          <p:txBody>
            <a:bodyPr wrap="square" lIns="91440" tIns="45720" rIns="91440" bIns="45720">
              <a:spAutoFit/>
            </a:bodyPr>
            <a:lstStyle/>
            <a:p>
              <a:pPr algn="ctr"/>
              <a:r>
                <a:rPr lang="en-US" altLang="zh-CN" sz="1600" dirty="0">
                  <a:ln w="0"/>
                  <a:solidFill>
                    <a:srgbClr val="92D050"/>
                  </a:solidFill>
                  <a:effectLst>
                    <a:outerShdw blurRad="38100" dist="25400" dir="5400000" algn="ctr" rotWithShape="0">
                      <a:srgbClr val="6E747A">
                        <a:alpha val="43000"/>
                      </a:srgbClr>
                    </a:outerShdw>
                  </a:effectLst>
                </a:rPr>
                <a:t>3</a:t>
              </a:r>
              <a:endParaRPr lang="zh-CN" altLang="en-US" sz="1600" b="0" cap="none" spc="0" dirty="0">
                <a:ln w="0"/>
                <a:solidFill>
                  <a:srgbClr val="92D050"/>
                </a:solidFill>
                <a:effectLst>
                  <a:outerShdw blurRad="38100" dist="25400" dir="5400000" algn="ctr" rotWithShape="0">
                    <a:srgbClr val="6E747A">
                      <a:alpha val="43000"/>
                    </a:srgbClr>
                  </a:outerShdw>
                </a:effectLst>
              </a:endParaRPr>
            </a:p>
          </p:txBody>
        </p:sp>
      </p:grpSp>
    </p:spTree>
    <p:extLst>
      <p:ext uri="{BB962C8B-B14F-4D97-AF65-F5344CB8AC3E}">
        <p14:creationId xmlns:p14="http://schemas.microsoft.com/office/powerpoint/2010/main" val="2803412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5"/>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4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37"/>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5"/>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6"/>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3"/>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4"/>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9"/>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28"/>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31"/>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1"/>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54"/>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P spid="15" grpId="1" animBg="1"/>
      <p:bldP spid="16" grpId="0" animBg="1"/>
      <p:bldP spid="16" grpId="1" animBg="1"/>
      <p:bldP spid="18" grpId="0" animBg="1"/>
      <p:bldP spid="18" grpId="1" animBg="1"/>
      <p:bldP spid="19" grpId="0" animBg="1"/>
      <p:bldP spid="19" grpId="1" animBg="1"/>
      <p:bldP spid="28" grpId="0" animBg="1"/>
      <p:bldP spid="28" grpId="1" animBg="1"/>
      <p:bldP spid="45" grpId="0" animBg="1"/>
      <p:bldP spid="45" grpId="1" animBg="1"/>
      <p:bldP spid="46" grpId="0" animBg="1"/>
      <p:bldP spid="46" grpId="1" animBg="1"/>
      <p:bldP spid="31" grpId="0" animBg="1"/>
      <p:bldP spid="31" grpId="1" animBg="1"/>
      <p:bldP spid="36" grpId="0" animBg="1"/>
      <p:bldP spid="36" grpId="1" animBg="1"/>
      <p:bldP spid="37" grpId="0" animBg="1"/>
      <p:bldP spid="37" grpId="1" animBg="1"/>
      <p:bldP spid="51" grpId="0" animBg="1"/>
      <p:bldP spid="51" grpId="1" animBg="1"/>
      <p:bldP spid="54" grpId="0" animBg="1"/>
      <p:bldP spid="54" grpId="1" animBg="1"/>
      <p:bldP spid="55" grpId="0" animBg="1"/>
      <p:bldP spid="55"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7E4223-8E9C-49D2-AC9E-44577652BF84}"/>
              </a:ext>
            </a:extLst>
          </p:cNvPr>
          <p:cNvSpPr>
            <a:spLocks noGrp="1"/>
          </p:cNvSpPr>
          <p:nvPr>
            <p:ph type="title"/>
          </p:nvPr>
        </p:nvSpPr>
        <p:spPr>
          <a:xfrm>
            <a:off x="805905" y="-31075"/>
            <a:ext cx="8229600" cy="796950"/>
          </a:xfrm>
        </p:spPr>
        <p:txBody>
          <a:bodyPr>
            <a:noAutofit/>
          </a:bodyPr>
          <a:lstStyle/>
          <a:p>
            <a:r>
              <a:rPr lang="zh-CN" altLang="en-US" sz="2400" dirty="0">
                <a:solidFill>
                  <a:srgbClr val="FF0000"/>
                </a:solidFill>
              </a:rPr>
              <a:t>基于聚类的最优回归集成学习方法预测蠕变寿命</a:t>
            </a:r>
            <a:br>
              <a:rPr lang="zh-CN" altLang="en-US" sz="2400" dirty="0">
                <a:solidFill>
                  <a:srgbClr val="FF0000"/>
                </a:solidFill>
              </a:rPr>
            </a:br>
            <a:r>
              <a:rPr lang="zh-CN" altLang="en-US" sz="2400" dirty="0">
                <a:solidFill>
                  <a:srgbClr val="FF0000"/>
                </a:solidFill>
              </a:rPr>
              <a:t>					</a:t>
            </a:r>
            <a:r>
              <a:rPr lang="en-US" altLang="zh-CN" sz="2400" dirty="0">
                <a:solidFill>
                  <a:srgbClr val="FF0000"/>
                </a:solidFill>
              </a:rPr>
              <a:t>—</a:t>
            </a:r>
            <a:r>
              <a:rPr lang="zh-CN" altLang="en-US" sz="2400" dirty="0">
                <a:solidFill>
                  <a:srgbClr val="FF0000"/>
                </a:solidFill>
              </a:rPr>
              <a:t>新属性构造</a:t>
            </a:r>
            <a:r>
              <a:rPr lang="en-US" altLang="zh-CN" sz="2400" dirty="0">
                <a:solidFill>
                  <a:srgbClr val="FF0000"/>
                </a:solidFill>
              </a:rPr>
              <a:t>1</a:t>
            </a:r>
            <a:endParaRPr lang="zh-CN" altLang="en-US" sz="2400" dirty="0">
              <a:solidFill>
                <a:srgbClr val="FF0000"/>
              </a:solidFill>
            </a:endParaRPr>
          </a:p>
        </p:txBody>
      </p:sp>
      <p:pic>
        <p:nvPicPr>
          <p:cNvPr id="5" name="图片 4">
            <a:extLst>
              <a:ext uri="{FF2B5EF4-FFF2-40B4-BE49-F238E27FC236}">
                <a16:creationId xmlns:a16="http://schemas.microsoft.com/office/drawing/2014/main" id="{9CEAB586-40A6-4C13-A662-0B88038280B4}"/>
              </a:ext>
            </a:extLst>
          </p:cNvPr>
          <p:cNvPicPr>
            <a:picLocks noChangeAspect="1"/>
          </p:cNvPicPr>
          <p:nvPr/>
        </p:nvPicPr>
        <p:blipFill>
          <a:blip r:embed="rId3"/>
          <a:stretch>
            <a:fillRect/>
          </a:stretch>
        </p:blipFill>
        <p:spPr>
          <a:xfrm>
            <a:off x="0" y="1231261"/>
            <a:ext cx="9144000" cy="823865"/>
          </a:xfrm>
          <a:prstGeom prst="rect">
            <a:avLst/>
          </a:prstGeom>
        </p:spPr>
      </p:pic>
      <p:sp>
        <p:nvSpPr>
          <p:cNvPr id="6" name="矩形 5">
            <a:extLst>
              <a:ext uri="{FF2B5EF4-FFF2-40B4-BE49-F238E27FC236}">
                <a16:creationId xmlns:a16="http://schemas.microsoft.com/office/drawing/2014/main" id="{333117E2-4024-4F54-85A3-7DA253D06B5A}"/>
              </a:ext>
            </a:extLst>
          </p:cNvPr>
          <p:cNvSpPr/>
          <p:nvPr/>
        </p:nvSpPr>
        <p:spPr>
          <a:xfrm>
            <a:off x="5637316" y="1283153"/>
            <a:ext cx="288032" cy="327597"/>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4F855286-857B-4B78-ABDD-DDDCECFD439B}"/>
              </a:ext>
            </a:extLst>
          </p:cNvPr>
          <p:cNvSpPr/>
          <p:nvPr/>
        </p:nvSpPr>
        <p:spPr>
          <a:xfrm>
            <a:off x="6429404" y="1610750"/>
            <a:ext cx="288032" cy="327597"/>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08E3930D-B09E-4A8A-B3E9-8D7AD33CB1C1}"/>
              </a:ext>
            </a:extLst>
          </p:cNvPr>
          <p:cNvSpPr/>
          <p:nvPr/>
        </p:nvSpPr>
        <p:spPr>
          <a:xfrm>
            <a:off x="7498670" y="1283153"/>
            <a:ext cx="288032" cy="327597"/>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A7707C40-E046-49F5-9D19-972EA616F7A6}"/>
              </a:ext>
            </a:extLst>
          </p:cNvPr>
          <p:cNvSpPr/>
          <p:nvPr/>
        </p:nvSpPr>
        <p:spPr>
          <a:xfrm>
            <a:off x="8013580" y="1283153"/>
            <a:ext cx="288032" cy="275705"/>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A1B716A7-110B-4DD5-B865-1A2D4CFAE6DA}"/>
              </a:ext>
            </a:extLst>
          </p:cNvPr>
          <p:cNvPicPr>
            <a:picLocks noChangeAspect="1"/>
          </p:cNvPicPr>
          <p:nvPr/>
        </p:nvPicPr>
        <p:blipFill>
          <a:blip r:embed="rId4"/>
          <a:stretch>
            <a:fillRect/>
          </a:stretch>
        </p:blipFill>
        <p:spPr>
          <a:xfrm>
            <a:off x="35496" y="2711688"/>
            <a:ext cx="6388746" cy="3878881"/>
          </a:xfrm>
          <a:prstGeom prst="rect">
            <a:avLst/>
          </a:prstGeom>
        </p:spPr>
      </p:pic>
      <p:sp>
        <p:nvSpPr>
          <p:cNvPr id="14" name="矩形 13">
            <a:extLst>
              <a:ext uri="{FF2B5EF4-FFF2-40B4-BE49-F238E27FC236}">
                <a16:creationId xmlns:a16="http://schemas.microsoft.com/office/drawing/2014/main" id="{B19743AD-1292-4F99-82B6-C288840D7CBE}"/>
              </a:ext>
            </a:extLst>
          </p:cNvPr>
          <p:cNvSpPr/>
          <p:nvPr/>
        </p:nvSpPr>
        <p:spPr>
          <a:xfrm>
            <a:off x="35496" y="2364765"/>
            <a:ext cx="6348510" cy="4189580"/>
          </a:xfrm>
          <a:prstGeom prst="rect">
            <a:avLst/>
          </a:prstGeom>
          <a:noFill/>
          <a:ln w="28575" cap="flat" cmpd="sng" algn="ctr">
            <a:solidFill>
              <a:schemeClr val="accent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4F132CAC-1ECF-479C-B7CC-95CA7AFEF475}"/>
              </a:ext>
            </a:extLst>
          </p:cNvPr>
          <p:cNvSpPr txBox="1"/>
          <p:nvPr/>
        </p:nvSpPr>
        <p:spPr>
          <a:xfrm>
            <a:off x="164708" y="2325337"/>
            <a:ext cx="5427245" cy="369332"/>
          </a:xfrm>
          <a:prstGeom prst="rect">
            <a:avLst/>
          </a:prstGeom>
          <a:noFill/>
        </p:spPr>
        <p:txBody>
          <a:bodyPr wrap="square" rtlCol="0">
            <a:spAutoFit/>
          </a:bodyPr>
          <a:lstStyle/>
          <a:p>
            <a:r>
              <a:rPr lang="en-US" altLang="zh-CN" dirty="0"/>
              <a:t>49</a:t>
            </a:r>
            <a:r>
              <a:rPr lang="zh-CN" altLang="en-US" dirty="0"/>
              <a:t>篇文献数据总结</a:t>
            </a:r>
          </a:p>
        </p:txBody>
      </p:sp>
      <p:sp>
        <p:nvSpPr>
          <p:cNvPr id="16" name="矩形 15">
            <a:extLst>
              <a:ext uri="{FF2B5EF4-FFF2-40B4-BE49-F238E27FC236}">
                <a16:creationId xmlns:a16="http://schemas.microsoft.com/office/drawing/2014/main" id="{CA5C7E7A-833B-4D8E-A4E6-4462C9BCD0A2}"/>
              </a:ext>
            </a:extLst>
          </p:cNvPr>
          <p:cNvSpPr/>
          <p:nvPr/>
        </p:nvSpPr>
        <p:spPr>
          <a:xfrm>
            <a:off x="107504" y="908720"/>
            <a:ext cx="8928992" cy="1131663"/>
          </a:xfrm>
          <a:prstGeom prst="rect">
            <a:avLst/>
          </a:prstGeom>
          <a:noFill/>
          <a:ln w="28575" cap="flat" cmpd="sng" algn="ctr">
            <a:solidFill>
              <a:srgbClr val="33A8C7"/>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EC82B0C1-78F5-4716-BBF6-A9E6868E707B}"/>
              </a:ext>
            </a:extLst>
          </p:cNvPr>
          <p:cNvSpPr txBox="1"/>
          <p:nvPr/>
        </p:nvSpPr>
        <p:spPr>
          <a:xfrm>
            <a:off x="164708" y="959340"/>
            <a:ext cx="7220527" cy="307777"/>
          </a:xfrm>
          <a:prstGeom prst="rect">
            <a:avLst/>
          </a:prstGeom>
          <a:noFill/>
        </p:spPr>
        <p:txBody>
          <a:bodyPr wrap="square" rtlCol="0">
            <a:spAutoFit/>
          </a:bodyPr>
          <a:lstStyle/>
          <a:p>
            <a:r>
              <a:rPr lang="zh-CN" altLang="en-US" sz="1400" dirty="0"/>
              <a:t>韩国文章蠕变公式</a:t>
            </a:r>
          </a:p>
        </p:txBody>
      </p:sp>
      <p:sp>
        <p:nvSpPr>
          <p:cNvPr id="10" name="矩形 9">
            <a:extLst>
              <a:ext uri="{FF2B5EF4-FFF2-40B4-BE49-F238E27FC236}">
                <a16:creationId xmlns:a16="http://schemas.microsoft.com/office/drawing/2014/main" id="{848785D1-277D-4904-9B9B-920948C745C5}"/>
              </a:ext>
            </a:extLst>
          </p:cNvPr>
          <p:cNvSpPr/>
          <p:nvPr/>
        </p:nvSpPr>
        <p:spPr>
          <a:xfrm>
            <a:off x="2365429" y="4072963"/>
            <a:ext cx="3444054" cy="386592"/>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CDE2D94C-68E0-436C-887C-93FA7C06427D}"/>
              </a:ext>
            </a:extLst>
          </p:cNvPr>
          <p:cNvSpPr/>
          <p:nvPr/>
        </p:nvSpPr>
        <p:spPr>
          <a:xfrm>
            <a:off x="5579121" y="1250196"/>
            <a:ext cx="2953319" cy="688151"/>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DAF20810-C6F5-4795-8F1E-33A052524D17}"/>
              </a:ext>
            </a:extLst>
          </p:cNvPr>
          <p:cNvSpPr/>
          <p:nvPr/>
        </p:nvSpPr>
        <p:spPr>
          <a:xfrm>
            <a:off x="6516216" y="2359257"/>
            <a:ext cx="2493363" cy="174235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EDEAC375-4459-4755-9554-33161F08DC2E}"/>
              </a:ext>
            </a:extLst>
          </p:cNvPr>
          <p:cNvSpPr txBox="1"/>
          <p:nvPr/>
        </p:nvSpPr>
        <p:spPr>
          <a:xfrm>
            <a:off x="6696985" y="2431123"/>
            <a:ext cx="1064341" cy="584775"/>
          </a:xfrm>
          <a:prstGeom prst="rect">
            <a:avLst/>
          </a:prstGeom>
          <a:noFill/>
        </p:spPr>
        <p:txBody>
          <a:bodyPr wrap="square" rtlCol="0">
            <a:spAutoFit/>
          </a:bodyPr>
          <a:lstStyle/>
          <a:p>
            <a:r>
              <a:rPr lang="en-US" altLang="zh-CN" sz="1600" b="1" dirty="0"/>
              <a:t>49</a:t>
            </a:r>
            <a:r>
              <a:rPr lang="zh-CN" altLang="en-US" sz="1600" b="1" dirty="0"/>
              <a:t>篇文献</a:t>
            </a:r>
            <a:endParaRPr lang="en-US" altLang="zh-CN" sz="1600" b="1" dirty="0"/>
          </a:p>
          <a:p>
            <a:r>
              <a:rPr lang="zh-CN" altLang="en-US" sz="1600" b="1" dirty="0"/>
              <a:t>描述因子</a:t>
            </a:r>
          </a:p>
        </p:txBody>
      </p:sp>
      <p:cxnSp>
        <p:nvCxnSpPr>
          <p:cNvPr id="22" name="直接连接符 21">
            <a:extLst>
              <a:ext uri="{FF2B5EF4-FFF2-40B4-BE49-F238E27FC236}">
                <a16:creationId xmlns:a16="http://schemas.microsoft.com/office/drawing/2014/main" id="{0C26E568-5338-4E93-A2D9-2180EC5DDFEC}"/>
              </a:ext>
            </a:extLst>
          </p:cNvPr>
          <p:cNvCxnSpPr/>
          <p:nvPr/>
        </p:nvCxnSpPr>
        <p:spPr>
          <a:xfrm>
            <a:off x="6610173" y="2954343"/>
            <a:ext cx="2318069" cy="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4" name="直接连接符 23">
            <a:extLst>
              <a:ext uri="{FF2B5EF4-FFF2-40B4-BE49-F238E27FC236}">
                <a16:creationId xmlns:a16="http://schemas.microsoft.com/office/drawing/2014/main" id="{658C37BD-E9DF-48E8-BCA9-953121B54941}"/>
              </a:ext>
            </a:extLst>
          </p:cNvPr>
          <p:cNvCxnSpPr>
            <a:cxnSpLocks/>
            <a:stCxn id="19" idx="0"/>
            <a:endCxn id="19" idx="2"/>
          </p:cNvCxnSpPr>
          <p:nvPr/>
        </p:nvCxnSpPr>
        <p:spPr>
          <a:xfrm>
            <a:off x="7762898" y="2359257"/>
            <a:ext cx="0" cy="1742358"/>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808A588A-DE86-4911-B2E0-A6D6CE78327E}"/>
              </a:ext>
            </a:extLst>
          </p:cNvPr>
          <p:cNvSpPr txBox="1"/>
          <p:nvPr/>
        </p:nvSpPr>
        <p:spPr>
          <a:xfrm>
            <a:off x="7839254" y="2543204"/>
            <a:ext cx="1237291" cy="369332"/>
          </a:xfrm>
          <a:prstGeom prst="rect">
            <a:avLst/>
          </a:prstGeom>
          <a:noFill/>
        </p:spPr>
        <p:txBody>
          <a:bodyPr wrap="square" rtlCol="0">
            <a:spAutoFit/>
          </a:bodyPr>
          <a:lstStyle/>
          <a:p>
            <a:r>
              <a:rPr lang="zh-CN" altLang="en-US" b="1" dirty="0"/>
              <a:t>韩国文献</a:t>
            </a:r>
          </a:p>
        </p:txBody>
      </p:sp>
      <p:sp>
        <p:nvSpPr>
          <p:cNvPr id="29" name="文本框 28">
            <a:extLst>
              <a:ext uri="{FF2B5EF4-FFF2-40B4-BE49-F238E27FC236}">
                <a16:creationId xmlns:a16="http://schemas.microsoft.com/office/drawing/2014/main" id="{26BD13A5-B3EA-4267-AE62-B243B9E3CC3B}"/>
              </a:ext>
            </a:extLst>
          </p:cNvPr>
          <p:cNvSpPr txBox="1"/>
          <p:nvPr/>
        </p:nvSpPr>
        <p:spPr>
          <a:xfrm>
            <a:off x="6547018" y="3067850"/>
            <a:ext cx="1257713" cy="1077218"/>
          </a:xfrm>
          <a:prstGeom prst="rect">
            <a:avLst/>
          </a:prstGeom>
          <a:noFill/>
        </p:spPr>
        <p:txBody>
          <a:bodyPr wrap="square" rtlCol="0">
            <a:spAutoFit/>
          </a:bodyPr>
          <a:lstStyle/>
          <a:p>
            <a:r>
              <a:rPr lang="zh-CN" altLang="en-US" sz="1600" b="1" dirty="0"/>
              <a:t>晶格常数</a:t>
            </a:r>
            <a:endParaRPr lang="en-US" altLang="zh-CN" sz="1600" b="1" dirty="0"/>
          </a:p>
          <a:p>
            <a:r>
              <a:rPr lang="zh-CN" altLang="en-US" sz="1600" b="1" dirty="0"/>
              <a:t>层错能</a:t>
            </a:r>
            <a:endParaRPr lang="en-US" altLang="zh-CN" sz="1600" b="1" dirty="0"/>
          </a:p>
          <a:p>
            <a:r>
              <a:rPr lang="zh-CN" altLang="en-US" sz="1600" b="1" dirty="0"/>
              <a:t>热扩散系数</a:t>
            </a:r>
            <a:endParaRPr lang="en-US" altLang="zh-CN" sz="1600" b="1" dirty="0"/>
          </a:p>
          <a:p>
            <a:r>
              <a:rPr lang="zh-CN" altLang="en-US" sz="1600" b="1" dirty="0"/>
              <a:t>剪切模量</a:t>
            </a:r>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1C698C00-CC79-4EBC-A13C-93E416A38558}"/>
                  </a:ext>
                </a:extLst>
              </p:cNvPr>
              <p:cNvSpPr txBox="1"/>
              <p:nvPr/>
            </p:nvSpPr>
            <p:spPr>
              <a:xfrm>
                <a:off x="7837708" y="3034882"/>
                <a:ext cx="1342293" cy="13234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𝑏</m:t>
                      </m:r>
                      <m:r>
                        <a:rPr lang="en-US" altLang="zh-CN" sz="1600" b="0" i="1" dirty="0" smtClean="0">
                          <a:latin typeface="Cambria Math" panose="02040503050406030204" pitchFamily="18" charset="0"/>
                        </a:rPr>
                        <m:t>(</m:t>
                      </m:r>
                      <m:r>
                        <a:rPr lang="zh-CN" altLang="en-US" sz="1600" i="1" dirty="0">
                          <a:latin typeface="Cambria Math" panose="02040503050406030204" pitchFamily="18" charset="0"/>
                        </a:rPr>
                        <m:t>伯式矢量</m:t>
                      </m:r>
                      <m:r>
                        <a:rPr lang="en-US" altLang="zh-CN" sz="1600" b="0" i="1" dirty="0" smtClean="0">
                          <a:latin typeface="Cambria Math" panose="02040503050406030204" pitchFamily="18" charset="0"/>
                        </a:rPr>
                        <m:t>)</m:t>
                      </m:r>
                    </m:oMath>
                  </m:oMathPara>
                </a14:m>
                <a:endParaRPr lang="en-US" altLang="zh-CN" sz="16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l-GR" altLang="zh-CN" sz="1600" i="1" smtClean="0">
                          <a:latin typeface="Cambria Math" panose="02040503050406030204" pitchFamily="18" charset="0"/>
                          <a:ea typeface="Cambria Math" panose="02040503050406030204" pitchFamily="18" charset="0"/>
                        </a:rPr>
                        <m:t>Γ</m:t>
                      </m:r>
                    </m:oMath>
                  </m:oMathPara>
                </a14:m>
                <a:endParaRPr lang="en-US" altLang="zh-CN" sz="16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l-GR" altLang="zh-CN" sz="1600" i="1" smtClean="0">
                              <a:latin typeface="Cambria Math" panose="02040503050406030204" pitchFamily="18" charset="0"/>
                              <a:ea typeface="Cambria Math" panose="02040503050406030204" pitchFamily="18" charset="0"/>
                            </a:rPr>
                          </m:ctrlPr>
                        </m:sSubPr>
                        <m:e>
                          <m:r>
                            <a:rPr lang="en-US" altLang="zh-CN" sz="1600" b="0" i="1" smtClean="0">
                              <a:latin typeface="Cambria Math" panose="02040503050406030204" pitchFamily="18" charset="0"/>
                              <a:ea typeface="Cambria Math" panose="02040503050406030204" pitchFamily="18" charset="0"/>
                            </a:rPr>
                            <m:t>𝐷</m:t>
                          </m:r>
                        </m:e>
                        <m:sub>
                          <m:r>
                            <a:rPr lang="en-US" altLang="zh-CN" sz="1600" b="0" i="1" smtClean="0">
                              <a:latin typeface="Cambria Math" panose="02040503050406030204" pitchFamily="18" charset="0"/>
                              <a:ea typeface="Cambria Math" panose="02040503050406030204" pitchFamily="18" charset="0"/>
                            </a:rPr>
                            <m:t>𝐿</m:t>
                          </m:r>
                        </m:sub>
                      </m:sSub>
                    </m:oMath>
                  </m:oMathPara>
                </a14:m>
                <a:endParaRPr lang="en-US" altLang="zh-CN" sz="16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ea typeface="Cambria Math" panose="02040503050406030204" pitchFamily="18" charset="0"/>
                        </a:rPr>
                        <m:t>𝐺</m:t>
                      </m:r>
                    </m:oMath>
                  </m:oMathPara>
                </a14:m>
                <a:endParaRPr lang="en-US" altLang="zh-CN" sz="1600" dirty="0">
                  <a:ea typeface="Cambria Math" panose="02040503050406030204" pitchFamily="18" charset="0"/>
                </a:endParaRPr>
              </a:p>
              <a:p>
                <a:endParaRPr lang="en-US" altLang="zh-CN" sz="1600" dirty="0"/>
              </a:p>
            </p:txBody>
          </p:sp>
        </mc:Choice>
        <mc:Fallback xmlns="">
          <p:sp>
            <p:nvSpPr>
              <p:cNvPr id="30" name="文本框 29">
                <a:extLst>
                  <a:ext uri="{FF2B5EF4-FFF2-40B4-BE49-F238E27FC236}">
                    <a16:creationId xmlns:a16="http://schemas.microsoft.com/office/drawing/2014/main" id="{1C698C00-CC79-4EBC-A13C-93E416A38558}"/>
                  </a:ext>
                </a:extLst>
              </p:cNvPr>
              <p:cNvSpPr txBox="1">
                <a:spLocks noRot="1" noChangeAspect="1" noMove="1" noResize="1" noEditPoints="1" noAdjustHandles="1" noChangeArrowheads="1" noChangeShapeType="1" noTextEdit="1"/>
              </p:cNvSpPr>
              <p:nvPr/>
            </p:nvSpPr>
            <p:spPr>
              <a:xfrm>
                <a:off x="7837708" y="3034882"/>
                <a:ext cx="1342293" cy="1323439"/>
              </a:xfrm>
              <a:prstGeom prst="rect">
                <a:avLst/>
              </a:prstGeom>
              <a:blipFill>
                <a:blip r:embed="rId5"/>
                <a:stretch>
                  <a:fillRect/>
                </a:stretch>
              </a:blipFill>
            </p:spPr>
            <p:txBody>
              <a:bodyPr/>
              <a:lstStyle/>
              <a:p>
                <a:r>
                  <a:rPr lang="zh-CN" altLang="en-US">
                    <a:noFill/>
                  </a:rPr>
                  <a:t> </a:t>
                </a:r>
              </a:p>
            </p:txBody>
          </p:sp>
        </mc:Fallback>
      </mc:AlternateContent>
      <p:cxnSp>
        <p:nvCxnSpPr>
          <p:cNvPr id="32" name="直接箭头连接符 31">
            <a:extLst>
              <a:ext uri="{FF2B5EF4-FFF2-40B4-BE49-F238E27FC236}">
                <a16:creationId xmlns:a16="http://schemas.microsoft.com/office/drawing/2014/main" id="{49BFC193-DAAD-4B44-BE0C-31563880570B}"/>
              </a:ext>
            </a:extLst>
          </p:cNvPr>
          <p:cNvCxnSpPr>
            <a:cxnSpLocks/>
          </p:cNvCxnSpPr>
          <p:nvPr/>
        </p:nvCxnSpPr>
        <p:spPr>
          <a:xfrm>
            <a:off x="7609145" y="3191853"/>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2CCED437-E98D-4744-8AD4-989D2ED285AC}"/>
              </a:ext>
            </a:extLst>
          </p:cNvPr>
          <p:cNvCxnSpPr>
            <a:cxnSpLocks/>
          </p:cNvCxnSpPr>
          <p:nvPr/>
        </p:nvCxnSpPr>
        <p:spPr>
          <a:xfrm>
            <a:off x="7609145" y="3407877"/>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10C4DD74-52B8-43F6-AEF6-B054F1B37CF3}"/>
              </a:ext>
            </a:extLst>
          </p:cNvPr>
          <p:cNvCxnSpPr>
            <a:cxnSpLocks/>
          </p:cNvCxnSpPr>
          <p:nvPr/>
        </p:nvCxnSpPr>
        <p:spPr>
          <a:xfrm>
            <a:off x="7609145" y="3634130"/>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3C134869-6D92-4D15-9416-D03C443B4539}"/>
              </a:ext>
            </a:extLst>
          </p:cNvPr>
          <p:cNvCxnSpPr>
            <a:cxnSpLocks/>
          </p:cNvCxnSpPr>
          <p:nvPr/>
        </p:nvCxnSpPr>
        <p:spPr>
          <a:xfrm>
            <a:off x="7609145" y="3839925"/>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箭头: 右 46">
            <a:extLst>
              <a:ext uri="{FF2B5EF4-FFF2-40B4-BE49-F238E27FC236}">
                <a16:creationId xmlns:a16="http://schemas.microsoft.com/office/drawing/2014/main" id="{E03DA343-8E69-4E3E-8A5E-33755FDDF9A8}"/>
              </a:ext>
            </a:extLst>
          </p:cNvPr>
          <p:cNvSpPr/>
          <p:nvPr/>
        </p:nvSpPr>
        <p:spPr>
          <a:xfrm>
            <a:off x="6206261" y="3774017"/>
            <a:ext cx="451546" cy="327597"/>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48" name="箭头: 右 47">
            <a:extLst>
              <a:ext uri="{FF2B5EF4-FFF2-40B4-BE49-F238E27FC236}">
                <a16:creationId xmlns:a16="http://schemas.microsoft.com/office/drawing/2014/main" id="{D3EE8114-A19C-4A43-914C-DA3B538CD469}"/>
              </a:ext>
            </a:extLst>
          </p:cNvPr>
          <p:cNvSpPr/>
          <p:nvPr/>
        </p:nvSpPr>
        <p:spPr>
          <a:xfrm rot="5400000">
            <a:off x="7505537" y="2050815"/>
            <a:ext cx="451546" cy="327597"/>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073877D3-8246-4533-A868-E1FC9A0234E3}"/>
              </a:ext>
            </a:extLst>
          </p:cNvPr>
          <p:cNvSpPr txBox="1"/>
          <p:nvPr/>
        </p:nvSpPr>
        <p:spPr>
          <a:xfrm>
            <a:off x="6003052" y="3987729"/>
            <a:ext cx="389102" cy="646331"/>
          </a:xfrm>
          <a:prstGeom prst="rect">
            <a:avLst/>
          </a:prstGeom>
          <a:noFill/>
        </p:spPr>
        <p:txBody>
          <a:bodyPr wrap="square" rtlCol="0">
            <a:spAutoFit/>
          </a:bodyPr>
          <a:lstStyle/>
          <a:p>
            <a:r>
              <a:rPr lang="zh-CN" altLang="en-US" dirty="0"/>
              <a:t>思路</a:t>
            </a:r>
          </a:p>
        </p:txBody>
      </p:sp>
      <p:sp>
        <p:nvSpPr>
          <p:cNvPr id="52" name="文本框 51">
            <a:extLst>
              <a:ext uri="{FF2B5EF4-FFF2-40B4-BE49-F238E27FC236}">
                <a16:creationId xmlns:a16="http://schemas.microsoft.com/office/drawing/2014/main" id="{E370969F-5F7A-4F19-8A2A-65B3240A0131}"/>
              </a:ext>
            </a:extLst>
          </p:cNvPr>
          <p:cNvSpPr txBox="1"/>
          <p:nvPr/>
        </p:nvSpPr>
        <p:spPr>
          <a:xfrm>
            <a:off x="7188934" y="2043828"/>
            <a:ext cx="1195536" cy="369332"/>
          </a:xfrm>
          <a:prstGeom prst="rect">
            <a:avLst/>
          </a:prstGeom>
          <a:noFill/>
        </p:spPr>
        <p:txBody>
          <a:bodyPr wrap="square" rtlCol="0">
            <a:spAutoFit/>
          </a:bodyPr>
          <a:lstStyle/>
          <a:p>
            <a:r>
              <a:rPr lang="zh-CN" altLang="en-US" dirty="0"/>
              <a:t>计算方法</a:t>
            </a:r>
          </a:p>
        </p:txBody>
      </p:sp>
      <p:sp>
        <p:nvSpPr>
          <p:cNvPr id="54" name="文本框 53">
            <a:extLst>
              <a:ext uri="{FF2B5EF4-FFF2-40B4-BE49-F238E27FC236}">
                <a16:creationId xmlns:a16="http://schemas.microsoft.com/office/drawing/2014/main" id="{A88BC0F9-F828-436C-8ABA-123FD021119A}"/>
              </a:ext>
            </a:extLst>
          </p:cNvPr>
          <p:cNvSpPr txBox="1"/>
          <p:nvPr/>
        </p:nvSpPr>
        <p:spPr>
          <a:xfrm>
            <a:off x="6416982" y="4246021"/>
            <a:ext cx="2693015" cy="230832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600" b="1" dirty="0"/>
              <a:t>解决方案</a:t>
            </a:r>
            <a:r>
              <a:rPr lang="en-US" altLang="zh-CN" sz="1600" b="1" dirty="0"/>
              <a:t>: </a:t>
            </a:r>
            <a:r>
              <a:rPr lang="en-US" altLang="zh-CN" sz="1600" dirty="0"/>
              <a:t>49</a:t>
            </a:r>
            <a:r>
              <a:rPr lang="zh-CN" altLang="en-US" sz="1600" dirty="0"/>
              <a:t>篇文献从计算的角度研究镍基单晶高温合金的占位、位错扩散等，而这些都是影响蠕变的重要因素，而韩国文章提供了微观因素的计算方法，</a:t>
            </a:r>
            <a:r>
              <a:rPr lang="zh-CN" altLang="en-US" sz="1600" b="1" dirty="0"/>
              <a:t>可以通过宏观数据计算晶格常数等微观描述因子</a:t>
            </a:r>
            <a:r>
              <a:rPr lang="zh-CN" altLang="en-US" sz="1600" dirty="0"/>
              <a:t>，解决了缺少微观描述因子的问题。</a:t>
            </a:r>
          </a:p>
        </p:txBody>
      </p:sp>
      <p:sp>
        <p:nvSpPr>
          <p:cNvPr id="33" name="矩形 15">
            <a:extLst>
              <a:ext uri="{FF2B5EF4-FFF2-40B4-BE49-F238E27FC236}">
                <a16:creationId xmlns:a16="http://schemas.microsoft.com/office/drawing/2014/main" id="{4FFA9528-E94F-47B9-8DD2-04DA47AB5669}"/>
              </a:ext>
            </a:extLst>
          </p:cNvPr>
          <p:cNvSpPr/>
          <p:nvPr/>
        </p:nvSpPr>
        <p:spPr>
          <a:xfrm>
            <a:off x="128789" y="926037"/>
            <a:ext cx="9037065" cy="1078988"/>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id="{6D57D265-F45A-4057-87EA-4B03887C4E26}"/>
              </a:ext>
            </a:extLst>
          </p:cNvPr>
          <p:cNvSpPr txBox="1"/>
          <p:nvPr/>
        </p:nvSpPr>
        <p:spPr>
          <a:xfrm>
            <a:off x="104748" y="1073731"/>
            <a:ext cx="8930757" cy="646986"/>
          </a:xfrm>
          <a:prstGeom prst="roundRect">
            <a:avLst/>
          </a:prstGeom>
          <a:noFill/>
        </p:spPr>
        <p:txBody>
          <a:bodyPr wrap="square" rtlCol="0">
            <a:spAutoFit/>
          </a:bodyPr>
          <a:lstStyle/>
          <a:p>
            <a:r>
              <a:rPr lang="zh-CN" altLang="en-US" sz="1600" dirty="0"/>
              <a:t>现有的样本中描述蠕变的主要是宏观方面的</a:t>
            </a:r>
            <a:r>
              <a:rPr lang="zh-CN" altLang="en-US" sz="1600" b="1" kern="100" dirty="0">
                <a:solidFill>
                  <a:srgbClr val="FF0000"/>
                </a:solidFill>
                <a:latin typeface="Times New Roman" panose="02020603050405020304" pitchFamily="18" charset="0"/>
                <a:cs typeface="Times New Roman" panose="02020603050405020304" pitchFamily="18" charset="0"/>
              </a:rPr>
              <a:t>成分、热处理和外部条件。影响蠕变的还有很多微、介观因素</a:t>
            </a:r>
            <a:r>
              <a:rPr lang="en-US" altLang="zh-CN" sz="1600" b="1" kern="100" dirty="0">
                <a:solidFill>
                  <a:srgbClr val="FF0000"/>
                </a:solidFill>
                <a:latin typeface="Times New Roman" panose="02020603050405020304" pitchFamily="18" charset="0"/>
                <a:cs typeface="Times New Roman" panose="02020603050405020304" pitchFamily="18" charset="0"/>
              </a:rPr>
              <a:t>(</a:t>
            </a:r>
            <a:r>
              <a:rPr lang="zh-CN" altLang="en-US" sz="1600" b="1" kern="100" dirty="0">
                <a:solidFill>
                  <a:srgbClr val="FF0000"/>
                </a:solidFill>
                <a:latin typeface="Times New Roman" panose="02020603050405020304" pitchFamily="18" charset="0"/>
                <a:cs typeface="Times New Roman" panose="02020603050405020304" pitchFamily="18" charset="0"/>
              </a:rPr>
              <a:t>如扩散、晶格常数和层错能等</a:t>
            </a:r>
            <a:r>
              <a:rPr lang="en-US" altLang="zh-CN" sz="1600" b="1" kern="100" dirty="0">
                <a:solidFill>
                  <a:srgbClr val="FF0000"/>
                </a:solidFill>
                <a:latin typeface="Times New Roman" panose="02020603050405020304" pitchFamily="18" charset="0"/>
                <a:cs typeface="Times New Roman" panose="02020603050405020304" pitchFamily="18" charset="0"/>
              </a:rPr>
              <a:t>)</a:t>
            </a:r>
            <a:r>
              <a:rPr lang="zh-CN" altLang="en-US" sz="1600" b="1" kern="100" dirty="0">
                <a:solidFill>
                  <a:srgbClr val="FF0000"/>
                </a:solidFill>
                <a:latin typeface="Times New Roman" panose="02020603050405020304" pitchFamily="18" charset="0"/>
                <a:cs typeface="Times New Roman" panose="02020603050405020304" pitchFamily="18" charset="0"/>
              </a:rPr>
              <a:t>。对这些因素的定性定量刻画是关键。</a:t>
            </a:r>
            <a:endParaRPr lang="en-US" altLang="zh-CN" sz="1600" dirty="0"/>
          </a:p>
        </p:txBody>
      </p:sp>
    </p:spTree>
    <p:extLst>
      <p:ext uri="{BB962C8B-B14F-4D97-AF65-F5344CB8AC3E}">
        <p14:creationId xmlns:p14="http://schemas.microsoft.com/office/powerpoint/2010/main" val="3883518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箭头: 右 81">
            <a:extLst>
              <a:ext uri="{FF2B5EF4-FFF2-40B4-BE49-F238E27FC236}">
                <a16:creationId xmlns:a16="http://schemas.microsoft.com/office/drawing/2014/main" id="{ACC23A17-2525-4C6E-9D20-FDAB5E699EBB}"/>
              </a:ext>
            </a:extLst>
          </p:cNvPr>
          <p:cNvSpPr/>
          <p:nvPr/>
        </p:nvSpPr>
        <p:spPr>
          <a:xfrm rot="16200000">
            <a:off x="6640682" y="4167734"/>
            <a:ext cx="515098"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lvl="0" algn="ctr"/>
            <a:endParaRPr lang="zh-CN" altLang="en-US" sz="1200" dirty="0">
              <a:solidFill>
                <a:prstClr val="black"/>
              </a:solidFill>
            </a:endParaRPr>
          </a:p>
        </p:txBody>
      </p:sp>
      <p:sp>
        <p:nvSpPr>
          <p:cNvPr id="16" name="矩形 15">
            <a:extLst>
              <a:ext uri="{FF2B5EF4-FFF2-40B4-BE49-F238E27FC236}">
                <a16:creationId xmlns:a16="http://schemas.microsoft.com/office/drawing/2014/main" id="{3444F26D-CF9B-42DC-B011-5DA8E7BF2068}"/>
              </a:ext>
            </a:extLst>
          </p:cNvPr>
          <p:cNvSpPr/>
          <p:nvPr/>
        </p:nvSpPr>
        <p:spPr>
          <a:xfrm>
            <a:off x="6548777" y="4200083"/>
            <a:ext cx="609461" cy="276999"/>
          </a:xfrm>
          <a:prstGeom prst="rect">
            <a:avLst/>
          </a:prstGeom>
        </p:spPr>
        <p:txBody>
          <a:bodyPr wrap="square">
            <a:spAutoFit/>
          </a:bodyPr>
          <a:lstStyle/>
          <a:p>
            <a:pPr lvl="0" algn="ctr"/>
            <a:r>
              <a:rPr lang="en-US" altLang="zh-CN" sz="1200" dirty="0">
                <a:solidFill>
                  <a:prstClr val="black"/>
                </a:solidFill>
              </a:rPr>
              <a:t>3.</a:t>
            </a:r>
            <a:r>
              <a:rPr lang="zh-CN" altLang="en-US" sz="1200" dirty="0">
                <a:solidFill>
                  <a:prstClr val="black"/>
                </a:solidFill>
              </a:rPr>
              <a:t>集成</a:t>
            </a:r>
          </a:p>
        </p:txBody>
      </p:sp>
      <p:sp>
        <p:nvSpPr>
          <p:cNvPr id="65" name="矩形 64">
            <a:extLst>
              <a:ext uri="{FF2B5EF4-FFF2-40B4-BE49-F238E27FC236}">
                <a16:creationId xmlns:a16="http://schemas.microsoft.com/office/drawing/2014/main" id="{4A6F5013-37A4-4CF8-BD6B-B8FC48A2143A}"/>
              </a:ext>
            </a:extLst>
          </p:cNvPr>
          <p:cNvSpPr/>
          <p:nvPr/>
        </p:nvSpPr>
        <p:spPr>
          <a:xfrm>
            <a:off x="5167469" y="4941666"/>
            <a:ext cx="338815" cy="186396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公式计算数据</a:t>
            </a:r>
          </a:p>
        </p:txBody>
      </p:sp>
      <p:sp>
        <p:nvSpPr>
          <p:cNvPr id="63" name="矩形 62">
            <a:extLst>
              <a:ext uri="{FF2B5EF4-FFF2-40B4-BE49-F238E27FC236}">
                <a16:creationId xmlns:a16="http://schemas.microsoft.com/office/drawing/2014/main" id="{012C5CC0-0D1E-4A22-89E4-E68BCDA7F3F4}"/>
              </a:ext>
            </a:extLst>
          </p:cNvPr>
          <p:cNvSpPr/>
          <p:nvPr/>
        </p:nvSpPr>
        <p:spPr>
          <a:xfrm>
            <a:off x="416760" y="4944878"/>
            <a:ext cx="338815" cy="186396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热力学方法计算数据</a:t>
            </a:r>
          </a:p>
        </p:txBody>
      </p:sp>
      <p:sp>
        <p:nvSpPr>
          <p:cNvPr id="11" name="矩形 10">
            <a:extLst>
              <a:ext uri="{FF2B5EF4-FFF2-40B4-BE49-F238E27FC236}">
                <a16:creationId xmlns:a16="http://schemas.microsoft.com/office/drawing/2014/main" id="{FBE734CC-068A-49D0-8915-96F4ED623830}"/>
              </a:ext>
            </a:extLst>
          </p:cNvPr>
          <p:cNvSpPr/>
          <p:nvPr/>
        </p:nvSpPr>
        <p:spPr>
          <a:xfrm>
            <a:off x="478823" y="2512641"/>
            <a:ext cx="276752" cy="150278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文献和专利数据</a:t>
            </a:r>
          </a:p>
        </p:txBody>
      </p:sp>
      <p:sp>
        <p:nvSpPr>
          <p:cNvPr id="67" name="矩形 66">
            <a:extLst>
              <a:ext uri="{FF2B5EF4-FFF2-40B4-BE49-F238E27FC236}">
                <a16:creationId xmlns:a16="http://schemas.microsoft.com/office/drawing/2014/main" id="{E9DB77D7-8FB4-476F-829F-5A537CD5F738}"/>
              </a:ext>
            </a:extLst>
          </p:cNvPr>
          <p:cNvSpPr/>
          <p:nvPr/>
        </p:nvSpPr>
        <p:spPr>
          <a:xfrm>
            <a:off x="5030822" y="2521987"/>
            <a:ext cx="338815" cy="162814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整合数据</a:t>
            </a:r>
            <a:endParaRPr lang="en-US" altLang="zh-CN" sz="1400" dirty="0">
              <a:solidFill>
                <a:srgbClr val="FF0000"/>
              </a:solidFill>
            </a:endParaRPr>
          </a:p>
        </p:txBody>
      </p:sp>
      <p:sp>
        <p:nvSpPr>
          <p:cNvPr id="2" name="标题 1">
            <a:extLst>
              <a:ext uri="{FF2B5EF4-FFF2-40B4-BE49-F238E27FC236}">
                <a16:creationId xmlns:a16="http://schemas.microsoft.com/office/drawing/2014/main" id="{2FB30B24-9FA1-41B3-AD09-272DA21932EF}"/>
              </a:ext>
            </a:extLst>
          </p:cNvPr>
          <p:cNvSpPr>
            <a:spLocks noGrp="1"/>
          </p:cNvSpPr>
          <p:nvPr>
            <p:ph type="title"/>
          </p:nvPr>
        </p:nvSpPr>
        <p:spPr>
          <a:xfrm>
            <a:off x="755576" y="0"/>
            <a:ext cx="8229600" cy="796950"/>
          </a:xfrm>
        </p:spPr>
        <p:txBody>
          <a:bodyPr>
            <a:normAutofit fontScale="90000"/>
          </a:bodyPr>
          <a:lstStyle/>
          <a:p>
            <a:r>
              <a:rPr lang="zh-CN" altLang="en-US" sz="2400" dirty="0">
                <a:solidFill>
                  <a:srgbClr val="FF0000"/>
                </a:solidFill>
              </a:rPr>
              <a:t>基于聚类的最优回归集成学习方法预测蠕变寿命</a:t>
            </a:r>
            <a:br>
              <a:rPr lang="zh-CN" altLang="en-US" sz="2400" dirty="0">
                <a:solidFill>
                  <a:srgbClr val="FF0000"/>
                </a:solidFill>
              </a:rPr>
            </a:br>
            <a:r>
              <a:rPr lang="zh-CN" altLang="en-US" sz="2400" dirty="0">
                <a:solidFill>
                  <a:srgbClr val="FF0000"/>
                </a:solidFill>
              </a:rPr>
              <a:t>					</a:t>
            </a:r>
            <a:r>
              <a:rPr lang="en-US" altLang="zh-CN" sz="2400" dirty="0">
                <a:solidFill>
                  <a:srgbClr val="FF0000"/>
                </a:solidFill>
              </a:rPr>
              <a:t>—</a:t>
            </a:r>
            <a:r>
              <a:rPr lang="zh-CN" altLang="en-US" sz="2400" dirty="0">
                <a:solidFill>
                  <a:srgbClr val="FF0000"/>
                </a:solidFill>
              </a:rPr>
              <a:t>新属性构造</a:t>
            </a:r>
            <a:r>
              <a:rPr lang="en-US" altLang="zh-CN" sz="2400" dirty="0">
                <a:solidFill>
                  <a:srgbClr val="FF0000"/>
                </a:solidFill>
              </a:rPr>
              <a:t>2</a:t>
            </a:r>
            <a:endParaRPr lang="zh-CN" altLang="en-US" sz="2400" dirty="0">
              <a:solidFill>
                <a:srgbClr val="FF0000"/>
              </a:solidFill>
            </a:endParaRPr>
          </a:p>
        </p:txBody>
      </p:sp>
      <p:sp>
        <p:nvSpPr>
          <p:cNvPr id="5" name="流程图: 磁盘 4">
            <a:extLst>
              <a:ext uri="{FF2B5EF4-FFF2-40B4-BE49-F238E27FC236}">
                <a16:creationId xmlns:a16="http://schemas.microsoft.com/office/drawing/2014/main" id="{41FEC286-58AA-4AEA-9D8A-0BBD3EC5BC11}"/>
              </a:ext>
            </a:extLst>
          </p:cNvPr>
          <p:cNvSpPr/>
          <p:nvPr/>
        </p:nvSpPr>
        <p:spPr>
          <a:xfrm>
            <a:off x="35496" y="978890"/>
            <a:ext cx="1138947" cy="100236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宏观</a:t>
            </a:r>
            <a:endParaRPr lang="en-US" altLang="zh-CN" dirty="0"/>
          </a:p>
          <a:p>
            <a:pPr algn="ctr"/>
            <a:r>
              <a:rPr lang="zh-CN" altLang="en-US" dirty="0"/>
              <a:t>数据</a:t>
            </a:r>
          </a:p>
        </p:txBody>
      </p:sp>
      <mc:AlternateContent xmlns:mc="http://schemas.openxmlformats.org/markup-compatibility/2006" xmlns:a14="http://schemas.microsoft.com/office/drawing/2010/main">
        <mc:Choice Requires="a14">
          <p:sp>
            <p:nvSpPr>
              <p:cNvPr id="6" name="流程图: 磁盘 5">
                <a:extLst>
                  <a:ext uri="{FF2B5EF4-FFF2-40B4-BE49-F238E27FC236}">
                    <a16:creationId xmlns:a16="http://schemas.microsoft.com/office/drawing/2014/main" id="{C55642D7-D698-471C-8E14-A904AD502AB0}"/>
                  </a:ext>
                </a:extLst>
              </p:cNvPr>
              <p:cNvSpPr/>
              <p:nvPr/>
            </p:nvSpPr>
            <p:spPr>
              <a:xfrm>
                <a:off x="7082897" y="894430"/>
                <a:ext cx="1902279" cy="1217024"/>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600" dirty="0"/>
                  <a:t>扩散系数</a:t>
                </a:r>
                <a14:m>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𝐷</m:t>
                        </m:r>
                      </m:e>
                      <m:sub>
                        <m:r>
                          <a:rPr lang="en-US" altLang="zh-CN" sz="1600" b="0" i="1" smtClean="0">
                            <a:latin typeface="Cambria Math" panose="02040503050406030204" pitchFamily="18" charset="0"/>
                          </a:rPr>
                          <m:t>𝐿</m:t>
                        </m:r>
                      </m:sub>
                    </m:sSub>
                  </m:oMath>
                </a14:m>
                <a:r>
                  <a:rPr lang="en-US" altLang="zh-CN" sz="1600" dirty="0"/>
                  <a:t>,</a:t>
                </a:r>
                <a:r>
                  <a:rPr lang="zh-CN" altLang="en-US" sz="1600" dirty="0"/>
                  <a:t> </a:t>
                </a:r>
                <a:endParaRPr lang="en-US" altLang="zh-CN" sz="1600" dirty="0"/>
              </a:p>
              <a:p>
                <a:pPr algn="ctr"/>
                <a:r>
                  <a:rPr lang="zh-CN" altLang="en-US" sz="1600" dirty="0"/>
                  <a:t>层错能</a:t>
                </a:r>
                <a14:m>
                  <m:oMath xmlns:m="http://schemas.openxmlformats.org/officeDocument/2006/math">
                    <m:r>
                      <m:rPr>
                        <m:sty m:val="p"/>
                      </m:rPr>
                      <a:rPr lang="el-GR" altLang="zh-CN" sz="1600" i="1" smtClean="0">
                        <a:latin typeface="Cambria Math" panose="02040503050406030204" pitchFamily="18" charset="0"/>
                      </a:rPr>
                      <m:t>Γ</m:t>
                    </m:r>
                  </m:oMath>
                </a14:m>
                <a:r>
                  <a:rPr lang="en-US" altLang="zh-CN" sz="1600" dirty="0"/>
                  <a:t>,</a:t>
                </a:r>
              </a:p>
              <a:p>
                <a:pPr algn="ctr"/>
                <a:r>
                  <a:rPr lang="zh-CN" altLang="en-US" sz="1600" dirty="0"/>
                  <a:t>晶格常数</a:t>
                </a:r>
                <a14:m>
                  <m:oMath xmlns:m="http://schemas.openxmlformats.org/officeDocument/2006/math">
                    <m:r>
                      <a:rPr lang="en-US" altLang="zh-CN" sz="1600" b="0" i="1" smtClean="0">
                        <a:latin typeface="Cambria Math" panose="02040503050406030204" pitchFamily="18" charset="0"/>
                      </a:rPr>
                      <m:t>𝐿</m:t>
                    </m:r>
                  </m:oMath>
                </a14:m>
                <a:r>
                  <a:rPr lang="en-US" altLang="zh-CN" sz="1600" dirty="0"/>
                  <a:t>,</a:t>
                </a:r>
              </a:p>
              <a:p>
                <a:pPr algn="ctr"/>
                <a:r>
                  <a:rPr lang="zh-CN" altLang="en-US" sz="1600" dirty="0"/>
                  <a:t>剪切模量</a:t>
                </a:r>
                <a14:m>
                  <m:oMath xmlns:m="http://schemas.openxmlformats.org/officeDocument/2006/math">
                    <m:r>
                      <a:rPr lang="en-US" altLang="zh-CN" sz="1600" b="0" i="1" smtClean="0">
                        <a:latin typeface="Cambria Math" panose="02040503050406030204" pitchFamily="18" charset="0"/>
                      </a:rPr>
                      <m:t>𝐺</m:t>
                    </m:r>
                  </m:oMath>
                </a14:m>
                <a:endParaRPr lang="zh-CN" altLang="en-US" sz="1600" dirty="0"/>
              </a:p>
            </p:txBody>
          </p:sp>
        </mc:Choice>
        <mc:Fallback xmlns="">
          <p:sp>
            <p:nvSpPr>
              <p:cNvPr id="6" name="流程图: 磁盘 5">
                <a:extLst>
                  <a:ext uri="{FF2B5EF4-FFF2-40B4-BE49-F238E27FC236}">
                    <a16:creationId xmlns:a16="http://schemas.microsoft.com/office/drawing/2014/main" xmlns:a14="http://schemas.microsoft.com/office/drawing/2010/main" xmlns="" id="{C55642D7-D698-471C-8E14-A904AD502AB0}"/>
                  </a:ext>
                </a:extLst>
              </p:cNvPr>
              <p:cNvSpPr>
                <a:spLocks noRot="1" noChangeAspect="1" noMove="1" noResize="1" noEditPoints="1" noAdjustHandles="1" noChangeArrowheads="1" noChangeShapeType="1" noTextEdit="1"/>
              </p:cNvSpPr>
              <p:nvPr/>
            </p:nvSpPr>
            <p:spPr>
              <a:xfrm>
                <a:off x="7082897" y="894430"/>
                <a:ext cx="1902279" cy="1217024"/>
              </a:xfrm>
              <a:prstGeom prst="flowChartMagneticDisk">
                <a:avLst/>
              </a:prstGeom>
              <a:blipFill rotWithShape="0">
                <a:blip r:embed="rId3"/>
                <a:stretch>
                  <a:fillRect/>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841D3567-3232-446C-B457-27A6CA125278}"/>
              </a:ext>
            </a:extLst>
          </p:cNvPr>
          <p:cNvSpPr/>
          <p:nvPr/>
        </p:nvSpPr>
        <p:spPr>
          <a:xfrm>
            <a:off x="5595681" y="1026938"/>
            <a:ext cx="831968" cy="95200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600" dirty="0"/>
              <a:t>解析式</a:t>
            </a:r>
          </a:p>
        </p:txBody>
      </p:sp>
      <p:sp>
        <p:nvSpPr>
          <p:cNvPr id="12" name="矩形 11">
            <a:extLst>
              <a:ext uri="{FF2B5EF4-FFF2-40B4-BE49-F238E27FC236}">
                <a16:creationId xmlns:a16="http://schemas.microsoft.com/office/drawing/2014/main" id="{348F0673-9524-4FF1-91B0-B2DAB71B4B21}"/>
              </a:ext>
            </a:extLst>
          </p:cNvPr>
          <p:cNvSpPr/>
          <p:nvPr/>
        </p:nvSpPr>
        <p:spPr>
          <a:xfrm>
            <a:off x="1841128" y="1007259"/>
            <a:ext cx="938472" cy="94395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err="1">
                <a:latin typeface="Times New Roman" panose="02020603050405020304" pitchFamily="18" charset="0"/>
                <a:cs typeface="Times New Roman" panose="02020603050405020304" pitchFamily="18" charset="0"/>
              </a:rPr>
              <a:t>Thermo</a:t>
            </a:r>
            <a:endParaRPr lang="en-US" altLang="zh-CN" dirty="0">
              <a:latin typeface="Times New Roman" panose="02020603050405020304" pitchFamily="18" charset="0"/>
              <a:cs typeface="Times New Roman" panose="02020603050405020304" pitchFamily="18" charset="0"/>
            </a:endParaRPr>
          </a:p>
          <a:p>
            <a:pPr algn="ctr"/>
            <a:r>
              <a:rPr lang="en-US" altLang="zh-CN" dirty="0" err="1">
                <a:latin typeface="Times New Roman" panose="02020603050405020304" pitchFamily="18" charset="0"/>
                <a:cs typeface="Times New Roman" panose="02020603050405020304" pitchFamily="18" charset="0"/>
              </a:rPr>
              <a:t>Calc</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流程图: 磁盘 12">
                <a:extLst>
                  <a:ext uri="{FF2B5EF4-FFF2-40B4-BE49-F238E27FC236}">
                    <a16:creationId xmlns:a16="http://schemas.microsoft.com/office/drawing/2014/main" id="{B7E39190-C2AF-438F-8F72-FFAEA7E18DDB}"/>
                  </a:ext>
                </a:extLst>
              </p:cNvPr>
              <p:cNvSpPr/>
              <p:nvPr/>
            </p:nvSpPr>
            <p:spPr>
              <a:xfrm>
                <a:off x="3284572" y="845231"/>
                <a:ext cx="1680363" cy="12876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600" dirty="0"/>
                  <a:t>相体积分数</a:t>
                </a:r>
                <a14:m>
                  <m:oMath xmlns:m="http://schemas.openxmlformats.org/officeDocument/2006/math">
                    <m:sSup>
                      <m:sSupPr>
                        <m:ctrlPr>
                          <a:rPr lang="en-US" altLang="zh-CN" sz="1600" i="1" smtClean="0">
                            <a:latin typeface="Cambria Math" panose="02040503050406030204" pitchFamily="18" charset="0"/>
                          </a:rPr>
                        </m:ctrlPr>
                      </m:sSupPr>
                      <m:e>
                        <m:r>
                          <a:rPr lang="en-US" altLang="zh-CN" sz="1600" b="0" i="1" smtClean="0">
                            <a:latin typeface="Cambria Math" panose="02040503050406030204" pitchFamily="18" charset="0"/>
                          </a:rPr>
                          <m:t>𝑋</m:t>
                        </m:r>
                      </m:e>
                      <m:sup>
                        <m:r>
                          <m:rPr>
                            <m:sty m:val="p"/>
                          </m:rPr>
                          <a:rPr lang="en-US" altLang="zh-CN" sz="1600" i="1">
                            <a:latin typeface="Cambria Math" panose="02040503050406030204" pitchFamily="18" charset="0"/>
                          </a:rPr>
                          <m:t>γ</m:t>
                        </m:r>
                        <m:r>
                          <a:rPr lang="en-US" altLang="zh-CN" sz="1600" b="0" i="1" smtClean="0">
                            <a:latin typeface="Cambria Math" panose="02040503050406030204" pitchFamily="18" charset="0"/>
                          </a:rPr>
                          <m:t>′</m:t>
                        </m:r>
                      </m:sup>
                    </m:sSup>
                  </m:oMath>
                </a14:m>
                <a:r>
                  <a:rPr lang="en-US" altLang="zh-CN" sz="1600" dirty="0"/>
                  <a:t>,</a:t>
                </a:r>
              </a:p>
              <a:p>
                <a:pPr algn="ctr"/>
                <a:r>
                  <a:rPr lang="zh-CN" altLang="en-US" sz="1600" dirty="0"/>
                  <a:t>元素分配</a:t>
                </a:r>
                <a14:m>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sub>
                    </m:sSub>
                  </m:oMath>
                </a14:m>
                <a:r>
                  <a:rPr lang="en-US" altLang="zh-CN" sz="1600" dirty="0"/>
                  <a:t>,</a:t>
                </a:r>
              </a:p>
              <a:p>
                <a:pPr algn="ctr"/>
                <a:r>
                  <a:rPr lang="zh-CN" altLang="en-US" sz="1600" dirty="0"/>
                  <a:t>元素占位</a:t>
                </a:r>
                <a14:m>
                  <m:oMath xmlns:m="http://schemas.openxmlformats.org/officeDocument/2006/math">
                    <m:sSubSup>
                      <m:sSubSupPr>
                        <m:ctrlPr>
                          <a:rPr lang="en-US" altLang="zh-CN" sz="1600" i="1" smtClean="0">
                            <a:latin typeface="Cambria Math" panose="02040503050406030204" pitchFamily="18" charset="0"/>
                          </a:rPr>
                        </m:ctrlPr>
                      </m:sSubSupPr>
                      <m:e>
                        <m:r>
                          <a:rPr lang="en-US" altLang="zh-CN" sz="1600" b="0" i="1" smtClean="0">
                            <a:latin typeface="Cambria Math" panose="02040503050406030204" pitchFamily="18" charset="0"/>
                          </a:rPr>
                          <m:t>𝑦</m:t>
                        </m:r>
                      </m:e>
                      <m:sub>
                        <m:r>
                          <a:rPr lang="en-US" altLang="zh-CN" sz="1600" b="0" i="1" smtClean="0">
                            <a:latin typeface="Cambria Math" panose="02040503050406030204" pitchFamily="18" charset="0"/>
                          </a:rPr>
                          <m:t>𝑖</m:t>
                        </m:r>
                      </m:sub>
                      <m:sup>
                        <m:r>
                          <a:rPr lang="en-US" altLang="zh-CN" sz="1600" b="0" i="1" smtClean="0">
                            <a:latin typeface="Cambria Math" panose="02040503050406030204" pitchFamily="18" charset="0"/>
                          </a:rPr>
                          <m:t>𝑁𝑖</m:t>
                        </m:r>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𝑠𝑖𝑡𝑒</m:t>
                        </m:r>
                      </m:sup>
                    </m:sSubSup>
                    <m:r>
                      <a:rPr lang="en-US" altLang="zh-CN" sz="1600" b="0" i="1" smtClean="0">
                        <a:latin typeface="Cambria Math" panose="02040503050406030204" pitchFamily="18" charset="0"/>
                      </a:rPr>
                      <m:t>,</m:t>
                    </m:r>
                    <m:sSubSup>
                      <m:sSubSupPr>
                        <m:ctrlPr>
                          <a:rPr lang="en-US" altLang="zh-CN" sz="1600" i="1">
                            <a:latin typeface="Cambria Math" panose="02040503050406030204" pitchFamily="18" charset="0"/>
                          </a:rPr>
                        </m:ctrlPr>
                      </m:sSubSupPr>
                      <m:e>
                        <m:r>
                          <a:rPr lang="en-US" altLang="zh-CN" sz="1600" i="1">
                            <a:latin typeface="Cambria Math" panose="02040503050406030204" pitchFamily="18" charset="0"/>
                          </a:rPr>
                          <m:t>𝑦</m:t>
                        </m:r>
                      </m:e>
                      <m:sub>
                        <m:r>
                          <a:rPr lang="en-US" altLang="zh-CN" sz="1600" i="1">
                            <a:latin typeface="Cambria Math" panose="02040503050406030204" pitchFamily="18" charset="0"/>
                          </a:rPr>
                          <m:t>𝑖</m:t>
                        </m:r>
                      </m:sub>
                      <m:sup>
                        <m:r>
                          <a:rPr lang="en-US" altLang="zh-CN" sz="1600" b="0" i="1" smtClean="0">
                            <a:latin typeface="Cambria Math" panose="02040503050406030204" pitchFamily="18" charset="0"/>
                          </a:rPr>
                          <m:t>𝐴𝑙</m:t>
                        </m:r>
                        <m:r>
                          <a:rPr lang="en-US" altLang="zh-CN" sz="1600" i="1">
                            <a:latin typeface="Cambria Math" panose="02040503050406030204" pitchFamily="18" charset="0"/>
                          </a:rPr>
                          <m:t> </m:t>
                        </m:r>
                        <m:r>
                          <a:rPr lang="en-US" altLang="zh-CN" sz="1600" i="1">
                            <a:latin typeface="Cambria Math" panose="02040503050406030204" pitchFamily="18" charset="0"/>
                          </a:rPr>
                          <m:t>𝑠𝑖𝑡𝑒</m:t>
                        </m:r>
                      </m:sup>
                    </m:sSubSup>
                  </m:oMath>
                </a14:m>
                <a:endParaRPr lang="zh-CN" altLang="en-US" sz="1600" dirty="0"/>
              </a:p>
            </p:txBody>
          </p:sp>
        </mc:Choice>
        <mc:Fallback xmlns="">
          <p:sp>
            <p:nvSpPr>
              <p:cNvPr id="13" name="流程图: 磁盘 12">
                <a:extLst>
                  <a:ext uri="{FF2B5EF4-FFF2-40B4-BE49-F238E27FC236}">
                    <a16:creationId xmlns:a16="http://schemas.microsoft.com/office/drawing/2014/main" xmlns:a14="http://schemas.microsoft.com/office/drawing/2010/main" xmlns="" id="{B7E39190-C2AF-438F-8F72-FFAEA7E18DDB}"/>
                  </a:ext>
                </a:extLst>
              </p:cNvPr>
              <p:cNvSpPr>
                <a:spLocks noRot="1" noChangeAspect="1" noMove="1" noResize="1" noEditPoints="1" noAdjustHandles="1" noChangeArrowheads="1" noChangeShapeType="1" noTextEdit="1"/>
              </p:cNvSpPr>
              <p:nvPr/>
            </p:nvSpPr>
            <p:spPr>
              <a:xfrm>
                <a:off x="3284572" y="845231"/>
                <a:ext cx="1680363" cy="1287625"/>
              </a:xfrm>
              <a:prstGeom prst="flowChartMagneticDisk">
                <a:avLst/>
              </a:prstGeom>
              <a:blipFill rotWithShape="0">
                <a:blip r:embed="rId4"/>
                <a:stretch>
                  <a:fillRect/>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A6E6F0FF-C5B6-4B9F-A3B3-5BAE4C5BADCD}"/>
              </a:ext>
            </a:extLst>
          </p:cNvPr>
          <p:cNvCxnSpPr>
            <a:cxnSpLocks/>
            <a:stCxn id="5" idx="4"/>
            <a:endCxn id="12" idx="1"/>
          </p:cNvCxnSpPr>
          <p:nvPr/>
        </p:nvCxnSpPr>
        <p:spPr>
          <a:xfrm flipV="1">
            <a:off x="1174443" y="1479236"/>
            <a:ext cx="666685" cy="83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2" name="直接箭头连接符 21">
            <a:extLst>
              <a:ext uri="{FF2B5EF4-FFF2-40B4-BE49-F238E27FC236}">
                <a16:creationId xmlns:a16="http://schemas.microsoft.com/office/drawing/2014/main" id="{F2581735-D1A9-433C-81F3-FB4DC3D239A5}"/>
              </a:ext>
            </a:extLst>
          </p:cNvPr>
          <p:cNvCxnSpPr>
            <a:cxnSpLocks/>
            <a:stCxn id="12" idx="3"/>
            <a:endCxn id="13" idx="2"/>
          </p:cNvCxnSpPr>
          <p:nvPr/>
        </p:nvCxnSpPr>
        <p:spPr>
          <a:xfrm>
            <a:off x="2779600" y="1479236"/>
            <a:ext cx="504972" cy="980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9" name="直接箭头连接符 48">
            <a:extLst>
              <a:ext uri="{FF2B5EF4-FFF2-40B4-BE49-F238E27FC236}">
                <a16:creationId xmlns:a16="http://schemas.microsoft.com/office/drawing/2014/main" id="{FEDFBEBC-0C43-4A4D-83BC-0EE948DAA804}"/>
              </a:ext>
            </a:extLst>
          </p:cNvPr>
          <p:cNvCxnSpPr>
            <a:cxnSpLocks/>
            <a:stCxn id="7" idx="3"/>
            <a:endCxn id="6" idx="2"/>
          </p:cNvCxnSpPr>
          <p:nvPr/>
        </p:nvCxnSpPr>
        <p:spPr>
          <a:xfrm flipV="1">
            <a:off x="6427649" y="1502942"/>
            <a:ext cx="655248" cy="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51" name="直接箭头连接符 50">
            <a:extLst>
              <a:ext uri="{FF2B5EF4-FFF2-40B4-BE49-F238E27FC236}">
                <a16:creationId xmlns:a16="http://schemas.microsoft.com/office/drawing/2014/main" id="{24508961-FFE0-42DA-ABA6-5898766787BB}"/>
              </a:ext>
            </a:extLst>
          </p:cNvPr>
          <p:cNvCxnSpPr>
            <a:cxnSpLocks/>
            <a:stCxn id="13" idx="4"/>
            <a:endCxn id="7" idx="1"/>
          </p:cNvCxnSpPr>
          <p:nvPr/>
        </p:nvCxnSpPr>
        <p:spPr>
          <a:xfrm>
            <a:off x="4964935" y="1489044"/>
            <a:ext cx="630746" cy="1389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59" name="图片 58">
            <a:extLst>
              <a:ext uri="{FF2B5EF4-FFF2-40B4-BE49-F238E27FC236}">
                <a16:creationId xmlns:a16="http://schemas.microsoft.com/office/drawing/2014/main" id="{535B911E-20E3-497D-86E7-F416E1F8B68F}"/>
              </a:ext>
            </a:extLst>
          </p:cNvPr>
          <p:cNvPicPr>
            <a:picLocks noChangeAspect="1"/>
          </p:cNvPicPr>
          <p:nvPr/>
        </p:nvPicPr>
        <p:blipFill>
          <a:blip r:embed="rId5"/>
          <a:stretch>
            <a:fillRect/>
          </a:stretch>
        </p:blipFill>
        <p:spPr>
          <a:xfrm>
            <a:off x="755575" y="2512944"/>
            <a:ext cx="2881107" cy="1502785"/>
          </a:xfrm>
          <a:prstGeom prst="rect">
            <a:avLst/>
          </a:prstGeom>
          <a:ln>
            <a:solidFill>
              <a:schemeClr val="tx2"/>
            </a:solidFill>
          </a:ln>
        </p:spPr>
      </p:pic>
      <p:sp>
        <p:nvSpPr>
          <p:cNvPr id="60" name="文本框 59">
            <a:extLst>
              <a:ext uri="{FF2B5EF4-FFF2-40B4-BE49-F238E27FC236}">
                <a16:creationId xmlns:a16="http://schemas.microsoft.com/office/drawing/2014/main" id="{B1715DFA-1BEB-4A4A-A8FE-EF081C189F8C}"/>
              </a:ext>
            </a:extLst>
          </p:cNvPr>
          <p:cNvSpPr txBox="1"/>
          <p:nvPr/>
        </p:nvSpPr>
        <p:spPr>
          <a:xfrm>
            <a:off x="478824" y="2204864"/>
            <a:ext cx="3168352" cy="307777"/>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宏观合金数据</a:t>
            </a:r>
            <a:r>
              <a:rPr lang="en-US" altLang="zh-CN" sz="1400" b="1" dirty="0">
                <a:solidFill>
                  <a:schemeClr val="tx1"/>
                </a:solidFill>
              </a:rPr>
              <a:t>(</a:t>
            </a:r>
            <a:r>
              <a:rPr lang="zh-CN" altLang="en-US" sz="1400" b="1" dirty="0">
                <a:solidFill>
                  <a:schemeClr val="tx1"/>
                </a:solidFill>
              </a:rPr>
              <a:t>成分、热处理和条件</a:t>
            </a:r>
            <a:r>
              <a:rPr lang="en-US" altLang="zh-CN" sz="1400" b="1" dirty="0">
                <a:solidFill>
                  <a:schemeClr val="tx1"/>
                </a:solidFill>
              </a:rPr>
              <a:t>)</a:t>
            </a:r>
            <a:endParaRPr lang="zh-CN" altLang="en-US" sz="1400" b="1" dirty="0">
              <a:solidFill>
                <a:schemeClr val="tx1"/>
              </a:solidFill>
            </a:endParaRPr>
          </a:p>
        </p:txBody>
      </p:sp>
      <p:pic>
        <p:nvPicPr>
          <p:cNvPr id="66" name="图片 65">
            <a:extLst>
              <a:ext uri="{FF2B5EF4-FFF2-40B4-BE49-F238E27FC236}">
                <a16:creationId xmlns:a16="http://schemas.microsoft.com/office/drawing/2014/main" id="{6E7BDB13-EBD8-40DB-91BC-5E6F89DB5E63}"/>
              </a:ext>
            </a:extLst>
          </p:cNvPr>
          <p:cNvPicPr>
            <a:picLocks noChangeAspect="1"/>
          </p:cNvPicPr>
          <p:nvPr/>
        </p:nvPicPr>
        <p:blipFill>
          <a:blip r:embed="rId6"/>
          <a:stretch>
            <a:fillRect/>
          </a:stretch>
        </p:blipFill>
        <p:spPr>
          <a:xfrm>
            <a:off x="770354" y="4952496"/>
            <a:ext cx="2857097" cy="1863967"/>
          </a:xfrm>
          <a:prstGeom prst="rect">
            <a:avLst/>
          </a:prstGeom>
          <a:ln>
            <a:solidFill>
              <a:srgbClr val="33A8C7"/>
            </a:solidFill>
          </a:ln>
        </p:spPr>
      </p:pic>
      <p:sp>
        <p:nvSpPr>
          <p:cNvPr id="61" name="箭头: 五边形 60">
            <a:extLst>
              <a:ext uri="{FF2B5EF4-FFF2-40B4-BE49-F238E27FC236}">
                <a16:creationId xmlns:a16="http://schemas.microsoft.com/office/drawing/2014/main" id="{12D2DED5-8AD7-447E-AFE6-C1F4091DD051}"/>
              </a:ext>
            </a:extLst>
          </p:cNvPr>
          <p:cNvSpPr/>
          <p:nvPr/>
        </p:nvSpPr>
        <p:spPr>
          <a:xfrm rot="5400000">
            <a:off x="1711540" y="4046425"/>
            <a:ext cx="581919" cy="605644"/>
          </a:xfrm>
          <a:prstGeom prst="homePlate">
            <a:avLst/>
          </a:prstGeom>
          <a:solidFill>
            <a:schemeClr val="bg1"/>
          </a:solidFill>
          <a:ln>
            <a:solidFill>
              <a:srgbClr val="F98A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1" name="图片 70" descr="屏幕剪辑">
            <a:extLst>
              <a:ext uri="{FF2B5EF4-FFF2-40B4-BE49-F238E27FC236}">
                <a16:creationId xmlns:a16="http://schemas.microsoft.com/office/drawing/2014/main" id="{F2B7A0D2-7AD7-4A3C-A3CA-4081337E93D9}"/>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2640" b="100000" l="1786" r="100000"/>
                    </a14:imgEffect>
                  </a14:imgLayer>
                </a14:imgProps>
              </a:ext>
              <a:ext uri="{28A0092B-C50C-407E-A947-70E740481C1C}">
                <a14:useLocalDpi xmlns:a14="http://schemas.microsoft.com/office/drawing/2010/main" val="0"/>
              </a:ext>
            </a:extLst>
          </a:blip>
          <a:stretch>
            <a:fillRect/>
          </a:stretch>
        </p:blipFill>
        <p:spPr>
          <a:xfrm>
            <a:off x="967385" y="3932486"/>
            <a:ext cx="771091" cy="695358"/>
          </a:xfrm>
          <a:prstGeom prst="rect">
            <a:avLst/>
          </a:prstGeom>
        </p:spPr>
      </p:pic>
      <p:sp>
        <p:nvSpPr>
          <p:cNvPr id="64" name="文本框 63">
            <a:extLst>
              <a:ext uri="{FF2B5EF4-FFF2-40B4-BE49-F238E27FC236}">
                <a16:creationId xmlns:a16="http://schemas.microsoft.com/office/drawing/2014/main" id="{CE2E1BAF-8846-48DA-9C08-429319C1DF2E}"/>
              </a:ext>
            </a:extLst>
          </p:cNvPr>
          <p:cNvSpPr txBox="1"/>
          <p:nvPr/>
        </p:nvSpPr>
        <p:spPr>
          <a:xfrm>
            <a:off x="1529051" y="4039118"/>
            <a:ext cx="976378" cy="461665"/>
          </a:xfrm>
          <a:prstGeom prst="rect">
            <a:avLst/>
          </a:prstGeom>
          <a:noFill/>
        </p:spPr>
        <p:txBody>
          <a:bodyPr wrap="square" rtlCol="0">
            <a:spAutoFit/>
          </a:bodyPr>
          <a:lstStyle/>
          <a:p>
            <a:pPr algn="ctr"/>
            <a:r>
              <a:rPr lang="en-US" altLang="zh-CN" sz="1200" dirty="0">
                <a:hlinkClick r:id="" action="ppaction://noaction"/>
              </a:rPr>
              <a:t>1.Thermo</a:t>
            </a:r>
          </a:p>
          <a:p>
            <a:pPr algn="ctr"/>
            <a:r>
              <a:rPr lang="en-US" altLang="zh-CN" sz="1200" dirty="0" err="1">
                <a:hlinkClick r:id="" action="ppaction://noaction"/>
              </a:rPr>
              <a:t>calc</a:t>
            </a:r>
            <a:endParaRPr lang="zh-CN" altLang="en-US" sz="1200" dirty="0"/>
          </a:p>
        </p:txBody>
      </p:sp>
      <p:sp>
        <p:nvSpPr>
          <p:cNvPr id="72" name="流程图: 离页连接符 71">
            <a:extLst>
              <a:ext uri="{FF2B5EF4-FFF2-40B4-BE49-F238E27FC236}">
                <a16:creationId xmlns:a16="http://schemas.microsoft.com/office/drawing/2014/main" id="{84641990-7023-494F-8451-675C4F0E7400}"/>
              </a:ext>
            </a:extLst>
          </p:cNvPr>
          <p:cNvSpPr/>
          <p:nvPr/>
        </p:nvSpPr>
        <p:spPr>
          <a:xfrm rot="16200000">
            <a:off x="4060343" y="5466649"/>
            <a:ext cx="522315" cy="937706"/>
          </a:xfrm>
          <a:prstGeom prst="flowChartOffpageConnector">
            <a:avLst/>
          </a:prstGeom>
          <a:solidFill>
            <a:schemeClr val="bg1"/>
          </a:solidFill>
          <a:ln>
            <a:solidFill>
              <a:srgbClr val="F98A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a:extLst>
              <a:ext uri="{FF2B5EF4-FFF2-40B4-BE49-F238E27FC236}">
                <a16:creationId xmlns:a16="http://schemas.microsoft.com/office/drawing/2014/main" id="{CBA03C02-891A-4F22-AE3B-59B4207B21DB}"/>
              </a:ext>
            </a:extLst>
          </p:cNvPr>
          <p:cNvSpPr txBox="1"/>
          <p:nvPr/>
        </p:nvSpPr>
        <p:spPr>
          <a:xfrm>
            <a:off x="431540" y="4638878"/>
            <a:ext cx="3195912" cy="307777"/>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相摩尔分数、元素分配、占位</a:t>
            </a:r>
          </a:p>
        </p:txBody>
      </p:sp>
      <p:sp>
        <p:nvSpPr>
          <p:cNvPr id="74" name="文本框 73">
            <a:extLst>
              <a:ext uri="{FF2B5EF4-FFF2-40B4-BE49-F238E27FC236}">
                <a16:creationId xmlns:a16="http://schemas.microsoft.com/office/drawing/2014/main" id="{90F0B775-4D69-4808-9837-A9E507028490}"/>
              </a:ext>
            </a:extLst>
          </p:cNvPr>
          <p:cNvSpPr txBox="1"/>
          <p:nvPr/>
        </p:nvSpPr>
        <p:spPr>
          <a:xfrm>
            <a:off x="3779912" y="5778221"/>
            <a:ext cx="1152128" cy="276999"/>
          </a:xfrm>
          <a:prstGeom prst="rect">
            <a:avLst/>
          </a:prstGeom>
          <a:noFill/>
        </p:spPr>
        <p:txBody>
          <a:bodyPr wrap="square" rtlCol="0">
            <a:spAutoFit/>
          </a:bodyPr>
          <a:lstStyle/>
          <a:p>
            <a:r>
              <a:rPr lang="en-US" altLang="zh-CN" sz="1200" dirty="0"/>
              <a:t>2.</a:t>
            </a:r>
            <a:r>
              <a:rPr lang="zh-CN" altLang="en-US" sz="1200" dirty="0"/>
              <a:t>相关公式</a:t>
            </a:r>
          </a:p>
        </p:txBody>
      </p:sp>
      <p:sp>
        <p:nvSpPr>
          <p:cNvPr id="75" name="文本框 74">
            <a:extLst>
              <a:ext uri="{FF2B5EF4-FFF2-40B4-BE49-F238E27FC236}">
                <a16:creationId xmlns:a16="http://schemas.microsoft.com/office/drawing/2014/main" id="{AC70A171-92CF-49AD-9F0C-7B60474FD72C}"/>
              </a:ext>
            </a:extLst>
          </p:cNvPr>
          <p:cNvSpPr txBox="1"/>
          <p:nvPr/>
        </p:nvSpPr>
        <p:spPr>
          <a:xfrm>
            <a:off x="5148064" y="4638877"/>
            <a:ext cx="3492335"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扩散系数、晶格常数、层错能、剪切模量</a:t>
            </a:r>
          </a:p>
        </p:txBody>
      </p:sp>
      <p:pic>
        <p:nvPicPr>
          <p:cNvPr id="77" name="图片 76">
            <a:extLst>
              <a:ext uri="{FF2B5EF4-FFF2-40B4-BE49-F238E27FC236}">
                <a16:creationId xmlns:a16="http://schemas.microsoft.com/office/drawing/2014/main" id="{35E9960B-9257-48AC-94BE-30223D211B0C}"/>
              </a:ext>
            </a:extLst>
          </p:cNvPr>
          <p:cNvPicPr>
            <a:picLocks noChangeAspect="1"/>
          </p:cNvPicPr>
          <p:nvPr/>
        </p:nvPicPr>
        <p:blipFill>
          <a:blip r:embed="rId9"/>
          <a:stretch>
            <a:fillRect/>
          </a:stretch>
        </p:blipFill>
        <p:spPr>
          <a:xfrm>
            <a:off x="5486861" y="4941667"/>
            <a:ext cx="3159192" cy="1886323"/>
          </a:xfrm>
          <a:prstGeom prst="rect">
            <a:avLst/>
          </a:prstGeom>
          <a:ln>
            <a:solidFill>
              <a:srgbClr val="33A8C7"/>
            </a:solidFill>
          </a:ln>
        </p:spPr>
      </p:pic>
      <p:pic>
        <p:nvPicPr>
          <p:cNvPr id="78" name="图片 77">
            <a:extLst>
              <a:ext uri="{FF2B5EF4-FFF2-40B4-BE49-F238E27FC236}">
                <a16:creationId xmlns:a16="http://schemas.microsoft.com/office/drawing/2014/main" id="{5B341BF0-DC63-4BA2-82F0-E9519DD1130C}"/>
              </a:ext>
            </a:extLst>
          </p:cNvPr>
          <p:cNvPicPr>
            <a:picLocks noChangeAspect="1"/>
          </p:cNvPicPr>
          <p:nvPr/>
        </p:nvPicPr>
        <p:blipFill>
          <a:blip r:embed="rId10"/>
          <a:stretch>
            <a:fillRect/>
          </a:stretch>
        </p:blipFill>
        <p:spPr>
          <a:xfrm>
            <a:off x="5373843" y="2521831"/>
            <a:ext cx="3344377" cy="1628297"/>
          </a:xfrm>
          <a:prstGeom prst="rect">
            <a:avLst/>
          </a:prstGeom>
          <a:ln>
            <a:solidFill>
              <a:srgbClr val="33A8C7"/>
            </a:solidFill>
          </a:ln>
        </p:spPr>
      </p:pic>
      <p:sp>
        <p:nvSpPr>
          <p:cNvPr id="79" name="文本框 78">
            <a:extLst>
              <a:ext uri="{FF2B5EF4-FFF2-40B4-BE49-F238E27FC236}">
                <a16:creationId xmlns:a16="http://schemas.microsoft.com/office/drawing/2014/main" id="{29F19B66-021C-433D-A6F1-B752DED66A4C}"/>
              </a:ext>
            </a:extLst>
          </p:cNvPr>
          <p:cNvSpPr txBox="1"/>
          <p:nvPr/>
        </p:nvSpPr>
        <p:spPr>
          <a:xfrm>
            <a:off x="5008366" y="2222311"/>
            <a:ext cx="3709853"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新样本构建</a:t>
            </a:r>
          </a:p>
        </p:txBody>
      </p:sp>
      <p:sp>
        <p:nvSpPr>
          <p:cNvPr id="80" name="箭头: 右 79">
            <a:extLst>
              <a:ext uri="{FF2B5EF4-FFF2-40B4-BE49-F238E27FC236}">
                <a16:creationId xmlns:a16="http://schemas.microsoft.com/office/drawing/2014/main" id="{DF2BFB4A-67B7-4D43-8F94-D5EED0F106F6}"/>
              </a:ext>
            </a:extLst>
          </p:cNvPr>
          <p:cNvSpPr/>
          <p:nvPr/>
        </p:nvSpPr>
        <p:spPr>
          <a:xfrm>
            <a:off x="3918011" y="2678785"/>
            <a:ext cx="875929"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200" dirty="0"/>
              <a:t>3.</a:t>
            </a:r>
            <a:r>
              <a:rPr lang="zh-CN" altLang="en-US" sz="1200" dirty="0"/>
              <a:t>集成</a:t>
            </a:r>
          </a:p>
        </p:txBody>
      </p:sp>
      <p:sp>
        <p:nvSpPr>
          <p:cNvPr id="81" name="箭头: 右 80">
            <a:extLst>
              <a:ext uri="{FF2B5EF4-FFF2-40B4-BE49-F238E27FC236}">
                <a16:creationId xmlns:a16="http://schemas.microsoft.com/office/drawing/2014/main" id="{1D2FCC85-D020-4AFE-8A52-9A4B5DE66CBB}"/>
              </a:ext>
            </a:extLst>
          </p:cNvPr>
          <p:cNvSpPr/>
          <p:nvPr/>
        </p:nvSpPr>
        <p:spPr>
          <a:xfrm rot="19661132">
            <a:off x="4005340" y="4082339"/>
            <a:ext cx="875929"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lvl="0" algn="ctr"/>
            <a:r>
              <a:rPr lang="en-US" altLang="zh-CN" sz="1200" dirty="0">
                <a:solidFill>
                  <a:prstClr val="black"/>
                </a:solidFill>
              </a:rPr>
              <a:t>3.</a:t>
            </a:r>
            <a:r>
              <a:rPr lang="zh-CN" altLang="en-US" sz="1200" dirty="0">
                <a:solidFill>
                  <a:prstClr val="black"/>
                </a:solidFill>
              </a:rPr>
              <a:t>集成</a:t>
            </a:r>
          </a:p>
        </p:txBody>
      </p:sp>
      <p:pic>
        <p:nvPicPr>
          <p:cNvPr id="83" name="图片 82">
            <a:hlinkClick r:id="" action="ppaction://noaction"/>
            <a:extLst>
              <a:ext uri="{FF2B5EF4-FFF2-40B4-BE49-F238E27FC236}">
                <a16:creationId xmlns:a16="http://schemas.microsoft.com/office/drawing/2014/main" id="{CBE6DDAE-3EC6-4186-8125-1CB1DE525CF2}"/>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247597" y="6029991"/>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图片 111">
            <a:hlinkClick r:id="" action="ppaction://noaction"/>
            <a:extLst>
              <a:ext uri="{FF2B5EF4-FFF2-40B4-BE49-F238E27FC236}">
                <a16:creationId xmlns:a16="http://schemas.microsoft.com/office/drawing/2014/main" id="{045CB944-D231-430D-9D15-6F557C6D2734}"/>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701706" y="3080523"/>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组合 8">
            <a:extLst>
              <a:ext uri="{FF2B5EF4-FFF2-40B4-BE49-F238E27FC236}">
                <a16:creationId xmlns:a16="http://schemas.microsoft.com/office/drawing/2014/main" id="{FFCA6DEE-B1A3-484D-A204-1E492F62308C}"/>
              </a:ext>
            </a:extLst>
          </p:cNvPr>
          <p:cNvGrpSpPr/>
          <p:nvPr/>
        </p:nvGrpSpPr>
        <p:grpSpPr>
          <a:xfrm>
            <a:off x="35496" y="2204864"/>
            <a:ext cx="8949680" cy="4625727"/>
            <a:chOff x="35005" y="1720215"/>
            <a:chExt cx="9036496" cy="4625727"/>
          </a:xfrm>
        </p:grpSpPr>
        <p:sp>
          <p:nvSpPr>
            <p:cNvPr id="85" name="矩形 84">
              <a:extLst>
                <a:ext uri="{FF2B5EF4-FFF2-40B4-BE49-F238E27FC236}">
                  <a16:creationId xmlns:a16="http://schemas.microsoft.com/office/drawing/2014/main" id="{C18A3349-C7F5-441F-84F4-2E43DEE3BADF}"/>
                </a:ext>
              </a:extLst>
            </p:cNvPr>
            <p:cNvSpPr/>
            <p:nvPr/>
          </p:nvSpPr>
          <p:spPr>
            <a:xfrm>
              <a:off x="35005" y="1720215"/>
              <a:ext cx="9036496" cy="462572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86" name="图片 85">
              <a:extLst>
                <a:ext uri="{FF2B5EF4-FFF2-40B4-BE49-F238E27FC236}">
                  <a16:creationId xmlns:a16="http://schemas.microsoft.com/office/drawing/2014/main" id="{CD47477A-945E-4087-84AD-FE6EA4861489}"/>
                </a:ext>
              </a:extLst>
            </p:cNvPr>
            <p:cNvPicPr>
              <a:picLocks noChangeAspect="1"/>
            </p:cNvPicPr>
            <p:nvPr/>
          </p:nvPicPr>
          <p:blipFill>
            <a:blip r:embed="rId12"/>
            <a:stretch>
              <a:fillRect/>
            </a:stretch>
          </p:blipFill>
          <p:spPr>
            <a:xfrm>
              <a:off x="749779" y="3436470"/>
              <a:ext cx="4514850" cy="857250"/>
            </a:xfrm>
            <a:prstGeom prst="rect">
              <a:avLst/>
            </a:prstGeom>
            <a:ln>
              <a:solidFill>
                <a:srgbClr val="33A8C7"/>
              </a:solidFill>
            </a:ln>
          </p:spPr>
        </p:pic>
        <p:pic>
          <p:nvPicPr>
            <p:cNvPr id="87" name="图片 86">
              <a:extLst>
                <a:ext uri="{FF2B5EF4-FFF2-40B4-BE49-F238E27FC236}">
                  <a16:creationId xmlns:a16="http://schemas.microsoft.com/office/drawing/2014/main" id="{C576AF6C-8797-4023-803C-8FEA622F27FA}"/>
                </a:ext>
              </a:extLst>
            </p:cNvPr>
            <p:cNvPicPr>
              <a:picLocks noChangeAspect="1"/>
            </p:cNvPicPr>
            <p:nvPr/>
          </p:nvPicPr>
          <p:blipFill>
            <a:blip r:embed="rId13"/>
            <a:stretch>
              <a:fillRect/>
            </a:stretch>
          </p:blipFill>
          <p:spPr>
            <a:xfrm>
              <a:off x="721738" y="2499633"/>
              <a:ext cx="2143125" cy="752475"/>
            </a:xfrm>
            <a:prstGeom prst="rect">
              <a:avLst/>
            </a:prstGeom>
            <a:ln>
              <a:solidFill>
                <a:srgbClr val="00B0F0"/>
              </a:solidFill>
            </a:ln>
          </p:spPr>
        </p:pic>
        <p:pic>
          <p:nvPicPr>
            <p:cNvPr id="88" name="图片 87">
              <a:extLst>
                <a:ext uri="{FF2B5EF4-FFF2-40B4-BE49-F238E27FC236}">
                  <a16:creationId xmlns:a16="http://schemas.microsoft.com/office/drawing/2014/main" id="{463A47BE-C8B1-44AE-BCEA-72E718425A18}"/>
                </a:ext>
              </a:extLst>
            </p:cNvPr>
            <p:cNvPicPr>
              <a:picLocks noChangeAspect="1"/>
            </p:cNvPicPr>
            <p:nvPr/>
          </p:nvPicPr>
          <p:blipFill>
            <a:blip r:embed="rId14"/>
            <a:stretch>
              <a:fillRect/>
            </a:stretch>
          </p:blipFill>
          <p:spPr>
            <a:xfrm>
              <a:off x="2864863" y="2499633"/>
              <a:ext cx="2724150" cy="754775"/>
            </a:xfrm>
            <a:prstGeom prst="rect">
              <a:avLst/>
            </a:prstGeom>
            <a:ln>
              <a:solidFill>
                <a:srgbClr val="33A8C7"/>
              </a:solidFill>
            </a:ln>
          </p:spPr>
        </p:pic>
        <p:pic>
          <p:nvPicPr>
            <p:cNvPr id="89" name="图片 88">
              <a:extLst>
                <a:ext uri="{FF2B5EF4-FFF2-40B4-BE49-F238E27FC236}">
                  <a16:creationId xmlns:a16="http://schemas.microsoft.com/office/drawing/2014/main" id="{D2235A8F-F7FA-47B5-AF11-8E8C793054C4}"/>
                </a:ext>
              </a:extLst>
            </p:cNvPr>
            <p:cNvPicPr>
              <a:picLocks noChangeAspect="1"/>
            </p:cNvPicPr>
            <p:nvPr/>
          </p:nvPicPr>
          <p:blipFill>
            <a:blip r:embed="rId15"/>
            <a:stretch>
              <a:fillRect/>
            </a:stretch>
          </p:blipFill>
          <p:spPr>
            <a:xfrm>
              <a:off x="5589013" y="2499632"/>
              <a:ext cx="2847975" cy="752471"/>
            </a:xfrm>
            <a:prstGeom prst="rect">
              <a:avLst/>
            </a:prstGeom>
            <a:ln>
              <a:solidFill>
                <a:srgbClr val="33A8C7"/>
              </a:solidFill>
            </a:ln>
          </p:spPr>
        </p:pic>
        <p:pic>
          <p:nvPicPr>
            <p:cNvPr id="91" name="图片 90">
              <a:extLst>
                <a:ext uri="{FF2B5EF4-FFF2-40B4-BE49-F238E27FC236}">
                  <a16:creationId xmlns:a16="http://schemas.microsoft.com/office/drawing/2014/main" id="{B3302E15-9BD2-4541-81FA-493CD96CCC62}"/>
                </a:ext>
              </a:extLst>
            </p:cNvPr>
            <p:cNvPicPr>
              <a:picLocks noChangeAspect="1"/>
            </p:cNvPicPr>
            <p:nvPr/>
          </p:nvPicPr>
          <p:blipFill>
            <a:blip r:embed="rId16"/>
            <a:stretch>
              <a:fillRect/>
            </a:stretch>
          </p:blipFill>
          <p:spPr>
            <a:xfrm>
              <a:off x="5282477" y="3431707"/>
              <a:ext cx="2162175" cy="866775"/>
            </a:xfrm>
            <a:prstGeom prst="rect">
              <a:avLst/>
            </a:prstGeom>
            <a:ln>
              <a:solidFill>
                <a:srgbClr val="33A8C7"/>
              </a:solidFill>
            </a:ln>
          </p:spPr>
        </p:pic>
        <p:pic>
          <p:nvPicPr>
            <p:cNvPr id="92" name="图片 91">
              <a:extLst>
                <a:ext uri="{FF2B5EF4-FFF2-40B4-BE49-F238E27FC236}">
                  <a16:creationId xmlns:a16="http://schemas.microsoft.com/office/drawing/2014/main" id="{978212D8-00BB-4E02-B368-B03755B404BF}"/>
                </a:ext>
              </a:extLst>
            </p:cNvPr>
            <p:cNvPicPr>
              <a:picLocks noChangeAspect="1"/>
            </p:cNvPicPr>
            <p:nvPr/>
          </p:nvPicPr>
          <p:blipFill>
            <a:blip r:embed="rId17"/>
            <a:stretch>
              <a:fillRect/>
            </a:stretch>
          </p:blipFill>
          <p:spPr>
            <a:xfrm>
              <a:off x="722320" y="4456499"/>
              <a:ext cx="6486525" cy="771525"/>
            </a:xfrm>
            <a:prstGeom prst="rect">
              <a:avLst/>
            </a:prstGeom>
            <a:ln>
              <a:solidFill>
                <a:srgbClr val="33A8C7"/>
              </a:solidFill>
            </a:ln>
          </p:spPr>
        </p:pic>
        <p:pic>
          <p:nvPicPr>
            <p:cNvPr id="93" name="图片 92">
              <a:extLst>
                <a:ext uri="{FF2B5EF4-FFF2-40B4-BE49-F238E27FC236}">
                  <a16:creationId xmlns:a16="http://schemas.microsoft.com/office/drawing/2014/main" id="{EF92C2FE-2778-411C-B5D6-2A9D6CF4AE7D}"/>
                </a:ext>
              </a:extLst>
            </p:cNvPr>
            <p:cNvPicPr>
              <a:picLocks noChangeAspect="1"/>
            </p:cNvPicPr>
            <p:nvPr/>
          </p:nvPicPr>
          <p:blipFill>
            <a:blip r:embed="rId18"/>
            <a:stretch>
              <a:fillRect/>
            </a:stretch>
          </p:blipFill>
          <p:spPr>
            <a:xfrm>
              <a:off x="712795" y="5366477"/>
              <a:ext cx="6496050" cy="809625"/>
            </a:xfrm>
            <a:prstGeom prst="rect">
              <a:avLst/>
            </a:prstGeom>
            <a:ln>
              <a:solidFill>
                <a:srgbClr val="33A8C7"/>
              </a:solidFill>
            </a:ln>
          </p:spPr>
        </p:pic>
        <p:sp>
          <p:nvSpPr>
            <p:cNvPr id="94" name="矩形 93">
              <a:extLst>
                <a:ext uri="{FF2B5EF4-FFF2-40B4-BE49-F238E27FC236}">
                  <a16:creationId xmlns:a16="http://schemas.microsoft.com/office/drawing/2014/main" id="{7A4AD5EB-31F3-4C39-B6EF-ED2602BD393F}"/>
                </a:ext>
              </a:extLst>
            </p:cNvPr>
            <p:cNvSpPr/>
            <p:nvPr/>
          </p:nvSpPr>
          <p:spPr>
            <a:xfrm>
              <a:off x="2960373" y="4554294"/>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5" name="矩形 94">
              <a:extLst>
                <a:ext uri="{FF2B5EF4-FFF2-40B4-BE49-F238E27FC236}">
                  <a16:creationId xmlns:a16="http://schemas.microsoft.com/office/drawing/2014/main" id="{65963619-3775-4F27-84C8-8A9CF596B9B4}"/>
                </a:ext>
              </a:extLst>
            </p:cNvPr>
            <p:cNvSpPr/>
            <p:nvPr/>
          </p:nvSpPr>
          <p:spPr>
            <a:xfrm>
              <a:off x="6811300" y="3682866"/>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96" name="矩形 95">
              <a:extLst>
                <a:ext uri="{FF2B5EF4-FFF2-40B4-BE49-F238E27FC236}">
                  <a16:creationId xmlns:a16="http://schemas.microsoft.com/office/drawing/2014/main" id="{75BB482C-7EC6-482C-9601-D84C054B0D13}"/>
                </a:ext>
              </a:extLst>
            </p:cNvPr>
            <p:cNvSpPr/>
            <p:nvPr/>
          </p:nvSpPr>
          <p:spPr>
            <a:xfrm>
              <a:off x="5558466" y="4587615"/>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7" name="矩形 96">
              <a:extLst>
                <a:ext uri="{FF2B5EF4-FFF2-40B4-BE49-F238E27FC236}">
                  <a16:creationId xmlns:a16="http://schemas.microsoft.com/office/drawing/2014/main" id="{624A720D-0DB3-4E5A-95EE-0A0FA3D67B8F}"/>
                </a:ext>
              </a:extLst>
            </p:cNvPr>
            <p:cNvSpPr/>
            <p:nvPr/>
          </p:nvSpPr>
          <p:spPr>
            <a:xfrm>
              <a:off x="3900484" y="2636509"/>
              <a:ext cx="288032" cy="406390"/>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98" name="矩形 97">
              <a:extLst>
                <a:ext uri="{FF2B5EF4-FFF2-40B4-BE49-F238E27FC236}">
                  <a16:creationId xmlns:a16="http://schemas.microsoft.com/office/drawing/2014/main" id="{9F620C22-FDBA-4AC8-A705-A4BF7CCC9544}"/>
                </a:ext>
              </a:extLst>
            </p:cNvPr>
            <p:cNvSpPr/>
            <p:nvPr/>
          </p:nvSpPr>
          <p:spPr>
            <a:xfrm>
              <a:off x="4778369" y="3674284"/>
              <a:ext cx="432048" cy="36004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31417037-96F4-45F7-AE20-977AF4386D96}"/>
                </a:ext>
              </a:extLst>
            </p:cNvPr>
            <p:cNvSpPr/>
            <p:nvPr/>
          </p:nvSpPr>
          <p:spPr>
            <a:xfrm>
              <a:off x="3802765" y="549478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0" name="矩形 99">
              <a:extLst>
                <a:ext uri="{FF2B5EF4-FFF2-40B4-BE49-F238E27FC236}">
                  <a16:creationId xmlns:a16="http://schemas.microsoft.com/office/drawing/2014/main" id="{0521794C-BDAA-46F2-B3DA-6AD8AE0D325C}"/>
                </a:ext>
              </a:extLst>
            </p:cNvPr>
            <p:cNvSpPr/>
            <p:nvPr/>
          </p:nvSpPr>
          <p:spPr>
            <a:xfrm>
              <a:off x="6307244" y="5474179"/>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1" name="文本框 100">
              <a:extLst>
                <a:ext uri="{FF2B5EF4-FFF2-40B4-BE49-F238E27FC236}">
                  <a16:creationId xmlns:a16="http://schemas.microsoft.com/office/drawing/2014/main" id="{3863F177-1E69-481B-9A8C-322B29E41D6F}"/>
                </a:ext>
              </a:extLst>
            </p:cNvPr>
            <p:cNvSpPr txBox="1"/>
            <p:nvPr/>
          </p:nvSpPr>
          <p:spPr>
            <a:xfrm>
              <a:off x="712795" y="1896738"/>
              <a:ext cx="3289086" cy="369332"/>
            </a:xfrm>
            <a:prstGeom prst="rect">
              <a:avLst/>
            </a:prstGeom>
            <a:noFill/>
          </p:spPr>
          <p:txBody>
            <a:bodyPr wrap="square" rtlCol="0">
              <a:spAutoFit/>
            </a:bodyPr>
            <a:lstStyle/>
            <a:p>
              <a:r>
                <a:rPr lang="zh-CN" altLang="en-US" dirty="0"/>
                <a:t>部分公式</a:t>
              </a:r>
            </a:p>
          </p:txBody>
        </p:sp>
        <p:sp>
          <p:nvSpPr>
            <p:cNvPr id="102" name="矩形 101">
              <a:extLst>
                <a:ext uri="{FF2B5EF4-FFF2-40B4-BE49-F238E27FC236}">
                  <a16:creationId xmlns:a16="http://schemas.microsoft.com/office/drawing/2014/main" id="{2AE3DFA3-315E-4C6A-9073-5E507D598C00}"/>
                </a:ext>
              </a:extLst>
            </p:cNvPr>
            <p:cNvSpPr/>
            <p:nvPr/>
          </p:nvSpPr>
          <p:spPr>
            <a:xfrm>
              <a:off x="3082685" y="5484415"/>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3" name="矩形 102">
              <a:extLst>
                <a:ext uri="{FF2B5EF4-FFF2-40B4-BE49-F238E27FC236}">
                  <a16:creationId xmlns:a16="http://schemas.microsoft.com/office/drawing/2014/main" id="{24753464-11FF-46B0-88F0-39EC44649DBA}"/>
                </a:ext>
              </a:extLst>
            </p:cNvPr>
            <p:cNvSpPr/>
            <p:nvPr/>
          </p:nvSpPr>
          <p:spPr>
            <a:xfrm>
              <a:off x="5588164" y="5468542"/>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a16="http://schemas.microsoft.com/office/drawing/2014/main" id="{B229E4AC-BFCF-4F82-9204-6A40D0774CAF}"/>
                </a:ext>
              </a:extLst>
            </p:cNvPr>
            <p:cNvSpPr/>
            <p:nvPr/>
          </p:nvSpPr>
          <p:spPr>
            <a:xfrm>
              <a:off x="6278546" y="458264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6" name="矩形 105">
              <a:extLst>
                <a:ext uri="{FF2B5EF4-FFF2-40B4-BE49-F238E27FC236}">
                  <a16:creationId xmlns:a16="http://schemas.microsoft.com/office/drawing/2014/main" id="{5870FF78-35D5-4806-9111-1F9C3E38DBC5}"/>
                </a:ext>
              </a:extLst>
            </p:cNvPr>
            <p:cNvSpPr/>
            <p:nvPr/>
          </p:nvSpPr>
          <p:spPr>
            <a:xfrm>
              <a:off x="3680453" y="455429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7" name="矩形 106">
              <a:extLst>
                <a:ext uri="{FF2B5EF4-FFF2-40B4-BE49-F238E27FC236}">
                  <a16:creationId xmlns:a16="http://schemas.microsoft.com/office/drawing/2014/main" id="{1C25B2B5-F243-423F-8793-6D4D6F153C20}"/>
                </a:ext>
              </a:extLst>
            </p:cNvPr>
            <p:cNvSpPr/>
            <p:nvPr/>
          </p:nvSpPr>
          <p:spPr>
            <a:xfrm>
              <a:off x="7019964" y="3632932"/>
              <a:ext cx="432048" cy="36004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8" name="矩形 107">
              <a:extLst>
                <a:ext uri="{FF2B5EF4-FFF2-40B4-BE49-F238E27FC236}">
                  <a16:creationId xmlns:a16="http://schemas.microsoft.com/office/drawing/2014/main" id="{90D14EEB-025D-47FE-84F0-A840FAD946A2}"/>
                </a:ext>
              </a:extLst>
            </p:cNvPr>
            <p:cNvSpPr/>
            <p:nvPr/>
          </p:nvSpPr>
          <p:spPr>
            <a:xfrm>
              <a:off x="4570141" y="3730900"/>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a16="http://schemas.microsoft.com/office/drawing/2014/main" id="{0C023C85-6F4B-4F53-851D-A207DAAC192C}"/>
                </a:ext>
              </a:extLst>
            </p:cNvPr>
            <p:cNvSpPr/>
            <p:nvPr/>
          </p:nvSpPr>
          <p:spPr>
            <a:xfrm>
              <a:off x="2230357" y="3746321"/>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57" name="矩形 56">
              <a:extLst>
                <a:ext uri="{FF2B5EF4-FFF2-40B4-BE49-F238E27FC236}">
                  <a16:creationId xmlns:a16="http://schemas.microsoft.com/office/drawing/2014/main" id="{027C7D87-CE90-468C-81E9-7FFA6A38E787}"/>
                </a:ext>
              </a:extLst>
            </p:cNvPr>
            <p:cNvSpPr/>
            <p:nvPr/>
          </p:nvSpPr>
          <p:spPr>
            <a:xfrm>
              <a:off x="2777679" y="1809686"/>
              <a:ext cx="2400971"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solidFill>
                    <a:schemeClr val="tx1"/>
                  </a:solidFill>
                </a:rPr>
                <a:t>Thermo-</a:t>
              </a:r>
              <a:r>
                <a:rPr lang="en-US" altLang="zh-CN" dirty="0" err="1">
                  <a:solidFill>
                    <a:schemeClr val="tx1"/>
                  </a:solidFill>
                </a:rPr>
                <a:t>calc</a:t>
              </a:r>
              <a:r>
                <a:rPr lang="zh-CN" altLang="en-US" dirty="0">
                  <a:solidFill>
                    <a:schemeClr val="tx1"/>
                  </a:solidFill>
                </a:rPr>
                <a:t>计算数据</a:t>
              </a:r>
            </a:p>
          </p:txBody>
        </p:sp>
        <p:sp>
          <p:nvSpPr>
            <p:cNvPr id="58" name="矩形 57">
              <a:extLst>
                <a:ext uri="{FF2B5EF4-FFF2-40B4-BE49-F238E27FC236}">
                  <a16:creationId xmlns:a16="http://schemas.microsoft.com/office/drawing/2014/main" id="{665C5F01-1074-4E0F-A964-B54598703A3F}"/>
                </a:ext>
              </a:extLst>
            </p:cNvPr>
            <p:cNvSpPr/>
            <p:nvPr/>
          </p:nvSpPr>
          <p:spPr>
            <a:xfrm>
              <a:off x="5653298" y="1813346"/>
              <a:ext cx="2292863"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最优模型参数</a:t>
              </a:r>
            </a:p>
          </p:txBody>
        </p:sp>
      </p:grpSp>
      <p:pic>
        <p:nvPicPr>
          <p:cNvPr id="4" name="图片 3">
            <a:extLst>
              <a:ext uri="{FF2B5EF4-FFF2-40B4-BE49-F238E27FC236}">
                <a16:creationId xmlns:a16="http://schemas.microsoft.com/office/drawing/2014/main" id="{55E5E810-B581-4918-8203-D0DBAE39134C}"/>
              </a:ext>
            </a:extLst>
          </p:cNvPr>
          <p:cNvPicPr>
            <a:picLocks noChangeAspect="1"/>
          </p:cNvPicPr>
          <p:nvPr/>
        </p:nvPicPr>
        <p:blipFill>
          <a:blip r:embed="rId19"/>
          <a:stretch>
            <a:fillRect/>
          </a:stretch>
        </p:blipFill>
        <p:spPr>
          <a:xfrm>
            <a:off x="35496" y="2181201"/>
            <a:ext cx="8949680" cy="4608831"/>
          </a:xfrm>
          <a:prstGeom prst="rect">
            <a:avLst/>
          </a:prstGeom>
        </p:spPr>
      </p:pic>
    </p:spTree>
    <p:extLst>
      <p:ext uri="{BB962C8B-B14F-4D97-AF65-F5344CB8AC3E}">
        <p14:creationId xmlns:p14="http://schemas.microsoft.com/office/powerpoint/2010/main" val="2031315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83"/>
                                        </p:tgtEl>
                                      </p:cBhvr>
                                      <p:by x="150000" y="150000"/>
                                    </p:animScale>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9"/>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6" presetClass="emph" presetSubtype="0" fill="hold" nodeType="clickEffect">
                                  <p:stCondLst>
                                    <p:cond delay="0"/>
                                  </p:stCondLst>
                                  <p:childTnLst>
                                    <p:animScale>
                                      <p:cBhvr>
                                        <p:cTn id="17" dur="2000" fill="hold"/>
                                        <p:tgtEl>
                                          <p:spTgt spid="112"/>
                                        </p:tgtEl>
                                      </p:cBhvr>
                                      <p:by x="150000" y="150000"/>
                                    </p:animScale>
                                  </p:childTnLst>
                                </p:cTn>
                              </p:par>
                            </p:childTnLst>
                          </p:cTn>
                        </p:par>
                        <p:par>
                          <p:cTn id="18" fill="hold">
                            <p:stCondLst>
                              <p:cond delay="2000"/>
                            </p:stCondLst>
                            <p:childTnLst>
                              <p:par>
                                <p:cTn id="19" presetID="1"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B94DD-DFC7-41B9-BED1-F7D0EF1DA57F}"/>
              </a:ext>
            </a:extLst>
          </p:cNvPr>
          <p:cNvSpPr>
            <a:spLocks noGrp="1"/>
          </p:cNvSpPr>
          <p:nvPr>
            <p:ph type="title"/>
          </p:nvPr>
        </p:nvSpPr>
        <p:spPr>
          <a:xfrm>
            <a:off x="942001" y="-44618"/>
            <a:ext cx="8229600" cy="796950"/>
          </a:xfrm>
        </p:spPr>
        <p:txBody>
          <a:bodyPr>
            <a:normAutofit/>
          </a:bodyPr>
          <a:lstStyle/>
          <a:p>
            <a:r>
              <a:rPr lang="zh-CN" altLang="en-US" sz="2400" dirty="0">
                <a:solidFill>
                  <a:srgbClr val="FF0000"/>
                </a:solidFill>
              </a:rPr>
              <a:t>基于聚类的最优回归集成学习方法</a:t>
            </a:r>
            <a:endParaRPr lang="zh-CN" altLang="en-US" sz="2400" dirty="0"/>
          </a:p>
        </p:txBody>
      </p:sp>
      <p:grpSp>
        <p:nvGrpSpPr>
          <p:cNvPr id="8" name="组合 7">
            <a:extLst>
              <a:ext uri="{FF2B5EF4-FFF2-40B4-BE49-F238E27FC236}">
                <a16:creationId xmlns:a16="http://schemas.microsoft.com/office/drawing/2014/main" id="{FB5CEE58-B0F4-43AE-9F7B-C63074032CCD}"/>
              </a:ext>
            </a:extLst>
          </p:cNvPr>
          <p:cNvGrpSpPr/>
          <p:nvPr/>
        </p:nvGrpSpPr>
        <p:grpSpPr>
          <a:xfrm>
            <a:off x="173994" y="3968912"/>
            <a:ext cx="8731121" cy="2695528"/>
            <a:chOff x="-367347" y="3091493"/>
            <a:chExt cx="10190711" cy="2718635"/>
          </a:xfrm>
        </p:grpSpPr>
        <p:grpSp>
          <p:nvGrpSpPr>
            <p:cNvPr id="9" name="组合 8">
              <a:extLst>
                <a:ext uri="{FF2B5EF4-FFF2-40B4-BE49-F238E27FC236}">
                  <a16:creationId xmlns:a16="http://schemas.microsoft.com/office/drawing/2014/main" id="{632909BD-0233-43D7-9356-CBFB797FB539}"/>
                </a:ext>
              </a:extLst>
            </p:cNvPr>
            <p:cNvGrpSpPr/>
            <p:nvPr/>
          </p:nvGrpSpPr>
          <p:grpSpPr>
            <a:xfrm>
              <a:off x="-367347" y="3091493"/>
              <a:ext cx="10190711" cy="2718635"/>
              <a:chOff x="-1000278" y="3519828"/>
              <a:chExt cx="10190711" cy="2718635"/>
            </a:xfrm>
          </p:grpSpPr>
          <p:sp>
            <p:nvSpPr>
              <p:cNvPr id="11" name="矩形: 圆角 10">
                <a:extLst>
                  <a:ext uri="{FF2B5EF4-FFF2-40B4-BE49-F238E27FC236}">
                    <a16:creationId xmlns:a16="http://schemas.microsoft.com/office/drawing/2014/main" id="{96372AB9-6AC5-41CA-88DA-B3EA45A74EDB}"/>
                  </a:ext>
                </a:extLst>
              </p:cNvPr>
              <p:cNvSpPr/>
              <p:nvPr/>
            </p:nvSpPr>
            <p:spPr>
              <a:xfrm>
                <a:off x="4399710" y="3554699"/>
                <a:ext cx="3369480" cy="2683764"/>
              </a:xfrm>
              <a:prstGeom prst="roundRect">
                <a:avLst/>
              </a:prstGeom>
              <a:ln w="19050">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D2AAC60F-F36E-4794-A8BB-D46628919294}"/>
                  </a:ext>
                </a:extLst>
              </p:cNvPr>
              <p:cNvSpPr txBox="1"/>
              <p:nvPr/>
            </p:nvSpPr>
            <p:spPr>
              <a:xfrm>
                <a:off x="4476017" y="4480719"/>
                <a:ext cx="3088844" cy="651872"/>
              </a:xfrm>
              <a:prstGeom prst="rect">
                <a:avLst/>
              </a:prstGeom>
              <a:noFill/>
              <a:ln>
                <a:solidFill>
                  <a:schemeClr val="bg1"/>
                </a:solidFill>
                <a:prstDash val="solid"/>
              </a:ln>
            </p:spPr>
            <p:txBody>
              <a:bodyPr wrap="square" rtlCol="0">
                <a:spAutoFit/>
              </a:bodyPr>
              <a:lstStyle/>
              <a:p>
                <a:r>
                  <a:rPr lang="zh-CN" altLang="en-US" dirty="0"/>
                  <a:t>  </a:t>
                </a:r>
                <a:r>
                  <a:rPr lang="en-US" altLang="zh-CN" dirty="0"/>
                  <a:t>RF</a:t>
                </a:r>
                <a:r>
                  <a:rPr lang="zh-CN" altLang="en-US" dirty="0"/>
                  <a:t>                   </a:t>
                </a:r>
                <a:r>
                  <a:rPr lang="en-US" altLang="zh-CN" dirty="0"/>
                  <a:t>SVR               GPR    </a:t>
                </a:r>
                <a:endParaRPr lang="zh-CN" altLang="en-US" dirty="0"/>
              </a:p>
            </p:txBody>
          </p:sp>
          <p:pic>
            <p:nvPicPr>
              <p:cNvPr id="13" name="Picture 4" descr="http://s1.knowsky.com/20170221/ngnvdubua2w25.png">
                <a:extLst>
                  <a:ext uri="{FF2B5EF4-FFF2-40B4-BE49-F238E27FC236}">
                    <a16:creationId xmlns:a16="http://schemas.microsoft.com/office/drawing/2014/main" id="{8538DAB4-6D9C-47CA-A4B2-E8A734CEC4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3718" y="4848261"/>
                <a:ext cx="920004" cy="911173"/>
              </a:xfrm>
              <a:prstGeom prst="rect">
                <a:avLst/>
              </a:prstGeom>
              <a:noFill/>
              <a:ln>
                <a:solidFill>
                  <a:schemeClr val="bg1"/>
                </a:solidFill>
                <a:prstDash val="solid"/>
              </a:ln>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id="{95674962-6380-4EA1-BE2A-50309A0A481D}"/>
                  </a:ext>
                </a:extLst>
              </p:cNvPr>
              <p:cNvPicPr>
                <a:picLocks noChangeAspect="1"/>
              </p:cNvPicPr>
              <p:nvPr/>
            </p:nvPicPr>
            <p:blipFill>
              <a:blip r:embed="rId4"/>
              <a:stretch>
                <a:fillRect/>
              </a:stretch>
            </p:blipFill>
            <p:spPr>
              <a:xfrm>
                <a:off x="5539604" y="4848263"/>
                <a:ext cx="1135327" cy="911173"/>
              </a:xfrm>
              <a:prstGeom prst="rect">
                <a:avLst/>
              </a:prstGeom>
              <a:noFill/>
              <a:ln>
                <a:solidFill>
                  <a:schemeClr val="bg1"/>
                </a:solidFill>
                <a:prstDash val="solid"/>
              </a:ln>
            </p:spPr>
          </p:pic>
          <p:pic>
            <p:nvPicPr>
              <p:cNvPr id="15" name="图片 14">
                <a:extLst>
                  <a:ext uri="{FF2B5EF4-FFF2-40B4-BE49-F238E27FC236}">
                    <a16:creationId xmlns:a16="http://schemas.microsoft.com/office/drawing/2014/main" id="{EE3515A2-C6EB-4107-ADF1-52CBCE82F295}"/>
                  </a:ext>
                </a:extLst>
              </p:cNvPr>
              <p:cNvPicPr>
                <a:picLocks noChangeAspect="1"/>
              </p:cNvPicPr>
              <p:nvPr/>
            </p:nvPicPr>
            <p:blipFill rotWithShape="1">
              <a:blip r:embed="rId5"/>
              <a:srcRect r="32110"/>
              <a:stretch/>
            </p:blipFill>
            <p:spPr>
              <a:xfrm>
                <a:off x="6674931" y="4848262"/>
                <a:ext cx="920004" cy="911173"/>
              </a:xfrm>
              <a:prstGeom prst="rect">
                <a:avLst/>
              </a:prstGeom>
              <a:ln>
                <a:solidFill>
                  <a:schemeClr val="bg1"/>
                </a:solidFill>
                <a:prstDash val="solid"/>
              </a:ln>
            </p:spPr>
          </p:pic>
          <p:sp>
            <p:nvSpPr>
              <p:cNvPr id="83" name="矩形: 圆角 82">
                <a:extLst>
                  <a:ext uri="{FF2B5EF4-FFF2-40B4-BE49-F238E27FC236}">
                    <a16:creationId xmlns:a16="http://schemas.microsoft.com/office/drawing/2014/main" id="{A3FEE4BB-FB7F-4E71-9E2C-E5D5839610C7}"/>
                  </a:ext>
                </a:extLst>
              </p:cNvPr>
              <p:cNvSpPr/>
              <p:nvPr/>
            </p:nvSpPr>
            <p:spPr>
              <a:xfrm>
                <a:off x="7930318" y="3554699"/>
                <a:ext cx="1260115" cy="2683764"/>
              </a:xfrm>
              <a:prstGeom prst="roundRect">
                <a:avLst/>
              </a:prstGeom>
              <a:ln w="19050">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84" name="矩形: 圆角 83">
                <a:extLst>
                  <a:ext uri="{FF2B5EF4-FFF2-40B4-BE49-F238E27FC236}">
                    <a16:creationId xmlns:a16="http://schemas.microsoft.com/office/drawing/2014/main" id="{B7EFC67A-28CD-4D01-9C8C-18A8B24B1EF2}"/>
                  </a:ext>
                </a:extLst>
              </p:cNvPr>
              <p:cNvSpPr/>
              <p:nvPr/>
            </p:nvSpPr>
            <p:spPr>
              <a:xfrm>
                <a:off x="-1000278" y="3519828"/>
                <a:ext cx="1043984" cy="2683764"/>
              </a:xfrm>
              <a:prstGeom prst="roundRect">
                <a:avLst/>
              </a:prstGeom>
              <a:ln w="19050">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grpSp>
        <p:sp>
          <p:nvSpPr>
            <p:cNvPr id="10" name="文本框 9">
              <a:extLst>
                <a:ext uri="{FF2B5EF4-FFF2-40B4-BE49-F238E27FC236}">
                  <a16:creationId xmlns:a16="http://schemas.microsoft.com/office/drawing/2014/main" id="{686F975B-67AF-4785-9F67-A31B42EF9143}"/>
                </a:ext>
              </a:extLst>
            </p:cNvPr>
            <p:cNvSpPr txBox="1"/>
            <p:nvPr/>
          </p:nvSpPr>
          <p:spPr>
            <a:xfrm>
              <a:off x="5252085" y="3416283"/>
              <a:ext cx="2838679" cy="372498"/>
            </a:xfrm>
            <a:prstGeom prst="rect">
              <a:avLst/>
            </a:prstGeom>
            <a:noFill/>
            <a:ln>
              <a:solidFill>
                <a:schemeClr val="tx1"/>
              </a:solidFill>
              <a:prstDash val="solid"/>
            </a:ln>
          </p:spPr>
          <p:txBody>
            <a:bodyPr wrap="square" rtlCol="0">
              <a:spAutoFit/>
            </a:bodyPr>
            <a:lstStyle/>
            <a:p>
              <a:pPr algn="ctr"/>
              <a:r>
                <a:rPr lang="zh-CN" altLang="en-US" dirty="0"/>
                <a:t>选择最优回归模型</a:t>
              </a:r>
            </a:p>
          </p:txBody>
        </p:sp>
      </p:grpSp>
      <p:sp>
        <p:nvSpPr>
          <p:cNvPr id="16" name="矩形 15">
            <a:extLst>
              <a:ext uri="{FF2B5EF4-FFF2-40B4-BE49-F238E27FC236}">
                <a16:creationId xmlns:a16="http://schemas.microsoft.com/office/drawing/2014/main" id="{03C04292-D3D1-4945-A940-07041F0DDE53}"/>
              </a:ext>
            </a:extLst>
          </p:cNvPr>
          <p:cNvSpPr/>
          <p:nvPr/>
        </p:nvSpPr>
        <p:spPr>
          <a:xfrm>
            <a:off x="1451622" y="4425255"/>
            <a:ext cx="1391050" cy="152284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50BDD237-C9F5-4420-8DD4-5B765CF85463}"/>
              </a:ext>
            </a:extLst>
          </p:cNvPr>
          <p:cNvSpPr txBox="1"/>
          <p:nvPr/>
        </p:nvSpPr>
        <p:spPr>
          <a:xfrm>
            <a:off x="1442261" y="4516860"/>
            <a:ext cx="1479480" cy="369332"/>
          </a:xfrm>
          <a:prstGeom prst="rect">
            <a:avLst/>
          </a:prstGeom>
          <a:noFill/>
        </p:spPr>
        <p:txBody>
          <a:bodyPr wrap="square" rtlCol="0">
            <a:spAutoFit/>
          </a:bodyPr>
          <a:lstStyle/>
          <a:p>
            <a:r>
              <a:rPr lang="en-US" altLang="zh-CN" dirty="0"/>
              <a:t>K-means</a:t>
            </a:r>
            <a:r>
              <a:rPr lang="zh-CN" altLang="en-US" dirty="0"/>
              <a:t>聚类</a:t>
            </a:r>
          </a:p>
        </p:txBody>
      </p:sp>
      <p:sp>
        <p:nvSpPr>
          <p:cNvPr id="24" name="矩形 23">
            <a:extLst>
              <a:ext uri="{FF2B5EF4-FFF2-40B4-BE49-F238E27FC236}">
                <a16:creationId xmlns:a16="http://schemas.microsoft.com/office/drawing/2014/main" id="{7B7A72E4-E7C7-41D8-918F-AE5D5FA6E64A}"/>
              </a:ext>
            </a:extLst>
          </p:cNvPr>
          <p:cNvSpPr/>
          <p:nvPr/>
        </p:nvSpPr>
        <p:spPr>
          <a:xfrm>
            <a:off x="7905945" y="4200370"/>
            <a:ext cx="999170"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a:p>
        </p:txBody>
      </p:sp>
      <p:pic>
        <p:nvPicPr>
          <p:cNvPr id="25" name="图片 24">
            <a:extLst>
              <a:ext uri="{FF2B5EF4-FFF2-40B4-BE49-F238E27FC236}">
                <a16:creationId xmlns:a16="http://schemas.microsoft.com/office/drawing/2014/main" id="{4A03BA96-24E2-4633-AFCA-C6FF9F95B187}"/>
              </a:ext>
            </a:extLst>
          </p:cNvPr>
          <p:cNvPicPr>
            <a:picLocks noChangeAspect="1"/>
          </p:cNvPicPr>
          <p:nvPr/>
        </p:nvPicPr>
        <p:blipFill>
          <a:blip r:embed="rId6"/>
          <a:stretch>
            <a:fillRect/>
          </a:stretch>
        </p:blipFill>
        <p:spPr>
          <a:xfrm>
            <a:off x="7979625" y="4403144"/>
            <a:ext cx="814013" cy="252698"/>
          </a:xfrm>
          <a:prstGeom prst="rect">
            <a:avLst/>
          </a:prstGeom>
        </p:spPr>
      </p:pic>
      <p:sp>
        <p:nvSpPr>
          <p:cNvPr id="26" name="文本框 25">
            <a:extLst>
              <a:ext uri="{FF2B5EF4-FFF2-40B4-BE49-F238E27FC236}">
                <a16:creationId xmlns:a16="http://schemas.microsoft.com/office/drawing/2014/main" id="{C6F6EC8E-A6AE-469A-9AC2-8214BD9C9EC1}"/>
              </a:ext>
            </a:extLst>
          </p:cNvPr>
          <p:cNvSpPr txBox="1"/>
          <p:nvPr/>
        </p:nvSpPr>
        <p:spPr>
          <a:xfrm>
            <a:off x="7884981" y="4160433"/>
            <a:ext cx="1117993" cy="338554"/>
          </a:xfrm>
          <a:prstGeom prst="rect">
            <a:avLst/>
          </a:prstGeom>
          <a:noFill/>
        </p:spPr>
        <p:txBody>
          <a:bodyPr wrap="square" rtlCol="0">
            <a:spAutoFit/>
          </a:bodyPr>
          <a:lstStyle/>
          <a:p>
            <a:r>
              <a:rPr lang="en-US" altLang="zh-CN" sz="1600" dirty="0"/>
              <a:t>BestM_1</a:t>
            </a:r>
            <a:endParaRPr lang="zh-CN" altLang="en-US" sz="1600" dirty="0"/>
          </a:p>
        </p:txBody>
      </p:sp>
      <p:sp>
        <p:nvSpPr>
          <p:cNvPr id="27" name="文本框 26">
            <a:extLst>
              <a:ext uri="{FF2B5EF4-FFF2-40B4-BE49-F238E27FC236}">
                <a16:creationId xmlns:a16="http://schemas.microsoft.com/office/drawing/2014/main" id="{69C17BE9-6F96-4866-B883-C5AD9F771A9B}"/>
              </a:ext>
            </a:extLst>
          </p:cNvPr>
          <p:cNvSpPr txBox="1"/>
          <p:nvPr/>
        </p:nvSpPr>
        <p:spPr>
          <a:xfrm>
            <a:off x="87629" y="2475419"/>
            <a:ext cx="6432425" cy="400110"/>
          </a:xfrm>
          <a:prstGeom prst="rect">
            <a:avLst/>
          </a:prstGeom>
          <a:noFill/>
        </p:spPr>
        <p:txBody>
          <a:bodyPr wrap="square" rtlCol="0">
            <a:spAutoFit/>
          </a:bodyPr>
          <a:lstStyle/>
          <a:p>
            <a:r>
              <a:rPr lang="zh-CN" altLang="en-US" sz="2000" b="1" dirty="0"/>
              <a:t>解决方案：</a:t>
            </a:r>
            <a:r>
              <a:rPr lang="zh-CN" altLang="en-US" sz="2000" dirty="0"/>
              <a:t>基于聚类的最优回归集成学习模型</a:t>
            </a:r>
          </a:p>
        </p:txBody>
      </p:sp>
      <p:sp>
        <p:nvSpPr>
          <p:cNvPr id="28" name="箭头: 右 27">
            <a:extLst>
              <a:ext uri="{FF2B5EF4-FFF2-40B4-BE49-F238E27FC236}">
                <a16:creationId xmlns:a16="http://schemas.microsoft.com/office/drawing/2014/main" id="{791D9618-2E2E-4E00-AA1A-9FDB70587DC9}"/>
              </a:ext>
            </a:extLst>
          </p:cNvPr>
          <p:cNvSpPr/>
          <p:nvPr/>
        </p:nvSpPr>
        <p:spPr>
          <a:xfrm>
            <a:off x="1086265" y="5021835"/>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29" name="图片 28">
            <a:extLst>
              <a:ext uri="{FF2B5EF4-FFF2-40B4-BE49-F238E27FC236}">
                <a16:creationId xmlns:a16="http://schemas.microsoft.com/office/drawing/2014/main" id="{E3DADE83-A388-4264-9825-9B34A703FE7A}"/>
              </a:ext>
            </a:extLst>
          </p:cNvPr>
          <p:cNvPicPr>
            <a:picLocks noChangeAspect="1"/>
          </p:cNvPicPr>
          <p:nvPr/>
        </p:nvPicPr>
        <p:blipFill>
          <a:blip r:embed="rId7"/>
          <a:stretch>
            <a:fillRect/>
          </a:stretch>
        </p:blipFill>
        <p:spPr>
          <a:xfrm>
            <a:off x="1556862" y="4953485"/>
            <a:ext cx="1149291" cy="928474"/>
          </a:xfrm>
          <a:prstGeom prst="rect">
            <a:avLst/>
          </a:prstGeom>
        </p:spPr>
      </p:pic>
      <p:sp>
        <p:nvSpPr>
          <p:cNvPr id="31" name="矩形 30">
            <a:extLst>
              <a:ext uri="{FF2B5EF4-FFF2-40B4-BE49-F238E27FC236}">
                <a16:creationId xmlns:a16="http://schemas.microsoft.com/office/drawing/2014/main" id="{1E615737-D92D-4589-877D-46B71CA99D6B}"/>
              </a:ext>
            </a:extLst>
          </p:cNvPr>
          <p:cNvSpPr/>
          <p:nvPr/>
        </p:nvSpPr>
        <p:spPr>
          <a:xfrm>
            <a:off x="7911934" y="4789678"/>
            <a:ext cx="999170"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a:p>
        </p:txBody>
      </p:sp>
      <p:sp>
        <p:nvSpPr>
          <p:cNvPr id="33" name="矩形 32">
            <a:extLst>
              <a:ext uri="{FF2B5EF4-FFF2-40B4-BE49-F238E27FC236}">
                <a16:creationId xmlns:a16="http://schemas.microsoft.com/office/drawing/2014/main" id="{31672867-EBB2-40C3-A682-3631D4E630DE}"/>
              </a:ext>
            </a:extLst>
          </p:cNvPr>
          <p:cNvSpPr/>
          <p:nvPr/>
        </p:nvSpPr>
        <p:spPr>
          <a:xfrm>
            <a:off x="7932266" y="5951984"/>
            <a:ext cx="894894"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a:p>
        </p:txBody>
      </p:sp>
      <p:pic>
        <p:nvPicPr>
          <p:cNvPr id="34" name="图片 33">
            <a:extLst>
              <a:ext uri="{FF2B5EF4-FFF2-40B4-BE49-F238E27FC236}">
                <a16:creationId xmlns:a16="http://schemas.microsoft.com/office/drawing/2014/main" id="{200DD931-70E8-449C-B7AD-F8351669AF33}"/>
              </a:ext>
            </a:extLst>
          </p:cNvPr>
          <p:cNvPicPr>
            <a:picLocks noChangeAspect="1"/>
          </p:cNvPicPr>
          <p:nvPr/>
        </p:nvPicPr>
        <p:blipFill>
          <a:blip r:embed="rId6"/>
          <a:stretch>
            <a:fillRect/>
          </a:stretch>
        </p:blipFill>
        <p:spPr>
          <a:xfrm>
            <a:off x="7985615" y="4978337"/>
            <a:ext cx="814013" cy="252698"/>
          </a:xfrm>
          <a:prstGeom prst="rect">
            <a:avLst/>
          </a:prstGeom>
        </p:spPr>
      </p:pic>
      <p:sp>
        <p:nvSpPr>
          <p:cNvPr id="35" name="文本框 34">
            <a:extLst>
              <a:ext uri="{FF2B5EF4-FFF2-40B4-BE49-F238E27FC236}">
                <a16:creationId xmlns:a16="http://schemas.microsoft.com/office/drawing/2014/main" id="{CFB120DC-0FB6-4CB1-A0B2-09ABA227D8D7}"/>
              </a:ext>
            </a:extLst>
          </p:cNvPr>
          <p:cNvSpPr txBox="1"/>
          <p:nvPr/>
        </p:nvSpPr>
        <p:spPr>
          <a:xfrm>
            <a:off x="7890971" y="4771173"/>
            <a:ext cx="1117993" cy="338554"/>
          </a:xfrm>
          <a:prstGeom prst="rect">
            <a:avLst/>
          </a:prstGeom>
          <a:noFill/>
        </p:spPr>
        <p:txBody>
          <a:bodyPr wrap="square" rtlCol="0">
            <a:spAutoFit/>
          </a:bodyPr>
          <a:lstStyle/>
          <a:p>
            <a:r>
              <a:rPr lang="en-US" altLang="zh-CN" sz="1600" dirty="0"/>
              <a:t>BestM_2</a:t>
            </a:r>
            <a:endParaRPr lang="zh-CN" altLang="en-US" sz="1600" dirty="0"/>
          </a:p>
        </p:txBody>
      </p:sp>
      <p:pic>
        <p:nvPicPr>
          <p:cNvPr id="38" name="图片 37">
            <a:extLst>
              <a:ext uri="{FF2B5EF4-FFF2-40B4-BE49-F238E27FC236}">
                <a16:creationId xmlns:a16="http://schemas.microsoft.com/office/drawing/2014/main" id="{FD080D6A-B063-4F24-9333-D12F2A245E2C}"/>
              </a:ext>
            </a:extLst>
          </p:cNvPr>
          <p:cNvPicPr>
            <a:picLocks noChangeAspect="1"/>
          </p:cNvPicPr>
          <p:nvPr/>
        </p:nvPicPr>
        <p:blipFill>
          <a:blip r:embed="rId6"/>
          <a:stretch>
            <a:fillRect/>
          </a:stretch>
        </p:blipFill>
        <p:spPr>
          <a:xfrm>
            <a:off x="8013147" y="6160789"/>
            <a:ext cx="814013" cy="252698"/>
          </a:xfrm>
          <a:prstGeom prst="rect">
            <a:avLst/>
          </a:prstGeom>
        </p:spPr>
      </p:pic>
      <p:sp>
        <p:nvSpPr>
          <p:cNvPr id="39" name="文本框 38">
            <a:extLst>
              <a:ext uri="{FF2B5EF4-FFF2-40B4-BE49-F238E27FC236}">
                <a16:creationId xmlns:a16="http://schemas.microsoft.com/office/drawing/2014/main" id="{11C55BD2-E9B7-4005-82BF-B4B8D616ED6E}"/>
              </a:ext>
            </a:extLst>
          </p:cNvPr>
          <p:cNvSpPr txBox="1"/>
          <p:nvPr/>
        </p:nvSpPr>
        <p:spPr>
          <a:xfrm>
            <a:off x="7918503" y="5953625"/>
            <a:ext cx="1117993" cy="338554"/>
          </a:xfrm>
          <a:prstGeom prst="rect">
            <a:avLst/>
          </a:prstGeom>
          <a:noFill/>
        </p:spPr>
        <p:txBody>
          <a:bodyPr wrap="square" rtlCol="0">
            <a:spAutoFit/>
          </a:bodyPr>
          <a:lstStyle/>
          <a:p>
            <a:r>
              <a:rPr lang="en-US" altLang="zh-CN" sz="1600" dirty="0" err="1"/>
              <a:t>BestM_n</a:t>
            </a:r>
            <a:endParaRPr lang="zh-CN" altLang="en-US" sz="1600" dirty="0"/>
          </a:p>
        </p:txBody>
      </p:sp>
      <p:grpSp>
        <p:nvGrpSpPr>
          <p:cNvPr id="44" name="组合 43">
            <a:extLst>
              <a:ext uri="{FF2B5EF4-FFF2-40B4-BE49-F238E27FC236}">
                <a16:creationId xmlns:a16="http://schemas.microsoft.com/office/drawing/2014/main" id="{C1BA1B12-AF67-4FB5-80EE-1B3C9B251798}"/>
              </a:ext>
            </a:extLst>
          </p:cNvPr>
          <p:cNvGrpSpPr/>
          <p:nvPr/>
        </p:nvGrpSpPr>
        <p:grpSpPr>
          <a:xfrm>
            <a:off x="274870" y="4267206"/>
            <a:ext cx="1533060" cy="1404348"/>
            <a:chOff x="409746" y="1799887"/>
            <a:chExt cx="1789343" cy="1517068"/>
          </a:xfrm>
        </p:grpSpPr>
        <p:grpSp>
          <p:nvGrpSpPr>
            <p:cNvPr id="45" name="组合 44">
              <a:extLst>
                <a:ext uri="{FF2B5EF4-FFF2-40B4-BE49-F238E27FC236}">
                  <a16:creationId xmlns:a16="http://schemas.microsoft.com/office/drawing/2014/main" id="{F8FD8274-5B82-44A6-B0F4-18F94FCE06AE}"/>
                </a:ext>
              </a:extLst>
            </p:cNvPr>
            <p:cNvGrpSpPr/>
            <p:nvPr/>
          </p:nvGrpSpPr>
          <p:grpSpPr>
            <a:xfrm>
              <a:off x="411819" y="2588452"/>
              <a:ext cx="733631" cy="728503"/>
              <a:chOff x="550409" y="2650953"/>
              <a:chExt cx="733631" cy="728503"/>
            </a:xfrm>
          </p:grpSpPr>
          <p:sp>
            <p:nvSpPr>
              <p:cNvPr id="47" name="流程图: 磁盘 46">
                <a:extLst>
                  <a:ext uri="{FF2B5EF4-FFF2-40B4-BE49-F238E27FC236}">
                    <a16:creationId xmlns:a16="http://schemas.microsoft.com/office/drawing/2014/main" id="{2092CD6D-D20D-4818-8B05-E28EE915A662}"/>
                  </a:ext>
                </a:extLst>
              </p:cNvPr>
              <p:cNvSpPr/>
              <p:nvPr/>
            </p:nvSpPr>
            <p:spPr>
              <a:xfrm>
                <a:off x="550409" y="2650953"/>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48" name="流程图: 磁盘 47">
                <a:extLst>
                  <a:ext uri="{FF2B5EF4-FFF2-40B4-BE49-F238E27FC236}">
                    <a16:creationId xmlns:a16="http://schemas.microsoft.com/office/drawing/2014/main" id="{D7FC0938-2EBC-499F-8103-C6AC579482C1}"/>
                  </a:ext>
                </a:extLst>
              </p:cNvPr>
              <p:cNvSpPr/>
              <p:nvPr/>
            </p:nvSpPr>
            <p:spPr>
              <a:xfrm>
                <a:off x="686534" y="2814186"/>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49" name="流程图: 磁盘 48">
                <a:extLst>
                  <a:ext uri="{FF2B5EF4-FFF2-40B4-BE49-F238E27FC236}">
                    <a16:creationId xmlns:a16="http://schemas.microsoft.com/office/drawing/2014/main" id="{09A9F833-6FDC-488C-BC45-339590A1643B}"/>
                  </a:ext>
                </a:extLst>
              </p:cNvPr>
              <p:cNvSpPr/>
              <p:nvPr/>
            </p:nvSpPr>
            <p:spPr>
              <a:xfrm>
                <a:off x="827584" y="2977419"/>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grpSp>
        <p:sp>
          <p:nvSpPr>
            <p:cNvPr id="46" name="文本框 45">
              <a:extLst>
                <a:ext uri="{FF2B5EF4-FFF2-40B4-BE49-F238E27FC236}">
                  <a16:creationId xmlns:a16="http://schemas.microsoft.com/office/drawing/2014/main" id="{4C1887ED-39E8-4E1A-8829-1AC2A17E259B}"/>
                </a:ext>
              </a:extLst>
            </p:cNvPr>
            <p:cNvSpPr txBox="1"/>
            <p:nvPr/>
          </p:nvSpPr>
          <p:spPr>
            <a:xfrm>
              <a:off x="409746" y="1799887"/>
              <a:ext cx="1789343" cy="698209"/>
            </a:xfrm>
            <a:prstGeom prst="rect">
              <a:avLst/>
            </a:prstGeom>
            <a:noFill/>
          </p:spPr>
          <p:txBody>
            <a:bodyPr wrap="square" rtlCol="0">
              <a:spAutoFit/>
            </a:bodyPr>
            <a:lstStyle/>
            <a:p>
              <a:r>
                <a:rPr lang="zh-CN" altLang="en-US" dirty="0"/>
                <a:t>学习</a:t>
              </a:r>
              <a:endParaRPr lang="en-US" altLang="zh-CN" dirty="0"/>
            </a:p>
            <a:p>
              <a:r>
                <a:rPr lang="zh-CN" altLang="en-US" dirty="0"/>
                <a:t>样本</a:t>
              </a:r>
            </a:p>
          </p:txBody>
        </p:sp>
      </p:grpSp>
      <p:sp>
        <p:nvSpPr>
          <p:cNvPr id="61" name="文本框 60">
            <a:extLst>
              <a:ext uri="{FF2B5EF4-FFF2-40B4-BE49-F238E27FC236}">
                <a16:creationId xmlns:a16="http://schemas.microsoft.com/office/drawing/2014/main" id="{35830E7F-6CF2-46F5-9A1D-C9EA0EF533AF}"/>
              </a:ext>
            </a:extLst>
          </p:cNvPr>
          <p:cNvSpPr txBox="1"/>
          <p:nvPr/>
        </p:nvSpPr>
        <p:spPr>
          <a:xfrm>
            <a:off x="290268" y="1024954"/>
            <a:ext cx="8449383" cy="1323439"/>
          </a:xfrm>
          <a:prstGeom prst="rect">
            <a:avLst/>
          </a:prstGeom>
          <a:noFill/>
        </p:spPr>
        <p:txBody>
          <a:bodyPr wrap="square" rtlCol="0">
            <a:spAutoFit/>
          </a:bodyPr>
          <a:lstStyle/>
          <a:p>
            <a:r>
              <a:rPr lang="zh-CN" altLang="en-US" sz="2000" b="1" dirty="0"/>
              <a:t>问题描述</a:t>
            </a:r>
            <a:r>
              <a:rPr lang="zh-CN" altLang="en-US" sz="2000" dirty="0"/>
              <a:t>：</a:t>
            </a:r>
            <a:endParaRPr lang="en-US" altLang="zh-CN" sz="2000" dirty="0"/>
          </a:p>
          <a:p>
            <a:r>
              <a:rPr lang="zh-CN" altLang="en-US" sz="2000" dirty="0"/>
              <a:t>根据材料数据通常呈现</a:t>
            </a:r>
            <a:r>
              <a:rPr lang="zh-CN" altLang="en-US" sz="2000" b="1" dirty="0">
                <a:solidFill>
                  <a:srgbClr val="FF0000"/>
                </a:solidFill>
              </a:rPr>
              <a:t>高维度和分布不均匀的特点</a:t>
            </a:r>
            <a:r>
              <a:rPr lang="zh-CN" altLang="en-US" sz="2000" dirty="0"/>
              <a:t>，综合样本物理背景的复杂性，所以难以找到一种单一的模型对高维且具有一定物理复杂性背景的小样本进行建模。</a:t>
            </a:r>
          </a:p>
        </p:txBody>
      </p:sp>
      <p:sp>
        <p:nvSpPr>
          <p:cNvPr id="62" name="文本框 61">
            <a:extLst>
              <a:ext uri="{FF2B5EF4-FFF2-40B4-BE49-F238E27FC236}">
                <a16:creationId xmlns:a16="http://schemas.microsoft.com/office/drawing/2014/main" id="{B2332F02-0052-4990-A2CE-C2E9DDE83EC8}"/>
              </a:ext>
            </a:extLst>
          </p:cNvPr>
          <p:cNvSpPr txBox="1"/>
          <p:nvPr/>
        </p:nvSpPr>
        <p:spPr>
          <a:xfrm>
            <a:off x="3687578" y="5436894"/>
            <a:ext cx="461665" cy="525980"/>
          </a:xfrm>
          <a:prstGeom prst="rect">
            <a:avLst/>
          </a:prstGeom>
          <a:noFill/>
        </p:spPr>
        <p:txBody>
          <a:bodyPr vert="eaVert" wrap="square" rtlCol="0">
            <a:spAutoFit/>
          </a:bodyPr>
          <a:lstStyle/>
          <a:p>
            <a:r>
              <a:rPr lang="en-US" altLang="zh-CN" dirty="0"/>
              <a:t>….</a:t>
            </a:r>
            <a:endParaRPr lang="zh-CN" altLang="en-US" dirty="0"/>
          </a:p>
        </p:txBody>
      </p:sp>
      <p:sp>
        <p:nvSpPr>
          <p:cNvPr id="63" name="文本框 62">
            <a:extLst>
              <a:ext uri="{FF2B5EF4-FFF2-40B4-BE49-F238E27FC236}">
                <a16:creationId xmlns:a16="http://schemas.microsoft.com/office/drawing/2014/main" id="{D54C833F-913C-4087-BD1A-A380C1A5D544}"/>
              </a:ext>
            </a:extLst>
          </p:cNvPr>
          <p:cNvSpPr txBox="1"/>
          <p:nvPr/>
        </p:nvSpPr>
        <p:spPr>
          <a:xfrm>
            <a:off x="8181132" y="5428901"/>
            <a:ext cx="430887" cy="525980"/>
          </a:xfrm>
          <a:prstGeom prst="rect">
            <a:avLst/>
          </a:prstGeom>
          <a:noFill/>
        </p:spPr>
        <p:txBody>
          <a:bodyPr vert="eaVert" wrap="square" rtlCol="0">
            <a:spAutoFit/>
          </a:bodyPr>
          <a:lstStyle/>
          <a:p>
            <a:r>
              <a:rPr lang="en-US" altLang="zh-CN" sz="1600" dirty="0"/>
              <a:t>….</a:t>
            </a:r>
            <a:endParaRPr lang="zh-CN" altLang="en-US" sz="1600" dirty="0"/>
          </a:p>
        </p:txBody>
      </p:sp>
      <p:sp>
        <p:nvSpPr>
          <p:cNvPr id="51" name="矩形: 圆角 50">
            <a:extLst>
              <a:ext uri="{FF2B5EF4-FFF2-40B4-BE49-F238E27FC236}">
                <a16:creationId xmlns:a16="http://schemas.microsoft.com/office/drawing/2014/main" id="{CCD9FEBF-C966-4B2A-8CB0-F728B36E99E6}"/>
              </a:ext>
            </a:extLst>
          </p:cNvPr>
          <p:cNvSpPr/>
          <p:nvPr/>
        </p:nvSpPr>
        <p:spPr>
          <a:xfrm>
            <a:off x="26282" y="1027042"/>
            <a:ext cx="9091436" cy="129778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2" name="矩形: 圆角 51">
            <a:extLst>
              <a:ext uri="{FF2B5EF4-FFF2-40B4-BE49-F238E27FC236}">
                <a16:creationId xmlns:a16="http://schemas.microsoft.com/office/drawing/2014/main" id="{4B7B858E-E5F5-4198-9C57-D5E19F05CC3D}"/>
              </a:ext>
            </a:extLst>
          </p:cNvPr>
          <p:cNvSpPr/>
          <p:nvPr/>
        </p:nvSpPr>
        <p:spPr>
          <a:xfrm>
            <a:off x="1353076" y="4003487"/>
            <a:ext cx="3254810" cy="2665873"/>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37F0C5BD-AE35-4C52-A496-28FB77DA37FC}"/>
              </a:ext>
            </a:extLst>
          </p:cNvPr>
          <p:cNvSpPr/>
          <p:nvPr/>
        </p:nvSpPr>
        <p:spPr>
          <a:xfrm>
            <a:off x="3405536" y="4122928"/>
            <a:ext cx="982709" cy="236863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9" name="箭头: 右 58">
            <a:extLst>
              <a:ext uri="{FF2B5EF4-FFF2-40B4-BE49-F238E27FC236}">
                <a16:creationId xmlns:a16="http://schemas.microsoft.com/office/drawing/2014/main" id="{D950A544-B64B-404F-ABB0-3C0B3AD5DAE6}"/>
              </a:ext>
            </a:extLst>
          </p:cNvPr>
          <p:cNvSpPr/>
          <p:nvPr/>
        </p:nvSpPr>
        <p:spPr>
          <a:xfrm>
            <a:off x="2933057" y="4525959"/>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4" name="箭头: 右 63">
            <a:extLst>
              <a:ext uri="{FF2B5EF4-FFF2-40B4-BE49-F238E27FC236}">
                <a16:creationId xmlns:a16="http://schemas.microsoft.com/office/drawing/2014/main" id="{E9374125-89E6-442A-9457-B345781FE435}"/>
              </a:ext>
            </a:extLst>
          </p:cNvPr>
          <p:cNvSpPr/>
          <p:nvPr/>
        </p:nvSpPr>
        <p:spPr>
          <a:xfrm>
            <a:off x="2933057" y="4899874"/>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5" name="箭头: 右 64">
            <a:extLst>
              <a:ext uri="{FF2B5EF4-FFF2-40B4-BE49-F238E27FC236}">
                <a16:creationId xmlns:a16="http://schemas.microsoft.com/office/drawing/2014/main" id="{BBD44E47-E7A2-438D-940A-814556822709}"/>
              </a:ext>
            </a:extLst>
          </p:cNvPr>
          <p:cNvSpPr/>
          <p:nvPr/>
        </p:nvSpPr>
        <p:spPr>
          <a:xfrm>
            <a:off x="2924241" y="5549187"/>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69" name="图片 68">
            <a:extLst>
              <a:ext uri="{FF2B5EF4-FFF2-40B4-BE49-F238E27FC236}">
                <a16:creationId xmlns:a16="http://schemas.microsoft.com/office/drawing/2014/main" id="{55D5BD5B-4149-4EC5-9356-B5E399CF677C}"/>
              </a:ext>
            </a:extLst>
          </p:cNvPr>
          <p:cNvPicPr>
            <a:picLocks noChangeAspect="1"/>
          </p:cNvPicPr>
          <p:nvPr/>
        </p:nvPicPr>
        <p:blipFill>
          <a:blip r:embed="rId8"/>
          <a:stretch>
            <a:fillRect/>
          </a:stretch>
        </p:blipFill>
        <p:spPr>
          <a:xfrm>
            <a:off x="3500392" y="4168077"/>
            <a:ext cx="775281" cy="499380"/>
          </a:xfrm>
          <a:prstGeom prst="rect">
            <a:avLst/>
          </a:prstGeom>
          <a:ln>
            <a:solidFill>
              <a:srgbClr val="33A8C7"/>
            </a:solidFill>
          </a:ln>
        </p:spPr>
      </p:pic>
      <p:pic>
        <p:nvPicPr>
          <p:cNvPr id="70" name="图片 69">
            <a:extLst>
              <a:ext uri="{FF2B5EF4-FFF2-40B4-BE49-F238E27FC236}">
                <a16:creationId xmlns:a16="http://schemas.microsoft.com/office/drawing/2014/main" id="{2CD59F35-CA69-4534-A88C-7DA2DC7FAE10}"/>
              </a:ext>
            </a:extLst>
          </p:cNvPr>
          <p:cNvPicPr>
            <a:picLocks noChangeAspect="1"/>
          </p:cNvPicPr>
          <p:nvPr/>
        </p:nvPicPr>
        <p:blipFill>
          <a:blip r:embed="rId9"/>
          <a:stretch>
            <a:fillRect/>
          </a:stretch>
        </p:blipFill>
        <p:spPr>
          <a:xfrm>
            <a:off x="3500392" y="4716143"/>
            <a:ext cx="775281" cy="499380"/>
          </a:xfrm>
          <a:prstGeom prst="rect">
            <a:avLst/>
          </a:prstGeom>
          <a:ln>
            <a:solidFill>
              <a:srgbClr val="33A8C7"/>
            </a:solidFill>
          </a:ln>
        </p:spPr>
      </p:pic>
      <p:pic>
        <p:nvPicPr>
          <p:cNvPr id="72" name="图片 71">
            <a:extLst>
              <a:ext uri="{FF2B5EF4-FFF2-40B4-BE49-F238E27FC236}">
                <a16:creationId xmlns:a16="http://schemas.microsoft.com/office/drawing/2014/main" id="{527CBBA6-EF81-4BF5-A048-C1F2B4444112}"/>
              </a:ext>
            </a:extLst>
          </p:cNvPr>
          <p:cNvPicPr>
            <a:picLocks noChangeAspect="1"/>
          </p:cNvPicPr>
          <p:nvPr/>
        </p:nvPicPr>
        <p:blipFill>
          <a:blip r:embed="rId10"/>
          <a:stretch>
            <a:fillRect/>
          </a:stretch>
        </p:blipFill>
        <p:spPr>
          <a:xfrm>
            <a:off x="3500392" y="5921724"/>
            <a:ext cx="772004" cy="517935"/>
          </a:xfrm>
          <a:prstGeom prst="rect">
            <a:avLst/>
          </a:prstGeom>
          <a:ln>
            <a:solidFill>
              <a:schemeClr val="accent1"/>
            </a:solidFill>
          </a:ln>
        </p:spPr>
      </p:pic>
      <p:sp>
        <p:nvSpPr>
          <p:cNvPr id="73" name="文本框 72">
            <a:extLst>
              <a:ext uri="{FF2B5EF4-FFF2-40B4-BE49-F238E27FC236}">
                <a16:creationId xmlns:a16="http://schemas.microsoft.com/office/drawing/2014/main" id="{3421C0E2-A269-44BD-B984-928E331332CB}"/>
              </a:ext>
            </a:extLst>
          </p:cNvPr>
          <p:cNvSpPr txBox="1"/>
          <p:nvPr/>
        </p:nvSpPr>
        <p:spPr>
          <a:xfrm>
            <a:off x="3450768" y="4200370"/>
            <a:ext cx="1110271" cy="338554"/>
          </a:xfrm>
          <a:prstGeom prst="rect">
            <a:avLst/>
          </a:prstGeom>
          <a:noFill/>
        </p:spPr>
        <p:txBody>
          <a:bodyPr wrap="square" rtlCol="0">
            <a:spAutoFit/>
          </a:bodyPr>
          <a:lstStyle/>
          <a:p>
            <a:r>
              <a:rPr lang="en-US" altLang="zh-CN" sz="1600" dirty="0"/>
              <a:t>cluster_1</a:t>
            </a:r>
            <a:endParaRPr lang="zh-CN" altLang="en-US" sz="1600" dirty="0"/>
          </a:p>
        </p:txBody>
      </p:sp>
      <p:sp>
        <p:nvSpPr>
          <p:cNvPr id="74" name="文本框 73">
            <a:extLst>
              <a:ext uri="{FF2B5EF4-FFF2-40B4-BE49-F238E27FC236}">
                <a16:creationId xmlns:a16="http://schemas.microsoft.com/office/drawing/2014/main" id="{0313CC91-4479-4108-94EE-FCCA8FA656CA}"/>
              </a:ext>
            </a:extLst>
          </p:cNvPr>
          <p:cNvSpPr txBox="1"/>
          <p:nvPr/>
        </p:nvSpPr>
        <p:spPr>
          <a:xfrm>
            <a:off x="3446402" y="4790717"/>
            <a:ext cx="1110271" cy="338554"/>
          </a:xfrm>
          <a:prstGeom prst="rect">
            <a:avLst/>
          </a:prstGeom>
          <a:noFill/>
        </p:spPr>
        <p:txBody>
          <a:bodyPr wrap="square" rtlCol="0">
            <a:spAutoFit/>
          </a:bodyPr>
          <a:lstStyle/>
          <a:p>
            <a:r>
              <a:rPr lang="en-US" altLang="zh-CN" sz="1600" dirty="0"/>
              <a:t>cluster_2</a:t>
            </a:r>
            <a:endParaRPr lang="zh-CN" altLang="en-US" sz="1600" dirty="0"/>
          </a:p>
        </p:txBody>
      </p:sp>
      <p:sp>
        <p:nvSpPr>
          <p:cNvPr id="76" name="文本框 75">
            <a:extLst>
              <a:ext uri="{FF2B5EF4-FFF2-40B4-BE49-F238E27FC236}">
                <a16:creationId xmlns:a16="http://schemas.microsoft.com/office/drawing/2014/main" id="{6EED5F7D-29B7-4D52-B348-4E63ED2AF427}"/>
              </a:ext>
            </a:extLst>
          </p:cNvPr>
          <p:cNvSpPr txBox="1"/>
          <p:nvPr/>
        </p:nvSpPr>
        <p:spPr>
          <a:xfrm>
            <a:off x="3405823" y="6044675"/>
            <a:ext cx="1110271" cy="338554"/>
          </a:xfrm>
          <a:prstGeom prst="rect">
            <a:avLst/>
          </a:prstGeom>
          <a:noFill/>
        </p:spPr>
        <p:txBody>
          <a:bodyPr wrap="square" rtlCol="0">
            <a:spAutoFit/>
          </a:bodyPr>
          <a:lstStyle/>
          <a:p>
            <a:r>
              <a:rPr lang="en-US" altLang="zh-CN" sz="1600" dirty="0" err="1"/>
              <a:t>cluster_n</a:t>
            </a:r>
            <a:endParaRPr lang="zh-CN" altLang="en-US" sz="1600" dirty="0"/>
          </a:p>
        </p:txBody>
      </p:sp>
      <p:sp>
        <p:nvSpPr>
          <p:cNvPr id="55" name="矩形 54">
            <a:extLst>
              <a:ext uri="{FF2B5EF4-FFF2-40B4-BE49-F238E27FC236}">
                <a16:creationId xmlns:a16="http://schemas.microsoft.com/office/drawing/2014/main" id="{5A659B95-360D-4CE5-98B2-59731D12034C}"/>
              </a:ext>
            </a:extLst>
          </p:cNvPr>
          <p:cNvSpPr/>
          <p:nvPr/>
        </p:nvSpPr>
        <p:spPr>
          <a:xfrm>
            <a:off x="1314463" y="2908439"/>
            <a:ext cx="3185529" cy="9867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56" name="文本框 55">
            <a:extLst>
              <a:ext uri="{FF2B5EF4-FFF2-40B4-BE49-F238E27FC236}">
                <a16:creationId xmlns:a16="http://schemas.microsoft.com/office/drawing/2014/main" id="{8FF50CDC-6140-47DF-BEFE-03C5C5E38AFA}"/>
              </a:ext>
            </a:extLst>
          </p:cNvPr>
          <p:cNvSpPr txBox="1"/>
          <p:nvPr/>
        </p:nvSpPr>
        <p:spPr>
          <a:xfrm>
            <a:off x="1386289" y="2888229"/>
            <a:ext cx="3185711" cy="1077218"/>
          </a:xfrm>
          <a:prstGeom prst="rect">
            <a:avLst/>
          </a:prstGeom>
          <a:noFill/>
        </p:spPr>
        <p:txBody>
          <a:bodyPr wrap="square" rtlCol="0">
            <a:spAutoFit/>
          </a:bodyPr>
          <a:lstStyle/>
          <a:p>
            <a:r>
              <a:rPr lang="zh-CN" altLang="en-US" sz="1600" dirty="0"/>
              <a:t>把样本投射到特征空间并利用聚类的方法把样本划分为不同的簇，</a:t>
            </a:r>
            <a:r>
              <a:rPr lang="zh-CN" altLang="en-US" sz="1600" b="1" dirty="0"/>
              <a:t>簇内样本的特性相似、簇间样本的特性不同</a:t>
            </a:r>
          </a:p>
        </p:txBody>
      </p:sp>
      <p:sp>
        <p:nvSpPr>
          <p:cNvPr id="78" name="箭头: 右 77">
            <a:extLst>
              <a:ext uri="{FF2B5EF4-FFF2-40B4-BE49-F238E27FC236}">
                <a16:creationId xmlns:a16="http://schemas.microsoft.com/office/drawing/2014/main" id="{5CEEF1DE-A3CC-4931-BA12-1579B8C87C77}"/>
              </a:ext>
            </a:extLst>
          </p:cNvPr>
          <p:cNvSpPr/>
          <p:nvPr/>
        </p:nvSpPr>
        <p:spPr>
          <a:xfrm>
            <a:off x="4549666" y="4310694"/>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79" name="矩形 78">
            <a:extLst>
              <a:ext uri="{FF2B5EF4-FFF2-40B4-BE49-F238E27FC236}">
                <a16:creationId xmlns:a16="http://schemas.microsoft.com/office/drawing/2014/main" id="{C832ADAD-1B7B-4A6F-B454-6FE2E2F64BEE}"/>
              </a:ext>
            </a:extLst>
          </p:cNvPr>
          <p:cNvSpPr/>
          <p:nvPr/>
        </p:nvSpPr>
        <p:spPr>
          <a:xfrm>
            <a:off x="4837322" y="2909181"/>
            <a:ext cx="2841641" cy="9867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80" name="文本框 79">
            <a:extLst>
              <a:ext uri="{FF2B5EF4-FFF2-40B4-BE49-F238E27FC236}">
                <a16:creationId xmlns:a16="http://schemas.microsoft.com/office/drawing/2014/main" id="{5E13D233-DDF5-4877-ABEE-6619A1A37D83}"/>
              </a:ext>
            </a:extLst>
          </p:cNvPr>
          <p:cNvSpPr txBox="1"/>
          <p:nvPr/>
        </p:nvSpPr>
        <p:spPr>
          <a:xfrm>
            <a:off x="4788024" y="3070701"/>
            <a:ext cx="2989485" cy="646331"/>
          </a:xfrm>
          <a:prstGeom prst="rect">
            <a:avLst/>
          </a:prstGeom>
          <a:noFill/>
        </p:spPr>
        <p:txBody>
          <a:bodyPr wrap="square" rtlCol="0">
            <a:spAutoFit/>
          </a:bodyPr>
          <a:lstStyle/>
          <a:p>
            <a:r>
              <a:rPr lang="zh-CN" altLang="en-US" dirty="0"/>
              <a:t>针对不同的簇，</a:t>
            </a:r>
            <a:r>
              <a:rPr lang="zh-CN" altLang="en-US" b="1" dirty="0"/>
              <a:t>依据预测精度</a:t>
            </a:r>
            <a:r>
              <a:rPr lang="zh-CN" altLang="en-US" dirty="0"/>
              <a:t>选择最优的回归模型</a:t>
            </a:r>
            <a:endParaRPr lang="zh-CN" altLang="en-US" b="1" dirty="0"/>
          </a:p>
        </p:txBody>
      </p:sp>
      <p:sp>
        <p:nvSpPr>
          <p:cNvPr id="85" name="箭头: 右 84">
            <a:extLst>
              <a:ext uri="{FF2B5EF4-FFF2-40B4-BE49-F238E27FC236}">
                <a16:creationId xmlns:a16="http://schemas.microsoft.com/office/drawing/2014/main" id="{2B39B7B9-0497-49CE-AA5A-FDE8A474A1A5}"/>
              </a:ext>
            </a:extLst>
          </p:cNvPr>
          <p:cNvSpPr/>
          <p:nvPr/>
        </p:nvSpPr>
        <p:spPr>
          <a:xfrm>
            <a:off x="4549666" y="4862829"/>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6" name="箭头: 右 85">
            <a:extLst>
              <a:ext uri="{FF2B5EF4-FFF2-40B4-BE49-F238E27FC236}">
                <a16:creationId xmlns:a16="http://schemas.microsoft.com/office/drawing/2014/main" id="{07F06710-78A9-47A4-8FEC-C420ABC3A472}"/>
              </a:ext>
            </a:extLst>
          </p:cNvPr>
          <p:cNvSpPr/>
          <p:nvPr/>
        </p:nvSpPr>
        <p:spPr>
          <a:xfrm>
            <a:off x="4560114" y="6018085"/>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7" name="箭头: 右 86">
            <a:extLst>
              <a:ext uri="{FF2B5EF4-FFF2-40B4-BE49-F238E27FC236}">
                <a16:creationId xmlns:a16="http://schemas.microsoft.com/office/drawing/2014/main" id="{767C7E48-7E38-4006-81E0-43E24FE4867D}"/>
              </a:ext>
            </a:extLst>
          </p:cNvPr>
          <p:cNvSpPr/>
          <p:nvPr/>
        </p:nvSpPr>
        <p:spPr>
          <a:xfrm>
            <a:off x="7613340" y="4312275"/>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8" name="箭头: 右 87">
            <a:extLst>
              <a:ext uri="{FF2B5EF4-FFF2-40B4-BE49-F238E27FC236}">
                <a16:creationId xmlns:a16="http://schemas.microsoft.com/office/drawing/2014/main" id="{ECA77F04-22B0-4407-BB4C-DAFD5077AD12}"/>
              </a:ext>
            </a:extLst>
          </p:cNvPr>
          <p:cNvSpPr/>
          <p:nvPr/>
        </p:nvSpPr>
        <p:spPr>
          <a:xfrm>
            <a:off x="7613340" y="4864410"/>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9" name="箭头: 右 88">
            <a:extLst>
              <a:ext uri="{FF2B5EF4-FFF2-40B4-BE49-F238E27FC236}">
                <a16:creationId xmlns:a16="http://schemas.microsoft.com/office/drawing/2014/main" id="{272A36F5-59AB-410E-AFEC-369522EA1CD0}"/>
              </a:ext>
            </a:extLst>
          </p:cNvPr>
          <p:cNvSpPr/>
          <p:nvPr/>
        </p:nvSpPr>
        <p:spPr>
          <a:xfrm>
            <a:off x="7623788" y="6019666"/>
            <a:ext cx="388388"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sz="1600"/>
          </a:p>
        </p:txBody>
      </p:sp>
      <p:sp>
        <p:nvSpPr>
          <p:cNvPr id="90" name="矩形 89">
            <a:extLst>
              <a:ext uri="{FF2B5EF4-FFF2-40B4-BE49-F238E27FC236}">
                <a16:creationId xmlns:a16="http://schemas.microsoft.com/office/drawing/2014/main" id="{24472316-9911-42DC-9C7B-F2DE9DB53D5F}"/>
              </a:ext>
            </a:extLst>
          </p:cNvPr>
          <p:cNvSpPr/>
          <p:nvPr/>
        </p:nvSpPr>
        <p:spPr>
          <a:xfrm>
            <a:off x="7999266" y="2908439"/>
            <a:ext cx="721175" cy="9867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91" name="文本框 90">
            <a:extLst>
              <a:ext uri="{FF2B5EF4-FFF2-40B4-BE49-F238E27FC236}">
                <a16:creationId xmlns:a16="http://schemas.microsoft.com/office/drawing/2014/main" id="{42238F6F-AA21-4DC2-8913-A5AA4984476F}"/>
              </a:ext>
            </a:extLst>
          </p:cNvPr>
          <p:cNvSpPr txBox="1"/>
          <p:nvPr/>
        </p:nvSpPr>
        <p:spPr>
          <a:xfrm>
            <a:off x="7948745" y="3029343"/>
            <a:ext cx="822216" cy="646331"/>
          </a:xfrm>
          <a:prstGeom prst="rect">
            <a:avLst/>
          </a:prstGeom>
          <a:noFill/>
        </p:spPr>
        <p:txBody>
          <a:bodyPr wrap="square" rtlCol="0">
            <a:spAutoFit/>
          </a:bodyPr>
          <a:lstStyle/>
          <a:p>
            <a:pPr algn="ctr"/>
            <a:r>
              <a:rPr lang="zh-CN" altLang="en-US" b="1" dirty="0"/>
              <a:t>异构集成</a:t>
            </a:r>
          </a:p>
        </p:txBody>
      </p:sp>
      <p:sp>
        <p:nvSpPr>
          <p:cNvPr id="92" name="矩形 91">
            <a:extLst>
              <a:ext uri="{FF2B5EF4-FFF2-40B4-BE49-F238E27FC236}">
                <a16:creationId xmlns:a16="http://schemas.microsoft.com/office/drawing/2014/main" id="{9FD85A4A-4CE6-4317-B75E-A64F1C8AD4D6}"/>
              </a:ext>
            </a:extLst>
          </p:cNvPr>
          <p:cNvSpPr/>
          <p:nvPr/>
        </p:nvSpPr>
        <p:spPr>
          <a:xfrm>
            <a:off x="246426" y="2885326"/>
            <a:ext cx="721175" cy="9867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sp>
        <p:nvSpPr>
          <p:cNvPr id="93" name="文本框 92">
            <a:extLst>
              <a:ext uri="{FF2B5EF4-FFF2-40B4-BE49-F238E27FC236}">
                <a16:creationId xmlns:a16="http://schemas.microsoft.com/office/drawing/2014/main" id="{114EEF5E-69ED-4DA0-BF42-89416B5A0729}"/>
              </a:ext>
            </a:extLst>
          </p:cNvPr>
          <p:cNvSpPr txBox="1"/>
          <p:nvPr/>
        </p:nvSpPr>
        <p:spPr>
          <a:xfrm>
            <a:off x="280077" y="2998693"/>
            <a:ext cx="673890" cy="646331"/>
          </a:xfrm>
          <a:prstGeom prst="rect">
            <a:avLst/>
          </a:prstGeom>
          <a:noFill/>
        </p:spPr>
        <p:txBody>
          <a:bodyPr wrap="square" rtlCol="0">
            <a:spAutoFit/>
          </a:bodyPr>
          <a:lstStyle/>
          <a:p>
            <a:r>
              <a:rPr lang="zh-CN" altLang="en-US" b="1" dirty="0"/>
              <a:t>输入样本</a:t>
            </a:r>
          </a:p>
        </p:txBody>
      </p:sp>
      <p:sp>
        <p:nvSpPr>
          <p:cNvPr id="94" name="箭头: 右 93">
            <a:extLst>
              <a:ext uri="{FF2B5EF4-FFF2-40B4-BE49-F238E27FC236}">
                <a16:creationId xmlns:a16="http://schemas.microsoft.com/office/drawing/2014/main" id="{DCD62D23-763F-44C7-AE99-4E5E026A858C}"/>
              </a:ext>
            </a:extLst>
          </p:cNvPr>
          <p:cNvSpPr/>
          <p:nvPr/>
        </p:nvSpPr>
        <p:spPr>
          <a:xfrm>
            <a:off x="971600" y="3091874"/>
            <a:ext cx="309110" cy="333333"/>
          </a:xfrm>
          <a:prstGeom prst="rightArrow">
            <a:avLst/>
          </a:prstGeom>
          <a:solidFill>
            <a:srgbClr val="C0000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dirty="0"/>
          </a:p>
        </p:txBody>
      </p:sp>
      <p:sp>
        <p:nvSpPr>
          <p:cNvPr id="95" name="箭头: 右 94">
            <a:extLst>
              <a:ext uri="{FF2B5EF4-FFF2-40B4-BE49-F238E27FC236}">
                <a16:creationId xmlns:a16="http://schemas.microsoft.com/office/drawing/2014/main" id="{EBDAE4D1-4639-43E9-9AE1-37F08D74AA3E}"/>
              </a:ext>
            </a:extLst>
          </p:cNvPr>
          <p:cNvSpPr/>
          <p:nvPr/>
        </p:nvSpPr>
        <p:spPr>
          <a:xfrm>
            <a:off x="4499992" y="3091874"/>
            <a:ext cx="309110" cy="333333"/>
          </a:xfrm>
          <a:prstGeom prst="rightArrow">
            <a:avLst/>
          </a:prstGeom>
          <a:solidFill>
            <a:srgbClr val="C0000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dirty="0"/>
          </a:p>
        </p:txBody>
      </p:sp>
      <p:sp>
        <p:nvSpPr>
          <p:cNvPr id="96" name="箭头: 右 95">
            <a:extLst>
              <a:ext uri="{FF2B5EF4-FFF2-40B4-BE49-F238E27FC236}">
                <a16:creationId xmlns:a16="http://schemas.microsoft.com/office/drawing/2014/main" id="{9024A047-BF2F-446C-B391-76BD50F6AC7F}"/>
              </a:ext>
            </a:extLst>
          </p:cNvPr>
          <p:cNvSpPr/>
          <p:nvPr/>
        </p:nvSpPr>
        <p:spPr>
          <a:xfrm>
            <a:off x="7719274" y="3078027"/>
            <a:ext cx="309110" cy="333333"/>
          </a:xfrm>
          <a:prstGeom prst="rightArrow">
            <a:avLst/>
          </a:prstGeom>
          <a:solidFill>
            <a:srgbClr val="C0000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dirty="0"/>
          </a:p>
        </p:txBody>
      </p:sp>
    </p:spTree>
    <p:extLst>
      <p:ext uri="{BB962C8B-B14F-4D97-AF65-F5344CB8AC3E}">
        <p14:creationId xmlns:p14="http://schemas.microsoft.com/office/powerpoint/2010/main" val="2794008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AB8D66-5E0D-40E5-BA72-F20B6E09AAE1}"/>
              </a:ext>
            </a:extLst>
          </p:cNvPr>
          <p:cNvSpPr>
            <a:spLocks noGrp="1"/>
          </p:cNvSpPr>
          <p:nvPr>
            <p:ph type="title"/>
          </p:nvPr>
        </p:nvSpPr>
        <p:spPr>
          <a:xfrm>
            <a:off x="914400" y="26741"/>
            <a:ext cx="8229600" cy="673453"/>
          </a:xfrm>
        </p:spPr>
        <p:txBody>
          <a:bodyPr>
            <a:normAutofit/>
          </a:bodyPr>
          <a:lstStyle/>
          <a:p>
            <a:r>
              <a:rPr lang="zh-CN" altLang="en-US" sz="2400" dirty="0">
                <a:solidFill>
                  <a:srgbClr val="FF0000"/>
                </a:solidFill>
              </a:rPr>
              <a:t>蠕变断裂寿命的预测</a:t>
            </a:r>
          </a:p>
        </p:txBody>
      </p:sp>
      <p:graphicFrame>
        <p:nvGraphicFramePr>
          <p:cNvPr id="7" name="表格 6">
            <a:extLst>
              <a:ext uri="{FF2B5EF4-FFF2-40B4-BE49-F238E27FC236}">
                <a16:creationId xmlns:a16="http://schemas.microsoft.com/office/drawing/2014/main" id="{82B17029-76B1-49BB-B293-FF8B928B8CEC}"/>
              </a:ext>
            </a:extLst>
          </p:cNvPr>
          <p:cNvGraphicFramePr>
            <a:graphicFrameLocks noGrp="1"/>
          </p:cNvGraphicFramePr>
          <p:nvPr/>
        </p:nvGraphicFramePr>
        <p:xfrm>
          <a:off x="449188" y="1100487"/>
          <a:ext cx="1409700" cy="1051560"/>
        </p:xfrm>
        <a:graphic>
          <a:graphicData uri="http://schemas.openxmlformats.org/drawingml/2006/table">
            <a:tbl>
              <a:tblPr>
                <a:tableStyleId>{21E4AEA4-8DFA-4A89-87EB-49C32662AFE0}</a:tableStyleId>
              </a:tblPr>
              <a:tblGrid>
                <a:gridCol w="800100">
                  <a:extLst>
                    <a:ext uri="{9D8B030D-6E8A-4147-A177-3AD203B41FA5}">
                      <a16:colId xmlns:a16="http://schemas.microsoft.com/office/drawing/2014/main" val="1534108306"/>
                    </a:ext>
                  </a:extLst>
                </a:gridCol>
                <a:gridCol w="609600">
                  <a:extLst>
                    <a:ext uri="{9D8B030D-6E8A-4147-A177-3AD203B41FA5}">
                      <a16:colId xmlns:a16="http://schemas.microsoft.com/office/drawing/2014/main" val="2171917429"/>
                    </a:ext>
                  </a:extLst>
                </a:gridCol>
              </a:tblGrid>
              <a:tr h="175260">
                <a:tc>
                  <a:txBody>
                    <a:bodyPr/>
                    <a:lstStyle/>
                    <a:p>
                      <a:pPr algn="l" fontAlgn="b"/>
                      <a:r>
                        <a:rPr lang="zh-CN" altLang="en-US" sz="1100" u="none" strike="noStrike" dirty="0">
                          <a:effectLst/>
                        </a:rPr>
                        <a:t>样本数量</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US" altLang="zh-CN" sz="1100" u="none" strike="noStrike" dirty="0">
                          <a:effectLst/>
                        </a:rPr>
                        <a:t>266</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201135549"/>
                  </a:ext>
                </a:extLst>
              </a:tr>
              <a:tr h="175260">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14</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3678148"/>
                  </a:ext>
                </a:extLst>
              </a:tr>
              <a:tr h="175260">
                <a:tc>
                  <a:txBody>
                    <a:bodyPr/>
                    <a:lstStyle/>
                    <a:p>
                      <a:pPr algn="l" fontAlgn="b"/>
                      <a:r>
                        <a:rPr lang="zh-CN" altLang="en-US" sz="1100" u="none" strike="noStrike">
                          <a:effectLst/>
                        </a:rPr>
                        <a:t>热处理维度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6</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1295978"/>
                  </a:ext>
                </a:extLst>
              </a:tr>
              <a:tr h="175260">
                <a:tc>
                  <a:txBody>
                    <a:bodyPr/>
                    <a:lstStyle/>
                    <a:p>
                      <a:pPr algn="l" fontAlgn="b"/>
                      <a:r>
                        <a:rPr lang="zh-CN" altLang="en-US" sz="1100" b="0" i="0" u="none" strike="noStrike" dirty="0">
                          <a:solidFill>
                            <a:srgbClr val="000000"/>
                          </a:solidFill>
                          <a:effectLst/>
                          <a:latin typeface="宋体" panose="02010600030101010101" pitchFamily="2" charset="-122"/>
                          <a:ea typeface="宋体" panose="02010600030101010101" pitchFamily="2" charset="-122"/>
                        </a:rPr>
                        <a:t>计算新属性</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5</a:t>
                      </a:r>
                      <a:r>
                        <a:rPr lang="zh-CN" altLang="en-US" sz="1100" b="0" i="0" u="none" strike="noStrike" dirty="0">
                          <a:solidFill>
                            <a:srgbClr val="000000"/>
                          </a:solidFill>
                          <a:effectLst/>
                          <a:latin typeface="宋体" panose="02010600030101010101" pitchFamily="2" charset="-122"/>
                          <a:ea typeface="宋体" panose="02010600030101010101" pitchFamily="2" charset="-122"/>
                        </a:rPr>
                        <a:t>维</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4195761531"/>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8136561"/>
                  </a:ext>
                </a:extLst>
              </a:tr>
            </a:tbl>
          </a:graphicData>
        </a:graphic>
      </p:graphicFrame>
      <p:sp>
        <p:nvSpPr>
          <p:cNvPr id="13" name="矩形: 圆角 12">
            <a:extLst>
              <a:ext uri="{FF2B5EF4-FFF2-40B4-BE49-F238E27FC236}">
                <a16:creationId xmlns:a16="http://schemas.microsoft.com/office/drawing/2014/main" id="{9A5CEEA4-55D9-49F2-8852-98E083B88206}"/>
              </a:ext>
            </a:extLst>
          </p:cNvPr>
          <p:cNvSpPr/>
          <p:nvPr/>
        </p:nvSpPr>
        <p:spPr>
          <a:xfrm>
            <a:off x="323528" y="764704"/>
            <a:ext cx="1623593"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C9C7274E-74D1-400E-BD61-8912AA529227}"/>
              </a:ext>
            </a:extLst>
          </p:cNvPr>
          <p:cNvSpPr txBox="1"/>
          <p:nvPr/>
        </p:nvSpPr>
        <p:spPr>
          <a:xfrm>
            <a:off x="395136" y="806135"/>
            <a:ext cx="1584176" cy="307777"/>
          </a:xfrm>
          <a:prstGeom prst="rect">
            <a:avLst/>
          </a:prstGeom>
          <a:noFill/>
        </p:spPr>
        <p:txBody>
          <a:bodyPr wrap="square" rtlCol="0">
            <a:spAutoFit/>
          </a:bodyPr>
          <a:lstStyle/>
          <a:p>
            <a:r>
              <a:rPr lang="zh-CN" altLang="en-US" sz="1400" dirty="0"/>
              <a:t>样本统计</a:t>
            </a:r>
          </a:p>
        </p:txBody>
      </p:sp>
      <p:pic>
        <p:nvPicPr>
          <p:cNvPr id="20" name="Picture 4" descr="http://s1.knowsky.com/20170221/ngnvdubua2w25.png">
            <a:extLst>
              <a:ext uri="{FF2B5EF4-FFF2-40B4-BE49-F238E27FC236}">
                <a16:creationId xmlns:a16="http://schemas.microsoft.com/office/drawing/2014/main" id="{6E9F53E1-7ED3-47A0-A35D-E919259836E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40214" y="1597883"/>
            <a:ext cx="920004" cy="911173"/>
          </a:xfrm>
          <a:prstGeom prst="rect">
            <a:avLst/>
          </a:prstGeom>
          <a:noFill/>
          <a:extLst>
            <a:ext uri="{909E8E84-426E-40DD-AFC4-6F175D3DCCD1}">
              <a14:hiddenFill xmlns:a14="http://schemas.microsoft.com/office/drawing/2010/main">
                <a:solidFill>
                  <a:srgbClr val="FFFFFF"/>
                </a:solidFill>
              </a14:hiddenFill>
            </a:ext>
          </a:extLst>
        </p:spPr>
      </p:pic>
      <p:pic>
        <p:nvPicPr>
          <p:cNvPr id="21" name="图片 20">
            <a:extLst>
              <a:ext uri="{FF2B5EF4-FFF2-40B4-BE49-F238E27FC236}">
                <a16:creationId xmlns:a16="http://schemas.microsoft.com/office/drawing/2014/main" id="{E545F8CC-4C77-4000-82A5-2FBD826B1CFD}"/>
              </a:ext>
            </a:extLst>
          </p:cNvPr>
          <p:cNvPicPr>
            <a:picLocks noChangeAspect="1"/>
          </p:cNvPicPr>
          <p:nvPr/>
        </p:nvPicPr>
        <p:blipFill>
          <a:blip r:embed="rId4"/>
          <a:stretch>
            <a:fillRect/>
          </a:stretch>
        </p:blipFill>
        <p:spPr>
          <a:xfrm>
            <a:off x="3613103" y="1668741"/>
            <a:ext cx="1021150" cy="807622"/>
          </a:xfrm>
          <a:prstGeom prst="rect">
            <a:avLst/>
          </a:prstGeom>
          <a:noFill/>
        </p:spPr>
      </p:pic>
      <p:pic>
        <p:nvPicPr>
          <p:cNvPr id="23" name="图片 22">
            <a:extLst>
              <a:ext uri="{FF2B5EF4-FFF2-40B4-BE49-F238E27FC236}">
                <a16:creationId xmlns:a16="http://schemas.microsoft.com/office/drawing/2014/main" id="{9741AB62-6F42-4E35-8A48-4B121256DD77}"/>
              </a:ext>
            </a:extLst>
          </p:cNvPr>
          <p:cNvPicPr>
            <a:picLocks noChangeAspect="1"/>
          </p:cNvPicPr>
          <p:nvPr/>
        </p:nvPicPr>
        <p:blipFill rotWithShape="1">
          <a:blip r:embed="rId5"/>
          <a:srcRect r="32110"/>
          <a:stretch/>
        </p:blipFill>
        <p:spPr>
          <a:xfrm>
            <a:off x="4628938" y="1729285"/>
            <a:ext cx="920004" cy="713234"/>
          </a:xfrm>
          <a:prstGeom prst="rect">
            <a:avLst/>
          </a:prstGeom>
        </p:spPr>
      </p:pic>
      <p:sp>
        <p:nvSpPr>
          <p:cNvPr id="24" name="矩形: 圆角 23">
            <a:extLst>
              <a:ext uri="{FF2B5EF4-FFF2-40B4-BE49-F238E27FC236}">
                <a16:creationId xmlns:a16="http://schemas.microsoft.com/office/drawing/2014/main" id="{7783E1C9-AAFB-48E6-B1ED-57756AD7B207}"/>
              </a:ext>
            </a:extLst>
          </p:cNvPr>
          <p:cNvSpPr/>
          <p:nvPr/>
        </p:nvSpPr>
        <p:spPr>
          <a:xfrm>
            <a:off x="2424813" y="795809"/>
            <a:ext cx="3180185"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B47992F8-9E56-4DBF-94E3-A46AEB502636}"/>
              </a:ext>
            </a:extLst>
          </p:cNvPr>
          <p:cNvSpPr txBox="1"/>
          <p:nvPr/>
        </p:nvSpPr>
        <p:spPr>
          <a:xfrm>
            <a:off x="2740213" y="912470"/>
            <a:ext cx="2805109" cy="307777"/>
          </a:xfrm>
          <a:prstGeom prst="rect">
            <a:avLst/>
          </a:prstGeom>
          <a:noFill/>
        </p:spPr>
        <p:txBody>
          <a:bodyPr wrap="square" rtlCol="0">
            <a:spAutoFit/>
          </a:bodyPr>
          <a:lstStyle/>
          <a:p>
            <a:r>
              <a:rPr lang="zh-CN" altLang="en-US" sz="1400" dirty="0"/>
              <a:t>基于聚类的最优回归集成学习</a:t>
            </a:r>
          </a:p>
        </p:txBody>
      </p:sp>
      <p:sp>
        <p:nvSpPr>
          <p:cNvPr id="26" name="矩形: 圆角 25">
            <a:extLst>
              <a:ext uri="{FF2B5EF4-FFF2-40B4-BE49-F238E27FC236}">
                <a16:creationId xmlns:a16="http://schemas.microsoft.com/office/drawing/2014/main" id="{6A433363-562A-4ED3-91DF-D8CC7C4C3205}"/>
              </a:ext>
            </a:extLst>
          </p:cNvPr>
          <p:cNvSpPr/>
          <p:nvPr/>
        </p:nvSpPr>
        <p:spPr>
          <a:xfrm>
            <a:off x="455004" y="2953897"/>
            <a:ext cx="5043515" cy="3877362"/>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3" name="矩形: 圆角 32">
            <a:extLst>
              <a:ext uri="{FF2B5EF4-FFF2-40B4-BE49-F238E27FC236}">
                <a16:creationId xmlns:a16="http://schemas.microsoft.com/office/drawing/2014/main" id="{40844E59-1454-42CF-918C-922AF3E81E4F}"/>
              </a:ext>
            </a:extLst>
          </p:cNvPr>
          <p:cNvSpPr/>
          <p:nvPr/>
        </p:nvSpPr>
        <p:spPr>
          <a:xfrm>
            <a:off x="6023015" y="912470"/>
            <a:ext cx="2886852" cy="5828898"/>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124AACDC-D1C6-43FD-9B75-74250B6585AD}"/>
              </a:ext>
            </a:extLst>
          </p:cNvPr>
          <p:cNvSpPr txBox="1"/>
          <p:nvPr/>
        </p:nvSpPr>
        <p:spPr>
          <a:xfrm>
            <a:off x="6218698" y="1131050"/>
            <a:ext cx="2097717" cy="307777"/>
          </a:xfrm>
          <a:prstGeom prst="rect">
            <a:avLst/>
          </a:prstGeom>
          <a:noFill/>
        </p:spPr>
        <p:txBody>
          <a:bodyPr wrap="square" rtlCol="0">
            <a:spAutoFit/>
          </a:bodyPr>
          <a:lstStyle/>
          <a:p>
            <a:r>
              <a:rPr lang="zh-CN" altLang="en-US" sz="1400" b="1" dirty="0">
                <a:solidFill>
                  <a:srgbClr val="FF0000"/>
                </a:solidFill>
              </a:rPr>
              <a:t>部分预测结果对比</a:t>
            </a:r>
          </a:p>
        </p:txBody>
      </p:sp>
      <p:sp>
        <p:nvSpPr>
          <p:cNvPr id="38" name="箭头: 右 37">
            <a:extLst>
              <a:ext uri="{FF2B5EF4-FFF2-40B4-BE49-F238E27FC236}">
                <a16:creationId xmlns:a16="http://schemas.microsoft.com/office/drawing/2014/main" id="{2EB79248-1698-430C-9D2D-7A66C99045D0}"/>
              </a:ext>
            </a:extLst>
          </p:cNvPr>
          <p:cNvSpPr/>
          <p:nvPr/>
        </p:nvSpPr>
        <p:spPr>
          <a:xfrm>
            <a:off x="1991802" y="1526688"/>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41" name="箭头: 右 40">
            <a:extLst>
              <a:ext uri="{FF2B5EF4-FFF2-40B4-BE49-F238E27FC236}">
                <a16:creationId xmlns:a16="http://schemas.microsoft.com/office/drawing/2014/main" id="{4F397AFD-E60E-4F94-89B3-B195E20CA2D3}"/>
              </a:ext>
            </a:extLst>
          </p:cNvPr>
          <p:cNvSpPr/>
          <p:nvPr/>
        </p:nvSpPr>
        <p:spPr>
          <a:xfrm>
            <a:off x="5596304" y="4309088"/>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42" name="箭头: 右 41">
            <a:extLst>
              <a:ext uri="{FF2B5EF4-FFF2-40B4-BE49-F238E27FC236}">
                <a16:creationId xmlns:a16="http://schemas.microsoft.com/office/drawing/2014/main" id="{7FA4764F-8F60-4C63-B6EB-3B4F23E5DE38}"/>
              </a:ext>
            </a:extLst>
          </p:cNvPr>
          <p:cNvSpPr/>
          <p:nvPr/>
        </p:nvSpPr>
        <p:spPr>
          <a:xfrm rot="5400000">
            <a:off x="3732075" y="2693465"/>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pic>
        <p:nvPicPr>
          <p:cNvPr id="3" name="图片 2">
            <a:extLst>
              <a:ext uri="{FF2B5EF4-FFF2-40B4-BE49-F238E27FC236}">
                <a16:creationId xmlns:a16="http://schemas.microsoft.com/office/drawing/2014/main" id="{72DBD41A-2693-4EAD-8C49-7E5E3ADEF34D}"/>
              </a:ext>
            </a:extLst>
          </p:cNvPr>
          <p:cNvPicPr>
            <a:picLocks noChangeAspect="1"/>
          </p:cNvPicPr>
          <p:nvPr/>
        </p:nvPicPr>
        <p:blipFill>
          <a:blip r:embed="rId6"/>
          <a:stretch>
            <a:fillRect/>
          </a:stretch>
        </p:blipFill>
        <p:spPr>
          <a:xfrm>
            <a:off x="2547526" y="1248572"/>
            <a:ext cx="3027042" cy="1258269"/>
          </a:xfrm>
          <a:prstGeom prst="rect">
            <a:avLst/>
          </a:prstGeom>
        </p:spPr>
      </p:pic>
      <p:pic>
        <p:nvPicPr>
          <p:cNvPr id="8" name="图片 7">
            <a:extLst>
              <a:ext uri="{FF2B5EF4-FFF2-40B4-BE49-F238E27FC236}">
                <a16:creationId xmlns:a16="http://schemas.microsoft.com/office/drawing/2014/main" id="{31DD1BFB-4E51-4314-BF5D-28DF4AAF4BC7}"/>
              </a:ext>
            </a:extLst>
          </p:cNvPr>
          <p:cNvPicPr>
            <a:picLocks noChangeAspect="1"/>
          </p:cNvPicPr>
          <p:nvPr/>
        </p:nvPicPr>
        <p:blipFill>
          <a:blip r:embed="rId7"/>
          <a:stretch>
            <a:fillRect/>
          </a:stretch>
        </p:blipFill>
        <p:spPr>
          <a:xfrm>
            <a:off x="825268" y="3118135"/>
            <a:ext cx="4302985" cy="2589813"/>
          </a:xfrm>
          <a:prstGeom prst="rect">
            <a:avLst/>
          </a:prstGeom>
        </p:spPr>
      </p:pic>
      <p:graphicFrame>
        <p:nvGraphicFramePr>
          <p:cNvPr id="6" name="表格 5">
            <a:extLst>
              <a:ext uri="{FF2B5EF4-FFF2-40B4-BE49-F238E27FC236}">
                <a16:creationId xmlns:a16="http://schemas.microsoft.com/office/drawing/2014/main" id="{630F2415-D415-4CB3-94D2-24BF39EE33C4}"/>
              </a:ext>
            </a:extLst>
          </p:cNvPr>
          <p:cNvGraphicFramePr>
            <a:graphicFrameLocks noGrp="1"/>
          </p:cNvGraphicFramePr>
          <p:nvPr/>
        </p:nvGraphicFramePr>
        <p:xfrm>
          <a:off x="852878" y="5801008"/>
          <a:ext cx="4302984" cy="940360"/>
        </p:xfrm>
        <a:graphic>
          <a:graphicData uri="http://schemas.openxmlformats.org/drawingml/2006/table">
            <a:tbl>
              <a:tblPr>
                <a:tableStyleId>{5940675A-B579-460E-94D1-54222C63F5DA}</a:tableStyleId>
              </a:tblPr>
              <a:tblGrid>
                <a:gridCol w="1075746">
                  <a:extLst>
                    <a:ext uri="{9D8B030D-6E8A-4147-A177-3AD203B41FA5}">
                      <a16:colId xmlns:a16="http://schemas.microsoft.com/office/drawing/2014/main" val="3422434433"/>
                    </a:ext>
                  </a:extLst>
                </a:gridCol>
                <a:gridCol w="1075746">
                  <a:extLst>
                    <a:ext uri="{9D8B030D-6E8A-4147-A177-3AD203B41FA5}">
                      <a16:colId xmlns:a16="http://schemas.microsoft.com/office/drawing/2014/main" val="561786411"/>
                    </a:ext>
                  </a:extLst>
                </a:gridCol>
                <a:gridCol w="1075746">
                  <a:extLst>
                    <a:ext uri="{9D8B030D-6E8A-4147-A177-3AD203B41FA5}">
                      <a16:colId xmlns:a16="http://schemas.microsoft.com/office/drawing/2014/main" val="1912280019"/>
                    </a:ext>
                  </a:extLst>
                </a:gridCol>
                <a:gridCol w="1075746">
                  <a:extLst>
                    <a:ext uri="{9D8B030D-6E8A-4147-A177-3AD203B41FA5}">
                      <a16:colId xmlns:a16="http://schemas.microsoft.com/office/drawing/2014/main" val="3925015352"/>
                    </a:ext>
                  </a:extLst>
                </a:gridCol>
              </a:tblGrid>
              <a:tr h="188072">
                <a:tc>
                  <a:txBody>
                    <a:bodyPr/>
                    <a:lstStyle/>
                    <a:p>
                      <a:pPr algn="l" fontAlgn="b"/>
                      <a:r>
                        <a:rPr lang="zh-CN" altLang="en-US" sz="1100" u="none" strike="noStrike">
                          <a:effectLst/>
                        </a:rPr>
                        <a:t>　</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zh-CN" altLang="en-US" sz="1100" u="none" strike="noStrike" dirty="0">
                          <a:effectLst/>
                        </a:rPr>
                        <a:t>多尺度</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zh-CN" altLang="en-US" sz="1100" u="none" strike="noStrike" dirty="0">
                          <a:effectLst/>
                        </a:rPr>
                        <a:t>宏观尺度</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zh-CN" altLang="en-US" sz="1100" u="none" strike="noStrike" dirty="0">
                          <a:effectLst/>
                        </a:rPr>
                        <a:t>微观尺度</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extLst>
                  <a:ext uri="{0D108BD9-81ED-4DB2-BD59-A6C34878D82A}">
                    <a16:rowId xmlns:a16="http://schemas.microsoft.com/office/drawing/2014/main" val="2335310055"/>
                  </a:ext>
                </a:extLst>
              </a:tr>
              <a:tr h="188072">
                <a:tc>
                  <a:txBody>
                    <a:bodyPr/>
                    <a:lstStyle/>
                    <a:p>
                      <a:pPr algn="ctr" fontAlgn="b"/>
                      <a:r>
                        <a:rPr lang="en-US" sz="1100" u="none" strike="noStrike" dirty="0">
                          <a:effectLst/>
                        </a:rPr>
                        <a:t>CORE</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0.0599</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0.0621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0.1081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extLst>
                  <a:ext uri="{0D108BD9-81ED-4DB2-BD59-A6C34878D82A}">
                    <a16:rowId xmlns:a16="http://schemas.microsoft.com/office/drawing/2014/main" val="2693989834"/>
                  </a:ext>
                </a:extLst>
              </a:tr>
              <a:tr h="188072">
                <a:tc>
                  <a:txBody>
                    <a:bodyPr/>
                    <a:lstStyle/>
                    <a:p>
                      <a:pPr algn="ctr" fontAlgn="b"/>
                      <a:r>
                        <a:rPr lang="en-US" sz="1100" u="none" strike="noStrike" dirty="0">
                          <a:effectLst/>
                        </a:rPr>
                        <a:t>RF</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0.0722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0.0720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0.1115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extLst>
                  <a:ext uri="{0D108BD9-81ED-4DB2-BD59-A6C34878D82A}">
                    <a16:rowId xmlns:a16="http://schemas.microsoft.com/office/drawing/2014/main" val="1730577594"/>
                  </a:ext>
                </a:extLst>
              </a:tr>
              <a:tr h="188072">
                <a:tc>
                  <a:txBody>
                    <a:bodyPr/>
                    <a:lstStyle/>
                    <a:p>
                      <a:pPr algn="ctr" fontAlgn="b"/>
                      <a:r>
                        <a:rPr lang="en-US" sz="1100" u="none" strike="noStrike" dirty="0">
                          <a:effectLst/>
                        </a:rPr>
                        <a:t>SVR</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0.0729</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0.0714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0.1651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extLst>
                  <a:ext uri="{0D108BD9-81ED-4DB2-BD59-A6C34878D82A}">
                    <a16:rowId xmlns:a16="http://schemas.microsoft.com/office/drawing/2014/main" val="2246120629"/>
                  </a:ext>
                </a:extLst>
              </a:tr>
              <a:tr h="188072">
                <a:tc>
                  <a:txBody>
                    <a:bodyPr/>
                    <a:lstStyle/>
                    <a:p>
                      <a:pPr algn="ctr" fontAlgn="b"/>
                      <a:r>
                        <a:rPr lang="en-US" sz="1100" u="none" strike="noStrike" dirty="0">
                          <a:effectLst/>
                        </a:rPr>
                        <a:t>GPR</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0.0751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0.0708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0.0982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extLst>
                  <a:ext uri="{0D108BD9-81ED-4DB2-BD59-A6C34878D82A}">
                    <a16:rowId xmlns:a16="http://schemas.microsoft.com/office/drawing/2014/main" val="3496609782"/>
                  </a:ext>
                </a:extLst>
              </a:tr>
            </a:tbl>
          </a:graphicData>
        </a:graphic>
      </p:graphicFrame>
      <p:sp>
        <p:nvSpPr>
          <p:cNvPr id="10" name="文本框 9">
            <a:extLst>
              <a:ext uri="{FF2B5EF4-FFF2-40B4-BE49-F238E27FC236}">
                <a16:creationId xmlns:a16="http://schemas.microsoft.com/office/drawing/2014/main" id="{AF12E857-29BE-4A0D-8D87-FC607082ABFD}"/>
              </a:ext>
            </a:extLst>
          </p:cNvPr>
          <p:cNvSpPr txBox="1"/>
          <p:nvPr/>
        </p:nvSpPr>
        <p:spPr>
          <a:xfrm>
            <a:off x="885329" y="3868891"/>
            <a:ext cx="4238082" cy="147732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zh-CN" altLang="en-US" b="1" dirty="0"/>
              <a:t>结论</a:t>
            </a:r>
            <a:r>
              <a:rPr lang="en-US" altLang="zh-CN" b="1" dirty="0"/>
              <a:t>:</a:t>
            </a:r>
            <a:r>
              <a:rPr lang="zh-CN" altLang="en-US" dirty="0"/>
              <a:t>和常用的回归算法相比较，基于聚类的</a:t>
            </a:r>
            <a:r>
              <a:rPr lang="zh-CN" altLang="en-US" b="1" dirty="0">
                <a:solidFill>
                  <a:srgbClr val="FF0000"/>
                </a:solidFill>
              </a:rPr>
              <a:t>最优回归集成学习方法表现效果最好</a:t>
            </a:r>
            <a:r>
              <a:rPr lang="zh-CN" altLang="en-US" dirty="0"/>
              <a:t>；和只有宏观属性或微观属性的数据集相比，</a:t>
            </a:r>
            <a:r>
              <a:rPr lang="zh-CN" altLang="en-US" b="1" dirty="0">
                <a:solidFill>
                  <a:srgbClr val="FF0000"/>
                </a:solidFill>
              </a:rPr>
              <a:t>多尺度属性的数据集能更好的描述蠕变断裂寿命</a:t>
            </a:r>
          </a:p>
        </p:txBody>
      </p:sp>
      <p:graphicFrame>
        <p:nvGraphicFramePr>
          <p:cNvPr id="5" name="表格 4">
            <a:extLst>
              <a:ext uri="{FF2B5EF4-FFF2-40B4-BE49-F238E27FC236}">
                <a16:creationId xmlns:a16="http://schemas.microsoft.com/office/drawing/2014/main" id="{47AE1620-B91E-4FB4-8369-0B1BC1686450}"/>
              </a:ext>
            </a:extLst>
          </p:cNvPr>
          <p:cNvGraphicFramePr>
            <a:graphicFrameLocks noGrp="1"/>
          </p:cNvGraphicFramePr>
          <p:nvPr/>
        </p:nvGraphicFramePr>
        <p:xfrm>
          <a:off x="6248069" y="1597883"/>
          <a:ext cx="2421920" cy="4527109"/>
        </p:xfrm>
        <a:graphic>
          <a:graphicData uri="http://schemas.openxmlformats.org/drawingml/2006/table">
            <a:tbl>
              <a:tblPr/>
              <a:tblGrid>
                <a:gridCol w="605480">
                  <a:extLst>
                    <a:ext uri="{9D8B030D-6E8A-4147-A177-3AD203B41FA5}">
                      <a16:colId xmlns:a16="http://schemas.microsoft.com/office/drawing/2014/main" val="3890066456"/>
                    </a:ext>
                  </a:extLst>
                </a:gridCol>
                <a:gridCol w="605480">
                  <a:extLst>
                    <a:ext uri="{9D8B030D-6E8A-4147-A177-3AD203B41FA5}">
                      <a16:colId xmlns:a16="http://schemas.microsoft.com/office/drawing/2014/main" val="1802426667"/>
                    </a:ext>
                  </a:extLst>
                </a:gridCol>
                <a:gridCol w="605480">
                  <a:extLst>
                    <a:ext uri="{9D8B030D-6E8A-4147-A177-3AD203B41FA5}">
                      <a16:colId xmlns:a16="http://schemas.microsoft.com/office/drawing/2014/main" val="2320415746"/>
                    </a:ext>
                  </a:extLst>
                </a:gridCol>
                <a:gridCol w="605480">
                  <a:extLst>
                    <a:ext uri="{9D8B030D-6E8A-4147-A177-3AD203B41FA5}">
                      <a16:colId xmlns:a16="http://schemas.microsoft.com/office/drawing/2014/main" val="783268492"/>
                    </a:ext>
                  </a:extLst>
                </a:gridCol>
              </a:tblGrid>
              <a:tr h="174076">
                <a:tc>
                  <a:txBody>
                    <a:bodyPr/>
                    <a:lstStyle/>
                    <a:p>
                      <a:pPr algn="ctr" fontAlgn="ctr"/>
                      <a:r>
                        <a:rPr lang="en-US" sz="1100" b="0" i="0" u="none" strike="noStrike">
                          <a:solidFill>
                            <a:srgbClr val="000000"/>
                          </a:solidFill>
                          <a:effectLst/>
                          <a:latin typeface="Times New Roman" panose="02020603050405020304" pitchFamily="18" charset="0"/>
                          <a:ea typeface="等线" panose="02010600030101010101" pitchFamily="2" charset="-122"/>
                        </a:rPr>
                        <a:t>real life</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ea typeface="等线" panose="02010600030101010101" pitchFamily="2" charset="-122"/>
                        </a:rPr>
                        <a:t>ai</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ea typeface="等线" panose="02010600030101010101" pitchFamily="2" charset="-122"/>
                        </a:rPr>
                        <a:t>macro</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ea typeface="等线" panose="02010600030101010101" pitchFamily="2" charset="-122"/>
                        </a:rPr>
                        <a:t>micro</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3640093"/>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5.940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5.918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5.828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6.156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50180026"/>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5.958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6.167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6315943"/>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5.963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5.879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6.244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59169"/>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5.991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6.063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4.987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9963329"/>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5.429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5.372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4.757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7281464"/>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6.029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6.146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6.123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3931519"/>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6.031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6.003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6.971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177901"/>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6.064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6.054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6.123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0187658"/>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6.072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5.974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1742386"/>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6.192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6.130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6.455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1218626"/>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6.079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6.117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5.727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7911705"/>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6.087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5.456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5.708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6.995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6257624"/>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6.109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6.169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6.098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90808172"/>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6.119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7784206"/>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6.133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6.162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4.722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2923935"/>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6.148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6.544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5.712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6.999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4570750"/>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6.159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6.246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6.314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6.950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8931046"/>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6.169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5.978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6.017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1746292"/>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6.184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6.303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6.784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7.007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9945095"/>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6.188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6.287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6.412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5.342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7233916"/>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6.211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6.378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6.532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7.066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2951751"/>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6.219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5.779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6.144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5.332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02801"/>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6.229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6.368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6.353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6.297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1481301"/>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6.232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6.230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6.106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86273645"/>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6.234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6.346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dirty="0">
                          <a:solidFill>
                            <a:srgbClr val="000000"/>
                          </a:solidFill>
                          <a:effectLst/>
                          <a:latin typeface="Arial" panose="020B0604020202020204" pitchFamily="34" charset="0"/>
                          <a:ea typeface="等线" panose="02010600030101010101" pitchFamily="2" charset="-122"/>
                        </a:rPr>
                        <a:t>6.135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6388148"/>
                  </a:ext>
                </a:extLst>
              </a:tr>
            </a:tbl>
          </a:graphicData>
        </a:graphic>
      </p:graphicFrame>
    </p:spTree>
    <p:extLst>
      <p:ext uri="{BB962C8B-B14F-4D97-AF65-F5344CB8AC3E}">
        <p14:creationId xmlns:p14="http://schemas.microsoft.com/office/powerpoint/2010/main" val="459849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371261534"/>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876237" y="2071152"/>
              <a:ext cx="1012876" cy="400110"/>
            </a:xfrm>
            <a:prstGeom prst="rect">
              <a:avLst/>
            </a:prstGeom>
            <a:noFill/>
          </p:spPr>
          <p:txBody>
            <a:bodyPr wrap="square" rtlCol="0">
              <a:spAutoFit/>
            </a:bodyPr>
            <a:lstStyle/>
            <a:p>
              <a:r>
                <a:rPr lang="zh-CN" altLang="en-US" sz="2000" b="1" dirty="0"/>
                <a:t>进展一</a:t>
              </a:r>
            </a:p>
          </p:txBody>
        </p:sp>
        <p:sp>
          <p:nvSpPr>
            <p:cNvPr id="11" name="TextBox 10"/>
            <p:cNvSpPr txBox="1"/>
            <p:nvPr/>
          </p:nvSpPr>
          <p:spPr>
            <a:xfrm>
              <a:off x="3203848" y="3719128"/>
              <a:ext cx="972232" cy="400110"/>
            </a:xfrm>
            <a:prstGeom prst="rect">
              <a:avLst/>
            </a:prstGeom>
            <a:noFill/>
          </p:spPr>
          <p:txBody>
            <a:bodyPr wrap="square" rtlCol="0">
              <a:spAutoFit/>
            </a:bodyPr>
            <a:lstStyle/>
            <a:p>
              <a:r>
                <a:rPr lang="zh-CN" altLang="en-US" sz="2000" b="1" dirty="0"/>
                <a:t>进展二</a:t>
              </a:r>
            </a:p>
          </p:txBody>
        </p:sp>
        <p:sp>
          <p:nvSpPr>
            <p:cNvPr id="12" name="TextBox 11"/>
            <p:cNvSpPr txBox="1"/>
            <p:nvPr/>
          </p:nvSpPr>
          <p:spPr>
            <a:xfrm>
              <a:off x="2843808" y="5444085"/>
              <a:ext cx="1077735" cy="400110"/>
            </a:xfrm>
            <a:prstGeom prst="rect">
              <a:avLst/>
            </a:prstGeom>
            <a:noFill/>
          </p:spPr>
          <p:txBody>
            <a:bodyPr wrap="square" rtlCol="0">
              <a:spAutoFit/>
            </a:bodyPr>
            <a:lstStyle/>
            <a:p>
              <a:r>
                <a:rPr lang="zh-CN" altLang="en-US" sz="2000" b="1" dirty="0"/>
                <a:t>进展三</a:t>
              </a:r>
            </a:p>
          </p:txBody>
        </p:sp>
      </p:grpSp>
    </p:spTree>
    <p:extLst>
      <p:ext uri="{BB962C8B-B14F-4D97-AF65-F5344CB8AC3E}">
        <p14:creationId xmlns:p14="http://schemas.microsoft.com/office/powerpoint/2010/main" val="3421822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3364019124"/>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876237" y="2071152"/>
              <a:ext cx="1012876" cy="400110"/>
            </a:xfrm>
            <a:prstGeom prst="rect">
              <a:avLst/>
            </a:prstGeom>
            <a:noFill/>
          </p:spPr>
          <p:txBody>
            <a:bodyPr wrap="square" rtlCol="0">
              <a:spAutoFit/>
            </a:bodyPr>
            <a:lstStyle/>
            <a:p>
              <a:r>
                <a:rPr lang="zh-CN" altLang="en-US" sz="2000" b="1" dirty="0"/>
                <a:t>进展一</a:t>
              </a:r>
            </a:p>
          </p:txBody>
        </p:sp>
        <p:sp>
          <p:nvSpPr>
            <p:cNvPr id="11" name="TextBox 10"/>
            <p:cNvSpPr txBox="1"/>
            <p:nvPr/>
          </p:nvSpPr>
          <p:spPr>
            <a:xfrm>
              <a:off x="3203848" y="3719128"/>
              <a:ext cx="972232" cy="400110"/>
            </a:xfrm>
            <a:prstGeom prst="rect">
              <a:avLst/>
            </a:prstGeom>
            <a:noFill/>
          </p:spPr>
          <p:txBody>
            <a:bodyPr wrap="square" rtlCol="0">
              <a:spAutoFit/>
            </a:bodyPr>
            <a:lstStyle/>
            <a:p>
              <a:r>
                <a:rPr lang="zh-CN" altLang="en-US" sz="2000" b="1" dirty="0"/>
                <a:t>进展二</a:t>
              </a:r>
            </a:p>
          </p:txBody>
        </p:sp>
        <p:sp>
          <p:nvSpPr>
            <p:cNvPr id="12" name="TextBox 11"/>
            <p:cNvSpPr txBox="1"/>
            <p:nvPr/>
          </p:nvSpPr>
          <p:spPr>
            <a:xfrm>
              <a:off x="2843808" y="5444085"/>
              <a:ext cx="1077735" cy="400110"/>
            </a:xfrm>
            <a:prstGeom prst="rect">
              <a:avLst/>
            </a:prstGeom>
            <a:noFill/>
          </p:spPr>
          <p:txBody>
            <a:bodyPr wrap="square" rtlCol="0">
              <a:spAutoFit/>
            </a:bodyPr>
            <a:lstStyle/>
            <a:p>
              <a:r>
                <a:rPr lang="zh-CN" altLang="en-US" sz="2000" b="1" dirty="0"/>
                <a:t>进展三</a:t>
              </a:r>
            </a:p>
          </p:txBody>
        </p:sp>
      </p:grpSp>
    </p:spTree>
    <p:extLst>
      <p:ext uri="{BB962C8B-B14F-4D97-AF65-F5344CB8AC3E}">
        <p14:creationId xmlns:p14="http://schemas.microsoft.com/office/powerpoint/2010/main" val="20471814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3D4E12-C887-4BB2-8CBF-8CB4A297D885}"/>
              </a:ext>
            </a:extLst>
          </p:cNvPr>
          <p:cNvSpPr>
            <a:spLocks noGrp="1"/>
          </p:cNvSpPr>
          <p:nvPr>
            <p:ph type="title"/>
          </p:nvPr>
        </p:nvSpPr>
        <p:spPr>
          <a:xfrm>
            <a:off x="827584" y="0"/>
            <a:ext cx="8229600" cy="796950"/>
          </a:xfrm>
        </p:spPr>
        <p:txBody>
          <a:bodyPr>
            <a:normAutofit/>
          </a:bodyPr>
          <a:lstStyle/>
          <a:p>
            <a:r>
              <a:rPr lang="zh-CN" altLang="en-US" sz="2600" dirty="0">
                <a:solidFill>
                  <a:srgbClr val="FF0000"/>
                </a:solidFill>
              </a:rPr>
              <a:t>基于聚类的蠕变性能优劣关联分析与规则抽取</a:t>
            </a:r>
          </a:p>
        </p:txBody>
      </p:sp>
      <p:grpSp>
        <p:nvGrpSpPr>
          <p:cNvPr id="4" name="组合 3">
            <a:extLst>
              <a:ext uri="{FF2B5EF4-FFF2-40B4-BE49-F238E27FC236}">
                <a16:creationId xmlns:a16="http://schemas.microsoft.com/office/drawing/2014/main" id="{9AFFA1DE-A9ED-4220-A508-AE19260E20A7}"/>
              </a:ext>
            </a:extLst>
          </p:cNvPr>
          <p:cNvGrpSpPr/>
          <p:nvPr/>
        </p:nvGrpSpPr>
        <p:grpSpPr>
          <a:xfrm>
            <a:off x="335187" y="1770397"/>
            <a:ext cx="8473626" cy="4755696"/>
            <a:chOff x="353313" y="1505403"/>
            <a:chExt cx="8726336" cy="5163957"/>
          </a:xfrm>
        </p:grpSpPr>
        <p:pic>
          <p:nvPicPr>
            <p:cNvPr id="120" name="图片 16">
              <a:extLst>
                <a:ext uri="{FF2B5EF4-FFF2-40B4-BE49-F238E27FC236}">
                  <a16:creationId xmlns:a16="http://schemas.microsoft.com/office/drawing/2014/main" id="{E4EE8640-3FF2-4B39-9C4C-3B1FE000939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16313" y="5085038"/>
              <a:ext cx="604330" cy="59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3">
              <a:extLst>
                <a:ext uri="{FF2B5EF4-FFF2-40B4-BE49-F238E27FC236}">
                  <a16:creationId xmlns:a16="http://schemas.microsoft.com/office/drawing/2014/main" id="{34EC3D92-732E-40D9-9A58-5DA0FD940B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7237" y="2594656"/>
              <a:ext cx="971341" cy="629447"/>
            </a:xfrm>
            <a:prstGeom prst="rect">
              <a:avLst/>
            </a:prstGeom>
          </p:spPr>
        </p:pic>
        <p:sp>
          <p:nvSpPr>
            <p:cNvPr id="16" name="文本框 15">
              <a:extLst>
                <a:ext uri="{FF2B5EF4-FFF2-40B4-BE49-F238E27FC236}">
                  <a16:creationId xmlns:a16="http://schemas.microsoft.com/office/drawing/2014/main" id="{122B42FC-9FF0-4A21-9539-4AA2F578BA23}"/>
                </a:ext>
              </a:extLst>
            </p:cNvPr>
            <p:cNvSpPr txBox="1"/>
            <p:nvPr/>
          </p:nvSpPr>
          <p:spPr>
            <a:xfrm>
              <a:off x="6362986" y="2401714"/>
              <a:ext cx="846598" cy="246221"/>
            </a:xfrm>
            <a:prstGeom prst="rect">
              <a:avLst/>
            </a:prstGeom>
            <a:noFill/>
          </p:spPr>
          <p:txBody>
            <a:bodyPr wrap="square" rtlCol="0">
              <a:spAutoFit/>
            </a:bodyPr>
            <a:lstStyle/>
            <a:p>
              <a:pPr algn="ctr"/>
              <a:r>
                <a:rPr lang="zh-CN" altLang="en-US" sz="1000" b="1" dirty="0"/>
                <a:t>聚类</a:t>
              </a:r>
            </a:p>
          </p:txBody>
        </p:sp>
        <p:sp>
          <p:nvSpPr>
            <p:cNvPr id="9" name="矩形: 圆角 8">
              <a:extLst>
                <a:ext uri="{FF2B5EF4-FFF2-40B4-BE49-F238E27FC236}">
                  <a16:creationId xmlns:a16="http://schemas.microsoft.com/office/drawing/2014/main" id="{DA10F19F-BEF2-49BE-8BB6-10BF08949774}"/>
                </a:ext>
              </a:extLst>
            </p:cNvPr>
            <p:cNvSpPr/>
            <p:nvPr/>
          </p:nvSpPr>
          <p:spPr>
            <a:xfrm>
              <a:off x="7111475" y="5865527"/>
              <a:ext cx="1512168" cy="796950"/>
            </a:xfrm>
            <a:prstGeom prst="roundRect">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规则抽取</a:t>
              </a:r>
              <a:r>
                <a:rPr lang="en-US" altLang="zh-CN" dirty="0">
                  <a:solidFill>
                    <a:schemeClr val="tx1"/>
                  </a:solidFill>
                </a:rPr>
                <a:t>/</a:t>
              </a:r>
              <a:r>
                <a:rPr lang="zh-CN" altLang="en-US" dirty="0">
                  <a:solidFill>
                    <a:schemeClr val="tx1"/>
                  </a:solidFill>
                </a:rPr>
                <a:t>重要因素</a:t>
              </a:r>
            </a:p>
          </p:txBody>
        </p:sp>
        <p:cxnSp>
          <p:nvCxnSpPr>
            <p:cNvPr id="19" name="连接符: 曲线 18">
              <a:extLst>
                <a:ext uri="{FF2B5EF4-FFF2-40B4-BE49-F238E27FC236}">
                  <a16:creationId xmlns:a16="http://schemas.microsoft.com/office/drawing/2014/main" id="{B2644EE9-C53B-4E48-86AD-9E670F03E697}"/>
                </a:ext>
              </a:extLst>
            </p:cNvPr>
            <p:cNvCxnSpPr>
              <a:cxnSpLocks/>
            </p:cNvCxnSpPr>
            <p:nvPr/>
          </p:nvCxnSpPr>
          <p:spPr>
            <a:xfrm rot="5400000" flipH="1" flipV="1">
              <a:off x="2597112" y="1322849"/>
              <a:ext cx="893850" cy="2387019"/>
            </a:xfrm>
            <a:prstGeom prst="curvedConnector2">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连接符: 曲线 20">
              <a:extLst>
                <a:ext uri="{FF2B5EF4-FFF2-40B4-BE49-F238E27FC236}">
                  <a16:creationId xmlns:a16="http://schemas.microsoft.com/office/drawing/2014/main" id="{DAA55D68-E5B4-431A-AF0F-70D8192D1FE4}"/>
                </a:ext>
              </a:extLst>
            </p:cNvPr>
            <p:cNvCxnSpPr>
              <a:cxnSpLocks/>
              <a:endCxn id="90" idx="0"/>
            </p:cNvCxnSpPr>
            <p:nvPr/>
          </p:nvCxnSpPr>
          <p:spPr>
            <a:xfrm>
              <a:off x="5580112" y="2151540"/>
              <a:ext cx="2490679" cy="986044"/>
            </a:xfrm>
            <a:prstGeom prst="curvedConnector2">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连接符: 曲线 28">
              <a:extLst>
                <a:ext uri="{FF2B5EF4-FFF2-40B4-BE49-F238E27FC236}">
                  <a16:creationId xmlns:a16="http://schemas.microsoft.com/office/drawing/2014/main" id="{24A1F9AA-1839-475F-AD11-5A9AA3545DBF}"/>
                </a:ext>
              </a:extLst>
            </p:cNvPr>
            <p:cNvCxnSpPr>
              <a:cxnSpLocks/>
              <a:stCxn id="52" idx="2"/>
            </p:cNvCxnSpPr>
            <p:nvPr/>
          </p:nvCxnSpPr>
          <p:spPr>
            <a:xfrm rot="16200000" flipH="1">
              <a:off x="2462747" y="3562710"/>
              <a:ext cx="657637" cy="2387017"/>
            </a:xfrm>
            <a:prstGeom prst="curvedConnector2">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810EEA57-3361-4536-A1B4-5F01C8E6CDC8}"/>
                </a:ext>
              </a:extLst>
            </p:cNvPr>
            <p:cNvCxnSpPr>
              <a:cxnSpLocks/>
              <a:endCxn id="9" idx="0"/>
            </p:cNvCxnSpPr>
            <p:nvPr/>
          </p:nvCxnSpPr>
          <p:spPr>
            <a:xfrm>
              <a:off x="7867559" y="4729099"/>
              <a:ext cx="0" cy="1136428"/>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C4749017-FFCD-469C-B017-58A5B39BDA65}"/>
                </a:ext>
              </a:extLst>
            </p:cNvPr>
            <p:cNvSpPr txBox="1"/>
            <p:nvPr/>
          </p:nvSpPr>
          <p:spPr>
            <a:xfrm>
              <a:off x="353313" y="2687738"/>
              <a:ext cx="2550429" cy="338554"/>
            </a:xfrm>
            <a:prstGeom prst="rect">
              <a:avLst/>
            </a:prstGeom>
            <a:noFill/>
          </p:spPr>
          <p:txBody>
            <a:bodyPr wrap="square" rtlCol="0">
              <a:spAutoFit/>
            </a:bodyPr>
            <a:lstStyle/>
            <a:p>
              <a:pPr algn="ctr"/>
              <a:r>
                <a:rPr lang="en-US" altLang="zh-CN" sz="1600" b="1" dirty="0">
                  <a:solidFill>
                    <a:srgbClr val="FF0000"/>
                  </a:solidFill>
                </a:rPr>
                <a:t>266</a:t>
              </a:r>
              <a:r>
                <a:rPr lang="zh-CN" altLang="en-US" sz="1600" b="1" dirty="0">
                  <a:solidFill>
                    <a:srgbClr val="FF0000"/>
                  </a:solidFill>
                </a:rPr>
                <a:t>条合金蠕变性能数据</a:t>
              </a:r>
            </a:p>
          </p:txBody>
        </p:sp>
        <p:sp>
          <p:nvSpPr>
            <p:cNvPr id="46" name="文本框 45">
              <a:extLst>
                <a:ext uri="{FF2B5EF4-FFF2-40B4-BE49-F238E27FC236}">
                  <a16:creationId xmlns:a16="http://schemas.microsoft.com/office/drawing/2014/main" id="{28A63BDA-2282-4AAF-AC88-97E97FFC8B4E}"/>
                </a:ext>
              </a:extLst>
            </p:cNvPr>
            <p:cNvSpPr txBox="1"/>
            <p:nvPr/>
          </p:nvSpPr>
          <p:spPr>
            <a:xfrm>
              <a:off x="7091264" y="2193073"/>
              <a:ext cx="846597" cy="267358"/>
            </a:xfrm>
            <a:prstGeom prst="rect">
              <a:avLst/>
            </a:prstGeom>
            <a:noFill/>
          </p:spPr>
          <p:txBody>
            <a:bodyPr wrap="square" rtlCol="0">
              <a:spAutoFit/>
            </a:bodyPr>
            <a:lstStyle/>
            <a:p>
              <a:r>
                <a:rPr lang="zh-CN" altLang="en-US" sz="1000" dirty="0">
                  <a:solidFill>
                    <a:srgbClr val="FF0000"/>
                  </a:solidFill>
                </a:rPr>
                <a:t>专家知识</a:t>
              </a:r>
            </a:p>
          </p:txBody>
        </p:sp>
        <p:pic>
          <p:nvPicPr>
            <p:cNvPr id="47" name="图片 46">
              <a:extLst>
                <a:ext uri="{FF2B5EF4-FFF2-40B4-BE49-F238E27FC236}">
                  <a16:creationId xmlns:a16="http://schemas.microsoft.com/office/drawing/2014/main" id="{851085AF-6103-41C1-8A17-527CBFFA7D25}"/>
                </a:ext>
              </a:extLst>
            </p:cNvPr>
            <p:cNvPicPr>
              <a:picLocks noChangeAspect="1"/>
            </p:cNvPicPr>
            <p:nvPr/>
          </p:nvPicPr>
          <p:blipFill>
            <a:blip r:embed="rId4"/>
            <a:stretch>
              <a:fillRect/>
            </a:stretch>
          </p:blipFill>
          <p:spPr>
            <a:xfrm>
              <a:off x="7137492" y="1553386"/>
              <a:ext cx="633865" cy="664969"/>
            </a:xfrm>
            <a:prstGeom prst="rect">
              <a:avLst/>
            </a:prstGeom>
          </p:spPr>
        </p:pic>
        <p:pic>
          <p:nvPicPr>
            <p:cNvPr id="52" name="图片 51">
              <a:extLst>
                <a:ext uri="{FF2B5EF4-FFF2-40B4-BE49-F238E27FC236}">
                  <a16:creationId xmlns:a16="http://schemas.microsoft.com/office/drawing/2014/main" id="{DA529EAD-EB52-4F80-A62B-8DF1E6A92205}"/>
                </a:ext>
              </a:extLst>
            </p:cNvPr>
            <p:cNvPicPr>
              <a:picLocks noChangeAspect="1"/>
            </p:cNvPicPr>
            <p:nvPr/>
          </p:nvPicPr>
          <p:blipFill rotWithShape="1">
            <a:blip r:embed="rId5"/>
            <a:srcRect t="2343"/>
            <a:stretch/>
          </p:blipFill>
          <p:spPr>
            <a:xfrm>
              <a:off x="814782" y="3002461"/>
              <a:ext cx="1566549" cy="1424940"/>
            </a:xfrm>
            <a:prstGeom prst="rect">
              <a:avLst/>
            </a:prstGeom>
          </p:spPr>
        </p:pic>
        <p:pic>
          <p:nvPicPr>
            <p:cNvPr id="64" name="图片 63">
              <a:extLst>
                <a:ext uri="{FF2B5EF4-FFF2-40B4-BE49-F238E27FC236}">
                  <a16:creationId xmlns:a16="http://schemas.microsoft.com/office/drawing/2014/main" id="{7D0B336F-8DB1-46E3-AC9A-DBA18C6BB152}"/>
                </a:ext>
              </a:extLst>
            </p:cNvPr>
            <p:cNvPicPr>
              <a:picLocks noChangeAspect="1"/>
            </p:cNvPicPr>
            <p:nvPr/>
          </p:nvPicPr>
          <p:blipFill rotWithShape="1">
            <a:blip r:embed="rId6"/>
            <a:srcRect t="6996"/>
            <a:stretch/>
          </p:blipFill>
          <p:spPr>
            <a:xfrm>
              <a:off x="4046529" y="4936093"/>
              <a:ext cx="1670260" cy="759050"/>
            </a:xfrm>
            <a:prstGeom prst="rect">
              <a:avLst/>
            </a:prstGeom>
          </p:spPr>
        </p:pic>
        <p:pic>
          <p:nvPicPr>
            <p:cNvPr id="66" name="图片 65">
              <a:extLst>
                <a:ext uri="{FF2B5EF4-FFF2-40B4-BE49-F238E27FC236}">
                  <a16:creationId xmlns:a16="http://schemas.microsoft.com/office/drawing/2014/main" id="{67B51CE0-0AFC-4113-90C0-442C7F960A22}"/>
                </a:ext>
              </a:extLst>
            </p:cNvPr>
            <p:cNvPicPr>
              <a:picLocks noChangeAspect="1"/>
            </p:cNvPicPr>
            <p:nvPr/>
          </p:nvPicPr>
          <p:blipFill>
            <a:blip r:embed="rId7"/>
            <a:stretch>
              <a:fillRect/>
            </a:stretch>
          </p:blipFill>
          <p:spPr>
            <a:xfrm>
              <a:off x="4180204" y="1839636"/>
              <a:ext cx="1145836" cy="922753"/>
            </a:xfrm>
            <a:prstGeom prst="rect">
              <a:avLst/>
            </a:prstGeom>
          </p:spPr>
        </p:pic>
        <p:sp>
          <p:nvSpPr>
            <p:cNvPr id="67" name="文本框 66">
              <a:extLst>
                <a:ext uri="{FF2B5EF4-FFF2-40B4-BE49-F238E27FC236}">
                  <a16:creationId xmlns:a16="http://schemas.microsoft.com/office/drawing/2014/main" id="{916D810C-E09B-46CB-B3B5-4D1AFA339538}"/>
                </a:ext>
              </a:extLst>
            </p:cNvPr>
            <p:cNvSpPr txBox="1"/>
            <p:nvPr/>
          </p:nvSpPr>
          <p:spPr>
            <a:xfrm>
              <a:off x="3816439" y="1505403"/>
              <a:ext cx="2273891" cy="307777"/>
            </a:xfrm>
            <a:prstGeom prst="rect">
              <a:avLst/>
            </a:prstGeom>
            <a:noFill/>
          </p:spPr>
          <p:txBody>
            <a:bodyPr wrap="square" rtlCol="0">
              <a:spAutoFit/>
            </a:bodyPr>
            <a:lstStyle/>
            <a:p>
              <a:r>
                <a:rPr lang="zh-CN" altLang="en-US" sz="1400" b="1" dirty="0"/>
                <a:t>温度、应力、蠕变寿命</a:t>
              </a:r>
            </a:p>
          </p:txBody>
        </p:sp>
        <p:sp>
          <p:nvSpPr>
            <p:cNvPr id="68" name="文本框 67">
              <a:extLst>
                <a:ext uri="{FF2B5EF4-FFF2-40B4-BE49-F238E27FC236}">
                  <a16:creationId xmlns:a16="http://schemas.microsoft.com/office/drawing/2014/main" id="{C99CDB68-BF3F-4B78-AE1B-B611E50DF63C}"/>
                </a:ext>
              </a:extLst>
            </p:cNvPr>
            <p:cNvSpPr txBox="1"/>
            <p:nvPr/>
          </p:nvSpPr>
          <p:spPr>
            <a:xfrm>
              <a:off x="3750371" y="4595137"/>
              <a:ext cx="2548722" cy="307777"/>
            </a:xfrm>
            <a:prstGeom prst="rect">
              <a:avLst/>
            </a:prstGeom>
            <a:noFill/>
          </p:spPr>
          <p:txBody>
            <a:bodyPr wrap="square" rtlCol="0">
              <a:spAutoFit/>
            </a:bodyPr>
            <a:lstStyle/>
            <a:p>
              <a:r>
                <a:rPr lang="zh-CN" altLang="en-US" sz="1400" b="1" dirty="0"/>
                <a:t>成分、微观结构、热处理</a:t>
              </a:r>
            </a:p>
          </p:txBody>
        </p:sp>
        <p:cxnSp>
          <p:nvCxnSpPr>
            <p:cNvPr id="80" name="连接符: 曲线 79">
              <a:extLst>
                <a:ext uri="{FF2B5EF4-FFF2-40B4-BE49-F238E27FC236}">
                  <a16:creationId xmlns:a16="http://schemas.microsoft.com/office/drawing/2014/main" id="{11A8C72B-7277-48A4-8243-237896A0689B}"/>
                </a:ext>
              </a:extLst>
            </p:cNvPr>
            <p:cNvCxnSpPr>
              <a:cxnSpLocks/>
              <a:endCxn id="9" idx="0"/>
            </p:cNvCxnSpPr>
            <p:nvPr/>
          </p:nvCxnSpPr>
          <p:spPr>
            <a:xfrm>
              <a:off x="5713365" y="5177512"/>
              <a:ext cx="2154194" cy="688015"/>
            </a:xfrm>
            <a:prstGeom prst="curvedConnector2">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9" name="图片 88">
              <a:extLst>
                <a:ext uri="{FF2B5EF4-FFF2-40B4-BE49-F238E27FC236}">
                  <a16:creationId xmlns:a16="http://schemas.microsoft.com/office/drawing/2014/main" id="{674B4B3D-369F-43AC-BDE7-09A6142B3C54}"/>
                </a:ext>
              </a:extLst>
            </p:cNvPr>
            <p:cNvPicPr>
              <a:picLocks noChangeAspect="1"/>
            </p:cNvPicPr>
            <p:nvPr/>
          </p:nvPicPr>
          <p:blipFill>
            <a:blip r:embed="rId8"/>
            <a:stretch>
              <a:fillRect/>
            </a:stretch>
          </p:blipFill>
          <p:spPr>
            <a:xfrm>
              <a:off x="7015178" y="3558755"/>
              <a:ext cx="1641131" cy="1078855"/>
            </a:xfrm>
            <a:prstGeom prst="rect">
              <a:avLst/>
            </a:prstGeom>
          </p:spPr>
        </p:pic>
        <p:sp>
          <p:nvSpPr>
            <p:cNvPr id="90" name="文本框 89">
              <a:extLst>
                <a:ext uri="{FF2B5EF4-FFF2-40B4-BE49-F238E27FC236}">
                  <a16:creationId xmlns:a16="http://schemas.microsoft.com/office/drawing/2014/main" id="{C03EC523-FB22-452C-A41F-23C8F3C42B9A}"/>
                </a:ext>
              </a:extLst>
            </p:cNvPr>
            <p:cNvSpPr txBox="1"/>
            <p:nvPr/>
          </p:nvSpPr>
          <p:spPr>
            <a:xfrm>
              <a:off x="7061933" y="3137584"/>
              <a:ext cx="2017716" cy="523220"/>
            </a:xfrm>
            <a:prstGeom prst="rect">
              <a:avLst/>
            </a:prstGeom>
            <a:noFill/>
          </p:spPr>
          <p:txBody>
            <a:bodyPr wrap="square" rtlCol="0">
              <a:spAutoFit/>
            </a:bodyPr>
            <a:lstStyle/>
            <a:p>
              <a:r>
                <a:rPr lang="zh-CN" altLang="en-US" sz="1400" b="1" dirty="0"/>
                <a:t>正反例划分（好合金</a:t>
              </a:r>
              <a:r>
                <a:rPr lang="en-US" altLang="zh-CN" sz="1400" b="1" dirty="0"/>
                <a:t>/</a:t>
              </a:r>
              <a:r>
                <a:rPr lang="zh-CN" altLang="en-US" sz="1400" b="1" dirty="0"/>
                <a:t>坏合金）</a:t>
              </a:r>
            </a:p>
          </p:txBody>
        </p:sp>
        <p:sp>
          <p:nvSpPr>
            <p:cNvPr id="121" name="文本框 120">
              <a:extLst>
                <a:ext uri="{FF2B5EF4-FFF2-40B4-BE49-F238E27FC236}">
                  <a16:creationId xmlns:a16="http://schemas.microsoft.com/office/drawing/2014/main" id="{00776356-201D-4E30-BD0B-39162A22E476}"/>
                </a:ext>
              </a:extLst>
            </p:cNvPr>
            <p:cNvSpPr txBox="1"/>
            <p:nvPr/>
          </p:nvSpPr>
          <p:spPr>
            <a:xfrm>
              <a:off x="7195427" y="4850714"/>
              <a:ext cx="846598" cy="246221"/>
            </a:xfrm>
            <a:prstGeom prst="rect">
              <a:avLst/>
            </a:prstGeom>
            <a:noFill/>
          </p:spPr>
          <p:txBody>
            <a:bodyPr wrap="square" rtlCol="0">
              <a:spAutoFit/>
            </a:bodyPr>
            <a:lstStyle/>
            <a:p>
              <a:pPr algn="ctr"/>
              <a:r>
                <a:rPr lang="zh-CN" altLang="en-US" sz="1000" b="1" dirty="0"/>
                <a:t>决策树</a:t>
              </a:r>
            </a:p>
          </p:txBody>
        </p:sp>
        <p:sp>
          <p:nvSpPr>
            <p:cNvPr id="124" name="文本框 123">
              <a:extLst>
                <a:ext uri="{FF2B5EF4-FFF2-40B4-BE49-F238E27FC236}">
                  <a16:creationId xmlns:a16="http://schemas.microsoft.com/office/drawing/2014/main" id="{13634C30-321D-4D24-A3AF-7A4BD0C4B1BD}"/>
                </a:ext>
              </a:extLst>
            </p:cNvPr>
            <p:cNvSpPr txBox="1"/>
            <p:nvPr/>
          </p:nvSpPr>
          <p:spPr>
            <a:xfrm rot="20729164">
              <a:off x="1266620" y="1948422"/>
              <a:ext cx="2867247" cy="369332"/>
            </a:xfrm>
            <a:prstGeom prst="rect">
              <a:avLst/>
            </a:prstGeom>
            <a:noFill/>
          </p:spPr>
          <p:txBody>
            <a:bodyPr wrap="square" rtlCol="0">
              <a:spAutoFit/>
            </a:bodyPr>
            <a:lstStyle/>
            <a:p>
              <a:r>
                <a:rPr lang="zh-CN" altLang="en-US" dirty="0"/>
                <a:t>蠕变性能优劣的判定因素</a:t>
              </a:r>
            </a:p>
          </p:txBody>
        </p:sp>
        <p:sp>
          <p:nvSpPr>
            <p:cNvPr id="125" name="文本框 124">
              <a:extLst>
                <a:ext uri="{FF2B5EF4-FFF2-40B4-BE49-F238E27FC236}">
                  <a16:creationId xmlns:a16="http://schemas.microsoft.com/office/drawing/2014/main" id="{ADF400CA-632B-42FD-9007-97EFA1280790}"/>
                </a:ext>
              </a:extLst>
            </p:cNvPr>
            <p:cNvSpPr txBox="1"/>
            <p:nvPr/>
          </p:nvSpPr>
          <p:spPr>
            <a:xfrm rot="1055869">
              <a:off x="1656440" y="4976931"/>
              <a:ext cx="2157533" cy="369332"/>
            </a:xfrm>
            <a:prstGeom prst="rect">
              <a:avLst/>
            </a:prstGeom>
            <a:noFill/>
          </p:spPr>
          <p:txBody>
            <a:bodyPr wrap="square" rtlCol="0">
              <a:spAutoFit/>
            </a:bodyPr>
            <a:lstStyle/>
            <a:p>
              <a:r>
                <a:rPr lang="zh-CN" altLang="en-US" dirty="0"/>
                <a:t>蠕变性能描述因子</a:t>
              </a:r>
            </a:p>
          </p:txBody>
        </p:sp>
        <p:sp>
          <p:nvSpPr>
            <p:cNvPr id="130" name="矩形: 圆角 129">
              <a:extLst>
                <a:ext uri="{FF2B5EF4-FFF2-40B4-BE49-F238E27FC236}">
                  <a16:creationId xmlns:a16="http://schemas.microsoft.com/office/drawing/2014/main" id="{083E76C3-A34A-49DC-8929-7C8FFBCA15D4}"/>
                </a:ext>
              </a:extLst>
            </p:cNvPr>
            <p:cNvSpPr/>
            <p:nvPr/>
          </p:nvSpPr>
          <p:spPr>
            <a:xfrm>
              <a:off x="725519" y="5872410"/>
              <a:ext cx="1512168" cy="796950"/>
            </a:xfrm>
            <a:prstGeom prst="roundRect">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合金实验</a:t>
              </a:r>
            </a:p>
          </p:txBody>
        </p:sp>
        <p:cxnSp>
          <p:nvCxnSpPr>
            <p:cNvPr id="134" name="直接箭头连接符 133">
              <a:extLst>
                <a:ext uri="{FF2B5EF4-FFF2-40B4-BE49-F238E27FC236}">
                  <a16:creationId xmlns:a16="http://schemas.microsoft.com/office/drawing/2014/main" id="{45AF936D-0E76-4847-84B4-5A926C114E6C}"/>
                </a:ext>
              </a:extLst>
            </p:cNvPr>
            <p:cNvCxnSpPr>
              <a:cxnSpLocks/>
              <a:stCxn id="130" idx="0"/>
            </p:cNvCxnSpPr>
            <p:nvPr/>
          </p:nvCxnSpPr>
          <p:spPr>
            <a:xfrm flipV="1">
              <a:off x="1481603" y="4427400"/>
              <a:ext cx="0" cy="1445010"/>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5" name="文本框 134">
              <a:extLst>
                <a:ext uri="{FF2B5EF4-FFF2-40B4-BE49-F238E27FC236}">
                  <a16:creationId xmlns:a16="http://schemas.microsoft.com/office/drawing/2014/main" id="{C4AD9325-F35D-4AFD-BD94-B3910B26945E}"/>
                </a:ext>
              </a:extLst>
            </p:cNvPr>
            <p:cNvSpPr txBox="1"/>
            <p:nvPr/>
          </p:nvSpPr>
          <p:spPr>
            <a:xfrm>
              <a:off x="1109391" y="4849331"/>
              <a:ext cx="610652" cy="646331"/>
            </a:xfrm>
            <a:prstGeom prst="rect">
              <a:avLst/>
            </a:prstGeom>
            <a:noFill/>
          </p:spPr>
          <p:txBody>
            <a:bodyPr wrap="square" rtlCol="0">
              <a:spAutoFit/>
            </a:bodyPr>
            <a:lstStyle/>
            <a:p>
              <a:r>
                <a:rPr lang="zh-CN" altLang="en-US" dirty="0"/>
                <a:t>产生</a:t>
              </a:r>
            </a:p>
          </p:txBody>
        </p:sp>
        <p:cxnSp>
          <p:nvCxnSpPr>
            <p:cNvPr id="137" name="直接箭头连接符 136">
              <a:extLst>
                <a:ext uri="{FF2B5EF4-FFF2-40B4-BE49-F238E27FC236}">
                  <a16:creationId xmlns:a16="http://schemas.microsoft.com/office/drawing/2014/main" id="{0BED2504-C83D-4C76-B475-F507669B1809}"/>
                </a:ext>
              </a:extLst>
            </p:cNvPr>
            <p:cNvCxnSpPr>
              <a:stCxn id="9" idx="1"/>
              <a:endCxn id="130" idx="3"/>
            </p:cNvCxnSpPr>
            <p:nvPr/>
          </p:nvCxnSpPr>
          <p:spPr>
            <a:xfrm flipH="1">
              <a:off x="2237687" y="6264002"/>
              <a:ext cx="4873788" cy="6883"/>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9" name="文本框 138">
              <a:extLst>
                <a:ext uri="{FF2B5EF4-FFF2-40B4-BE49-F238E27FC236}">
                  <a16:creationId xmlns:a16="http://schemas.microsoft.com/office/drawing/2014/main" id="{7E58B7A0-A73A-48DE-BD66-AE289812245A}"/>
                </a:ext>
              </a:extLst>
            </p:cNvPr>
            <p:cNvSpPr txBox="1"/>
            <p:nvPr/>
          </p:nvSpPr>
          <p:spPr>
            <a:xfrm>
              <a:off x="4063614" y="6264002"/>
              <a:ext cx="1804529" cy="369332"/>
            </a:xfrm>
            <a:prstGeom prst="rect">
              <a:avLst/>
            </a:prstGeom>
            <a:noFill/>
          </p:spPr>
          <p:txBody>
            <a:bodyPr wrap="square" rtlCol="0">
              <a:spAutoFit/>
            </a:bodyPr>
            <a:lstStyle/>
            <a:p>
              <a:r>
                <a:rPr lang="zh-CN" altLang="en-US" dirty="0"/>
                <a:t>反馈指导实验</a:t>
              </a:r>
            </a:p>
          </p:txBody>
        </p:sp>
      </p:grpSp>
      <p:sp>
        <p:nvSpPr>
          <p:cNvPr id="3" name="文本框 2">
            <a:extLst>
              <a:ext uri="{FF2B5EF4-FFF2-40B4-BE49-F238E27FC236}">
                <a16:creationId xmlns:a16="http://schemas.microsoft.com/office/drawing/2014/main" id="{1ABEDD48-C9A3-4805-9085-B3C06E797DAA}"/>
              </a:ext>
            </a:extLst>
          </p:cNvPr>
          <p:cNvSpPr txBox="1"/>
          <p:nvPr/>
        </p:nvSpPr>
        <p:spPr>
          <a:xfrm>
            <a:off x="190146" y="697035"/>
            <a:ext cx="8953854" cy="1200329"/>
          </a:xfrm>
          <a:prstGeom prst="rect">
            <a:avLst/>
          </a:prstGeom>
          <a:noFill/>
        </p:spPr>
        <p:txBody>
          <a:bodyPr wrap="square" rtlCol="0">
            <a:spAutoFit/>
          </a:bodyPr>
          <a:lstStyle/>
          <a:p>
            <a:r>
              <a:rPr lang="zh-CN" altLang="en-US" dirty="0">
                <a:latin typeface="等线" panose="02010600030101010101" pitchFamily="2" charset="-122"/>
                <a:ea typeface="等线" panose="02010600030101010101" pitchFamily="2" charset="-122"/>
              </a:rPr>
              <a:t>        针对收集到的高温合金蠕变性能数据，不单单只是希望能够通过回归分析方法准确高效地预测合金的蠕变断裂寿命，而且也需要重点聚焦于蠕变性能优劣的关联分析和规则抽取，利用提取的规则或知识指导高温合金设计和发现，最终以获得一种综合性能优异的高温合金。</a:t>
            </a:r>
          </a:p>
        </p:txBody>
      </p:sp>
    </p:spTree>
    <p:extLst>
      <p:ext uri="{BB962C8B-B14F-4D97-AF65-F5344CB8AC3E}">
        <p14:creationId xmlns:p14="http://schemas.microsoft.com/office/powerpoint/2010/main" val="14552066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圆角 23">
            <a:extLst>
              <a:ext uri="{FF2B5EF4-FFF2-40B4-BE49-F238E27FC236}">
                <a16:creationId xmlns:a16="http://schemas.microsoft.com/office/drawing/2014/main" id="{848ED9EB-2A53-44CC-918C-7FEF3080123C}"/>
              </a:ext>
            </a:extLst>
          </p:cNvPr>
          <p:cNvSpPr/>
          <p:nvPr/>
        </p:nvSpPr>
        <p:spPr>
          <a:xfrm>
            <a:off x="107503" y="1709184"/>
            <a:ext cx="8712969" cy="3503248"/>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1C6CA083-E6F7-4C0C-B101-E2C7940A36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30689" y="2896993"/>
            <a:ext cx="1540170" cy="998058"/>
          </a:xfrm>
          <a:prstGeom prst="rect">
            <a:avLst/>
          </a:prstGeom>
        </p:spPr>
      </p:pic>
      <p:sp>
        <p:nvSpPr>
          <p:cNvPr id="2" name="标题 1"/>
          <p:cNvSpPr>
            <a:spLocks noGrp="1"/>
          </p:cNvSpPr>
          <p:nvPr>
            <p:ph type="title"/>
          </p:nvPr>
        </p:nvSpPr>
        <p:spPr>
          <a:xfrm>
            <a:off x="863953" y="79342"/>
            <a:ext cx="8229600" cy="687846"/>
          </a:xfrm>
        </p:spPr>
        <p:txBody>
          <a:bodyPr>
            <a:noAutofit/>
          </a:bodyPr>
          <a:lstStyle/>
          <a:p>
            <a:pPr lvl="0"/>
            <a:r>
              <a:rPr lang="zh-CN" altLang="en-US" sz="2400" dirty="0">
                <a:solidFill>
                  <a:srgbClr val="FF0000"/>
                </a:solidFill>
              </a:rPr>
              <a:t>基于聚类分析的蠕变性能的正反例学习</a:t>
            </a:r>
          </a:p>
        </p:txBody>
      </p:sp>
      <p:sp>
        <p:nvSpPr>
          <p:cNvPr id="19" name="文本框 18">
            <a:extLst>
              <a:ext uri="{FF2B5EF4-FFF2-40B4-BE49-F238E27FC236}">
                <a16:creationId xmlns:a16="http://schemas.microsoft.com/office/drawing/2014/main" id="{E55710F5-DE9C-4658-AE02-D92E8EAE25DD}"/>
              </a:ext>
            </a:extLst>
          </p:cNvPr>
          <p:cNvSpPr txBox="1"/>
          <p:nvPr/>
        </p:nvSpPr>
        <p:spPr>
          <a:xfrm>
            <a:off x="45612" y="5505585"/>
            <a:ext cx="8988041" cy="923330"/>
          </a:xfrm>
          <a:prstGeom prst="rect">
            <a:avLst/>
          </a:prstGeom>
          <a:noFill/>
        </p:spPr>
        <p:txBody>
          <a:bodyPr wrap="square" rtlCol="0">
            <a:spAutoFit/>
          </a:bodyPr>
          <a:lstStyle/>
          <a:p>
            <a:r>
              <a:rPr lang="zh-CN" altLang="en-US" b="1" dirty="0">
                <a:solidFill>
                  <a:srgbClr val="FF0000"/>
                </a:solidFill>
                <a:latin typeface="等线" panose="02010600030101010101" pitchFamily="2" charset="-122"/>
                <a:ea typeface="等线" panose="02010600030101010101" pitchFamily="2" charset="-122"/>
              </a:rPr>
              <a:t>      结论：</a:t>
            </a:r>
            <a:r>
              <a:rPr lang="en-US" altLang="zh-CN" dirty="0">
                <a:latin typeface="等线" panose="02010600030101010101" pitchFamily="2" charset="-122"/>
                <a:ea typeface="等线" panose="02010600030101010101" pitchFamily="2" charset="-122"/>
              </a:rPr>
              <a:t>266</a:t>
            </a:r>
            <a:r>
              <a:rPr lang="zh-CN" altLang="en-US" dirty="0">
                <a:latin typeface="等线" panose="02010600030101010101" pitchFamily="2" charset="-122"/>
                <a:ea typeface="等线" panose="02010600030101010101" pitchFamily="2" charset="-122"/>
              </a:rPr>
              <a:t>条蠕变性能数据，经过聚类分析以及专家经验判断之后，被划分为</a:t>
            </a:r>
            <a:r>
              <a:rPr lang="en-US" altLang="zh-CN" dirty="0">
                <a:latin typeface="等线" panose="02010600030101010101" pitchFamily="2" charset="-122"/>
                <a:ea typeface="等线" panose="02010600030101010101" pitchFamily="2" charset="-122"/>
              </a:rPr>
              <a:t>superior</a:t>
            </a:r>
            <a:r>
              <a:rPr lang="zh-CN" altLang="en-US" dirty="0">
                <a:latin typeface="等线" panose="02010600030101010101" pitchFamily="2" charset="-122"/>
                <a:ea typeface="等线" panose="02010600030101010101" pitchFamily="2" charset="-122"/>
              </a:rPr>
              <a:t>和</a:t>
            </a:r>
            <a:r>
              <a:rPr lang="en-US" altLang="zh-CN" dirty="0">
                <a:latin typeface="等线" panose="02010600030101010101" pitchFamily="2" charset="-122"/>
                <a:ea typeface="等线" panose="02010600030101010101" pitchFamily="2" charset="-122"/>
              </a:rPr>
              <a:t>poor</a:t>
            </a:r>
            <a:r>
              <a:rPr lang="zh-CN" altLang="en-US" dirty="0">
                <a:latin typeface="等线" panose="02010600030101010101" pitchFamily="2" charset="-122"/>
                <a:ea typeface="等线" panose="02010600030101010101" pitchFamily="2" charset="-122"/>
              </a:rPr>
              <a:t>两类，其中蠕变性能差（</a:t>
            </a:r>
            <a:r>
              <a:rPr lang="en-US" altLang="zh-CN" dirty="0">
                <a:latin typeface="等线" panose="02010600030101010101" pitchFamily="2" charset="-122"/>
                <a:ea typeface="等线" panose="02010600030101010101" pitchFamily="2" charset="-122"/>
              </a:rPr>
              <a:t>poor</a:t>
            </a:r>
            <a:r>
              <a:rPr lang="zh-CN" altLang="en-US" dirty="0">
                <a:latin typeface="等线" panose="02010600030101010101" pitchFamily="2" charset="-122"/>
                <a:ea typeface="等线" panose="02010600030101010101" pitchFamily="2" charset="-122"/>
              </a:rPr>
              <a:t>）的合金数据有</a:t>
            </a:r>
            <a:r>
              <a:rPr lang="en-US" altLang="zh-CN" dirty="0">
                <a:latin typeface="等线" panose="02010600030101010101" pitchFamily="2" charset="-122"/>
                <a:ea typeface="等线" panose="02010600030101010101" pitchFamily="2" charset="-122"/>
              </a:rPr>
              <a:t>229</a:t>
            </a:r>
            <a:r>
              <a:rPr lang="zh-CN" altLang="en-US" dirty="0">
                <a:latin typeface="等线" panose="02010600030101010101" pitchFamily="2" charset="-122"/>
                <a:ea typeface="等线" panose="02010600030101010101" pitchFamily="2" charset="-122"/>
              </a:rPr>
              <a:t>条，蠕变性能好（</a:t>
            </a:r>
            <a:r>
              <a:rPr lang="en-US" altLang="zh-CN" dirty="0">
                <a:latin typeface="等线" panose="02010600030101010101" pitchFamily="2" charset="-122"/>
                <a:ea typeface="等线" panose="02010600030101010101" pitchFamily="2" charset="-122"/>
              </a:rPr>
              <a:t>superior</a:t>
            </a:r>
            <a:r>
              <a:rPr lang="zh-CN" altLang="en-US" dirty="0">
                <a:latin typeface="等线" panose="02010600030101010101" pitchFamily="2" charset="-122"/>
                <a:ea typeface="等线" panose="02010600030101010101" pitchFamily="2" charset="-122"/>
              </a:rPr>
              <a:t>）的合金数据有</a:t>
            </a:r>
            <a:r>
              <a:rPr lang="en-US" altLang="zh-CN" dirty="0">
                <a:latin typeface="等线" panose="02010600030101010101" pitchFamily="2" charset="-122"/>
                <a:ea typeface="等线" panose="02010600030101010101" pitchFamily="2" charset="-122"/>
              </a:rPr>
              <a:t>37</a:t>
            </a:r>
            <a:r>
              <a:rPr lang="zh-CN" altLang="en-US" dirty="0">
                <a:latin typeface="等线" panose="02010600030101010101" pitchFamily="2" charset="-122"/>
                <a:ea typeface="等线" panose="02010600030101010101" pitchFamily="2" charset="-122"/>
              </a:rPr>
              <a:t>条。</a:t>
            </a:r>
          </a:p>
        </p:txBody>
      </p:sp>
      <p:graphicFrame>
        <p:nvGraphicFramePr>
          <p:cNvPr id="27" name="表格 26">
            <a:extLst>
              <a:ext uri="{FF2B5EF4-FFF2-40B4-BE49-F238E27FC236}">
                <a16:creationId xmlns:a16="http://schemas.microsoft.com/office/drawing/2014/main" id="{0EF88B46-5747-4780-8DA6-44D15116DBF3}"/>
              </a:ext>
            </a:extLst>
          </p:cNvPr>
          <p:cNvGraphicFramePr>
            <a:graphicFrameLocks noGrp="1"/>
          </p:cNvGraphicFramePr>
          <p:nvPr>
            <p:extLst>
              <p:ext uri="{D42A27DB-BD31-4B8C-83A1-F6EECF244321}">
                <p14:modId xmlns:p14="http://schemas.microsoft.com/office/powerpoint/2010/main" val="608315270"/>
              </p:ext>
            </p:extLst>
          </p:nvPr>
        </p:nvGraphicFramePr>
        <p:xfrm>
          <a:off x="200192" y="2514271"/>
          <a:ext cx="2386361" cy="1820744"/>
        </p:xfrm>
        <a:graphic>
          <a:graphicData uri="http://schemas.openxmlformats.org/drawingml/2006/table">
            <a:tbl>
              <a:tblPr firstRow="1" bandRow="1">
                <a:tableStyleId>{00A15C55-8517-42AA-B614-E9B94910E393}</a:tableStyleId>
              </a:tblPr>
              <a:tblGrid>
                <a:gridCol w="2386361">
                  <a:extLst>
                    <a:ext uri="{9D8B030D-6E8A-4147-A177-3AD203B41FA5}">
                      <a16:colId xmlns:a16="http://schemas.microsoft.com/office/drawing/2014/main" val="3398178863"/>
                    </a:ext>
                  </a:extLst>
                </a:gridCol>
              </a:tblGrid>
              <a:tr h="455186">
                <a:tc>
                  <a:txBody>
                    <a:bodyPr/>
                    <a:lstStyle/>
                    <a:p>
                      <a:pPr algn="ctr"/>
                      <a:r>
                        <a:rPr lang="zh-CN" altLang="en-US" dirty="0"/>
                        <a:t>输入因子</a:t>
                      </a:r>
                    </a:p>
                  </a:txBody>
                  <a:tcPr/>
                </a:tc>
                <a:extLst>
                  <a:ext uri="{0D108BD9-81ED-4DB2-BD59-A6C34878D82A}">
                    <a16:rowId xmlns:a16="http://schemas.microsoft.com/office/drawing/2014/main" val="2702493465"/>
                  </a:ext>
                </a:extLst>
              </a:tr>
              <a:tr h="455186">
                <a:tc>
                  <a:txBody>
                    <a:bodyPr/>
                    <a:lstStyle/>
                    <a:p>
                      <a:pPr algn="ctr"/>
                      <a:r>
                        <a:rPr lang="zh-CN" altLang="en-US" dirty="0"/>
                        <a:t>蠕变测试温度</a:t>
                      </a:r>
                    </a:p>
                  </a:txBody>
                  <a:tcPr/>
                </a:tc>
                <a:extLst>
                  <a:ext uri="{0D108BD9-81ED-4DB2-BD59-A6C34878D82A}">
                    <a16:rowId xmlns:a16="http://schemas.microsoft.com/office/drawing/2014/main" val="2004320710"/>
                  </a:ext>
                </a:extLst>
              </a:tr>
              <a:tr h="455186">
                <a:tc>
                  <a:txBody>
                    <a:bodyPr/>
                    <a:lstStyle/>
                    <a:p>
                      <a:pPr algn="ctr"/>
                      <a:r>
                        <a:rPr lang="zh-CN" altLang="en-US" dirty="0"/>
                        <a:t>蠕变测试应力</a:t>
                      </a:r>
                    </a:p>
                  </a:txBody>
                  <a:tcPr/>
                </a:tc>
                <a:extLst>
                  <a:ext uri="{0D108BD9-81ED-4DB2-BD59-A6C34878D82A}">
                    <a16:rowId xmlns:a16="http://schemas.microsoft.com/office/drawing/2014/main" val="828920534"/>
                  </a:ext>
                </a:extLst>
              </a:tr>
              <a:tr h="455186">
                <a:tc>
                  <a:txBody>
                    <a:bodyPr/>
                    <a:lstStyle/>
                    <a:p>
                      <a:pPr algn="ctr"/>
                      <a:r>
                        <a:rPr lang="zh-CN" altLang="en-US" dirty="0"/>
                        <a:t>蠕变断裂寿命</a:t>
                      </a:r>
                    </a:p>
                  </a:txBody>
                  <a:tcPr/>
                </a:tc>
                <a:extLst>
                  <a:ext uri="{0D108BD9-81ED-4DB2-BD59-A6C34878D82A}">
                    <a16:rowId xmlns:a16="http://schemas.microsoft.com/office/drawing/2014/main" val="2804340862"/>
                  </a:ext>
                </a:extLst>
              </a:tr>
            </a:tbl>
          </a:graphicData>
        </a:graphic>
      </p:graphicFrame>
      <p:sp>
        <p:nvSpPr>
          <p:cNvPr id="29" name="箭头: 右 28">
            <a:extLst>
              <a:ext uri="{FF2B5EF4-FFF2-40B4-BE49-F238E27FC236}">
                <a16:creationId xmlns:a16="http://schemas.microsoft.com/office/drawing/2014/main" id="{771FB855-89DD-4F6E-9FA9-0F19DDA805C3}"/>
              </a:ext>
            </a:extLst>
          </p:cNvPr>
          <p:cNvSpPr/>
          <p:nvPr/>
        </p:nvSpPr>
        <p:spPr>
          <a:xfrm>
            <a:off x="2587359" y="3114479"/>
            <a:ext cx="352293" cy="418371"/>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087EA077-3A33-47E3-B811-1AEF16D3ADB0}"/>
              </a:ext>
            </a:extLst>
          </p:cNvPr>
          <p:cNvSpPr/>
          <p:nvPr/>
        </p:nvSpPr>
        <p:spPr>
          <a:xfrm>
            <a:off x="4695267" y="3135417"/>
            <a:ext cx="503584" cy="418371"/>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ABCF0FBF-A497-4A41-8CC7-9149E41D57B2}"/>
              </a:ext>
            </a:extLst>
          </p:cNvPr>
          <p:cNvSpPr txBox="1"/>
          <p:nvPr/>
        </p:nvSpPr>
        <p:spPr>
          <a:xfrm>
            <a:off x="155959" y="785853"/>
            <a:ext cx="8988041" cy="923330"/>
          </a:xfrm>
          <a:prstGeom prst="rect">
            <a:avLst/>
          </a:prstGeom>
          <a:noFill/>
        </p:spPr>
        <p:txBody>
          <a:bodyPr wrap="square" rtlCol="0">
            <a:spAutoFit/>
          </a:bodyPr>
          <a:lstStyle/>
          <a:p>
            <a:r>
              <a:rPr lang="zh-CN" altLang="en-US" dirty="0">
                <a:latin typeface="等线" panose="02010600030101010101" pitchFamily="2" charset="-122"/>
                <a:ea typeface="等线" panose="02010600030101010101" pitchFamily="2" charset="-122"/>
              </a:rPr>
              <a:t>      在采集的合金蠕变断裂寿命数据中，考虑到蠕变性能的优劣（</a:t>
            </a:r>
            <a:r>
              <a:rPr lang="en-US" altLang="zh-CN" dirty="0">
                <a:latin typeface="等线" panose="02010600030101010101" pitchFamily="2" charset="-122"/>
                <a:ea typeface="等线" panose="02010600030101010101" pitchFamily="2" charset="-122"/>
              </a:rPr>
              <a:t>superior/poor</a:t>
            </a:r>
            <a:r>
              <a:rPr lang="zh-CN" altLang="en-US" dirty="0">
                <a:latin typeface="等线" panose="02010600030101010101" pitchFamily="2" charset="-122"/>
                <a:ea typeface="等线" panose="02010600030101010101" pitchFamily="2" charset="-122"/>
              </a:rPr>
              <a:t>）可以由</a:t>
            </a:r>
            <a:r>
              <a:rPr lang="zh-CN" altLang="en-US" b="1" dirty="0">
                <a:solidFill>
                  <a:srgbClr val="FF0000"/>
                </a:solidFill>
                <a:latin typeface="等线" panose="02010600030101010101" pitchFamily="2" charset="-122"/>
                <a:ea typeface="等线" panose="02010600030101010101" pitchFamily="2" charset="-122"/>
              </a:rPr>
              <a:t>蠕变测试温度</a:t>
            </a:r>
            <a:r>
              <a:rPr lang="zh-CN" altLang="en-US" dirty="0">
                <a:latin typeface="等线" panose="02010600030101010101" pitchFamily="2" charset="-122"/>
                <a:ea typeface="等线" panose="02010600030101010101" pitchFamily="2" charset="-122"/>
              </a:rPr>
              <a:t>、</a:t>
            </a:r>
            <a:r>
              <a:rPr lang="zh-CN" altLang="en-US" b="1" dirty="0">
                <a:solidFill>
                  <a:srgbClr val="FF0000"/>
                </a:solidFill>
                <a:latin typeface="等线" panose="02010600030101010101" pitchFamily="2" charset="-122"/>
                <a:ea typeface="等线" panose="02010600030101010101" pitchFamily="2" charset="-122"/>
              </a:rPr>
              <a:t>蠕变测试应力</a:t>
            </a:r>
            <a:r>
              <a:rPr lang="zh-CN" altLang="en-US" dirty="0">
                <a:latin typeface="等线" panose="02010600030101010101" pitchFamily="2" charset="-122"/>
                <a:ea typeface="等线" panose="02010600030101010101" pitchFamily="2" charset="-122"/>
              </a:rPr>
              <a:t>、</a:t>
            </a:r>
            <a:r>
              <a:rPr lang="zh-CN" altLang="en-US" b="1" dirty="0">
                <a:solidFill>
                  <a:srgbClr val="FF0000"/>
                </a:solidFill>
                <a:latin typeface="等线" panose="02010600030101010101" pitchFamily="2" charset="-122"/>
                <a:ea typeface="等线" panose="02010600030101010101" pitchFamily="2" charset="-122"/>
              </a:rPr>
              <a:t>蠕变断裂寿命</a:t>
            </a:r>
            <a:r>
              <a:rPr lang="zh-CN" altLang="en-US" dirty="0">
                <a:latin typeface="等线" panose="02010600030101010101" pitchFamily="2" charset="-122"/>
                <a:ea typeface="等线" panose="02010600030101010101" pitchFamily="2" charset="-122"/>
              </a:rPr>
              <a:t>三个条件来决定，因而我们选取这三个因素，利用</a:t>
            </a:r>
            <a:r>
              <a:rPr lang="zh-CN" altLang="en-US" b="1" dirty="0">
                <a:solidFill>
                  <a:srgbClr val="FF0000"/>
                </a:solidFill>
                <a:latin typeface="等线" panose="02010600030101010101" pitchFamily="2" charset="-122"/>
                <a:ea typeface="等线" panose="02010600030101010101" pitchFamily="2" charset="-122"/>
              </a:rPr>
              <a:t>聚类分析方法</a:t>
            </a:r>
            <a:r>
              <a:rPr lang="zh-CN" altLang="en-US" b="1" dirty="0">
                <a:latin typeface="等线" panose="02010600030101010101" pitchFamily="2" charset="-122"/>
                <a:ea typeface="等线" panose="02010600030101010101" pitchFamily="2" charset="-122"/>
              </a:rPr>
              <a:t>和</a:t>
            </a:r>
            <a:r>
              <a:rPr lang="zh-CN" altLang="en-US" b="1" dirty="0">
                <a:solidFill>
                  <a:srgbClr val="FF0000"/>
                </a:solidFill>
                <a:latin typeface="等线" panose="02010600030101010101" pitchFamily="2" charset="-122"/>
                <a:ea typeface="等线" panose="02010600030101010101" pitchFamily="2" charset="-122"/>
              </a:rPr>
              <a:t>领域专家知识</a:t>
            </a:r>
            <a:r>
              <a:rPr lang="zh-CN" altLang="en-US" dirty="0">
                <a:latin typeface="等线" panose="02010600030101010101" pitchFamily="2" charset="-122"/>
                <a:ea typeface="等线" panose="02010600030101010101" pitchFamily="2" charset="-122"/>
              </a:rPr>
              <a:t>来对合金蠕变性能的优劣进行正反例划分。</a:t>
            </a:r>
          </a:p>
        </p:txBody>
      </p:sp>
      <p:sp>
        <p:nvSpPr>
          <p:cNvPr id="3" name="文本框 2">
            <a:extLst>
              <a:ext uri="{FF2B5EF4-FFF2-40B4-BE49-F238E27FC236}">
                <a16:creationId xmlns:a16="http://schemas.microsoft.com/office/drawing/2014/main" id="{C1E3435A-3B7B-4720-91B2-4F0D0E016FB2}"/>
              </a:ext>
            </a:extLst>
          </p:cNvPr>
          <p:cNvSpPr txBox="1"/>
          <p:nvPr/>
        </p:nvSpPr>
        <p:spPr>
          <a:xfrm>
            <a:off x="754951" y="4738376"/>
            <a:ext cx="1041341" cy="369332"/>
          </a:xfrm>
          <a:prstGeom prst="rect">
            <a:avLst/>
          </a:prstGeom>
          <a:noFill/>
        </p:spPr>
        <p:txBody>
          <a:bodyPr wrap="square" rtlCol="0">
            <a:spAutoFit/>
          </a:bodyPr>
          <a:lstStyle/>
          <a:p>
            <a:pPr algn="ctr"/>
            <a:r>
              <a:rPr lang="zh-CN" altLang="en-US" b="1" dirty="0"/>
              <a:t>输入</a:t>
            </a:r>
          </a:p>
        </p:txBody>
      </p:sp>
      <p:sp>
        <p:nvSpPr>
          <p:cNvPr id="20" name="文本框 19">
            <a:extLst>
              <a:ext uri="{FF2B5EF4-FFF2-40B4-BE49-F238E27FC236}">
                <a16:creationId xmlns:a16="http://schemas.microsoft.com/office/drawing/2014/main" id="{C3E89FBF-EBAF-48BC-B35A-B5C49F6F584F}"/>
              </a:ext>
            </a:extLst>
          </p:cNvPr>
          <p:cNvSpPr txBox="1"/>
          <p:nvPr/>
        </p:nvSpPr>
        <p:spPr>
          <a:xfrm>
            <a:off x="3332742" y="4768103"/>
            <a:ext cx="1041341" cy="369332"/>
          </a:xfrm>
          <a:prstGeom prst="rect">
            <a:avLst/>
          </a:prstGeom>
          <a:noFill/>
        </p:spPr>
        <p:txBody>
          <a:bodyPr wrap="square" rtlCol="0">
            <a:spAutoFit/>
          </a:bodyPr>
          <a:lstStyle/>
          <a:p>
            <a:pPr algn="ctr"/>
            <a:r>
              <a:rPr lang="zh-CN" altLang="en-US" b="1" dirty="0"/>
              <a:t>方法</a:t>
            </a:r>
          </a:p>
        </p:txBody>
      </p:sp>
      <p:sp>
        <p:nvSpPr>
          <p:cNvPr id="21" name="文本框 20">
            <a:extLst>
              <a:ext uri="{FF2B5EF4-FFF2-40B4-BE49-F238E27FC236}">
                <a16:creationId xmlns:a16="http://schemas.microsoft.com/office/drawing/2014/main" id="{750658D3-F0C0-4678-89B4-7A30EC5D0B3E}"/>
              </a:ext>
            </a:extLst>
          </p:cNvPr>
          <p:cNvSpPr txBox="1"/>
          <p:nvPr/>
        </p:nvSpPr>
        <p:spPr>
          <a:xfrm>
            <a:off x="6458549" y="4817093"/>
            <a:ext cx="1041341" cy="369332"/>
          </a:xfrm>
          <a:prstGeom prst="rect">
            <a:avLst/>
          </a:prstGeom>
          <a:noFill/>
        </p:spPr>
        <p:txBody>
          <a:bodyPr wrap="square" rtlCol="0">
            <a:spAutoFit/>
          </a:bodyPr>
          <a:lstStyle/>
          <a:p>
            <a:pPr algn="ctr"/>
            <a:r>
              <a:rPr lang="zh-CN" altLang="en-US" b="1" dirty="0"/>
              <a:t>结果</a:t>
            </a:r>
          </a:p>
        </p:txBody>
      </p:sp>
      <p:sp>
        <p:nvSpPr>
          <p:cNvPr id="13" name="矩形: 圆角 12">
            <a:extLst>
              <a:ext uri="{FF2B5EF4-FFF2-40B4-BE49-F238E27FC236}">
                <a16:creationId xmlns:a16="http://schemas.microsoft.com/office/drawing/2014/main" id="{D600CB72-B720-41C7-B633-500E200566BA}"/>
              </a:ext>
            </a:extLst>
          </p:cNvPr>
          <p:cNvSpPr/>
          <p:nvPr/>
        </p:nvSpPr>
        <p:spPr>
          <a:xfrm>
            <a:off x="2812534" y="2603210"/>
            <a:ext cx="1749087" cy="1511181"/>
          </a:xfrm>
          <a:prstGeom prst="round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30324EDA-329E-43F3-AD1A-A610BEC84E87}"/>
              </a:ext>
            </a:extLst>
          </p:cNvPr>
          <p:cNvSpPr txBox="1"/>
          <p:nvPr/>
        </p:nvSpPr>
        <p:spPr>
          <a:xfrm>
            <a:off x="3246343" y="2603210"/>
            <a:ext cx="846598" cy="369332"/>
          </a:xfrm>
          <a:prstGeom prst="rect">
            <a:avLst/>
          </a:prstGeom>
          <a:noFill/>
        </p:spPr>
        <p:txBody>
          <a:bodyPr wrap="square" rtlCol="0">
            <a:spAutoFit/>
          </a:bodyPr>
          <a:lstStyle/>
          <a:p>
            <a:pPr algn="ctr"/>
            <a:r>
              <a:rPr lang="zh-CN" altLang="en-US" b="1" dirty="0"/>
              <a:t>聚类</a:t>
            </a:r>
          </a:p>
        </p:txBody>
      </p:sp>
      <p:sp>
        <p:nvSpPr>
          <p:cNvPr id="17" name="文本框 16">
            <a:extLst>
              <a:ext uri="{FF2B5EF4-FFF2-40B4-BE49-F238E27FC236}">
                <a16:creationId xmlns:a16="http://schemas.microsoft.com/office/drawing/2014/main" id="{DF6569DE-D737-4836-AF30-E4F831CE0253}"/>
              </a:ext>
            </a:extLst>
          </p:cNvPr>
          <p:cNvSpPr txBox="1"/>
          <p:nvPr/>
        </p:nvSpPr>
        <p:spPr>
          <a:xfrm>
            <a:off x="107504" y="2144318"/>
            <a:ext cx="2550429" cy="338554"/>
          </a:xfrm>
          <a:prstGeom prst="rect">
            <a:avLst/>
          </a:prstGeom>
          <a:noFill/>
        </p:spPr>
        <p:txBody>
          <a:bodyPr wrap="square" rtlCol="0">
            <a:spAutoFit/>
          </a:bodyPr>
          <a:lstStyle/>
          <a:p>
            <a:pPr algn="ctr"/>
            <a:r>
              <a:rPr lang="en-US" altLang="zh-CN" sz="1600" b="1" dirty="0">
                <a:solidFill>
                  <a:srgbClr val="FF0000"/>
                </a:solidFill>
              </a:rPr>
              <a:t>266</a:t>
            </a:r>
            <a:r>
              <a:rPr lang="zh-CN" altLang="en-US" sz="1600" b="1" dirty="0">
                <a:solidFill>
                  <a:srgbClr val="FF0000"/>
                </a:solidFill>
              </a:rPr>
              <a:t>条合金蠕变性能数据</a:t>
            </a:r>
          </a:p>
        </p:txBody>
      </p:sp>
      <p:pic>
        <p:nvPicPr>
          <p:cNvPr id="22" name="图片 21">
            <a:extLst>
              <a:ext uri="{FF2B5EF4-FFF2-40B4-BE49-F238E27FC236}">
                <a16:creationId xmlns:a16="http://schemas.microsoft.com/office/drawing/2014/main" id="{04F5A208-2D7C-49E7-B69F-35A4745CD6F8}"/>
              </a:ext>
            </a:extLst>
          </p:cNvPr>
          <p:cNvPicPr>
            <a:picLocks noChangeAspect="1"/>
          </p:cNvPicPr>
          <p:nvPr/>
        </p:nvPicPr>
        <p:blipFill>
          <a:blip r:embed="rId4"/>
          <a:stretch>
            <a:fillRect/>
          </a:stretch>
        </p:blipFill>
        <p:spPr>
          <a:xfrm>
            <a:off x="5423974" y="1787982"/>
            <a:ext cx="3036458" cy="1996123"/>
          </a:xfrm>
          <a:prstGeom prst="rect">
            <a:avLst/>
          </a:prstGeom>
        </p:spPr>
      </p:pic>
      <p:sp>
        <p:nvSpPr>
          <p:cNvPr id="25" name="文本框 24">
            <a:extLst>
              <a:ext uri="{FF2B5EF4-FFF2-40B4-BE49-F238E27FC236}">
                <a16:creationId xmlns:a16="http://schemas.microsoft.com/office/drawing/2014/main" id="{71CA8AFC-59F0-4680-8C02-8B1B984F30A5}"/>
              </a:ext>
            </a:extLst>
          </p:cNvPr>
          <p:cNvSpPr txBox="1"/>
          <p:nvPr/>
        </p:nvSpPr>
        <p:spPr>
          <a:xfrm>
            <a:off x="4558743" y="2539516"/>
            <a:ext cx="695085" cy="246221"/>
          </a:xfrm>
          <a:prstGeom prst="rect">
            <a:avLst/>
          </a:prstGeom>
          <a:noFill/>
        </p:spPr>
        <p:txBody>
          <a:bodyPr wrap="square" rtlCol="0">
            <a:spAutoFit/>
          </a:bodyPr>
          <a:lstStyle/>
          <a:p>
            <a:r>
              <a:rPr lang="zh-CN" altLang="en-US" sz="1000" dirty="0">
                <a:solidFill>
                  <a:srgbClr val="FF0000"/>
                </a:solidFill>
              </a:rPr>
              <a:t>领域专家</a:t>
            </a:r>
          </a:p>
        </p:txBody>
      </p:sp>
      <p:pic>
        <p:nvPicPr>
          <p:cNvPr id="26" name="图片 25">
            <a:extLst>
              <a:ext uri="{FF2B5EF4-FFF2-40B4-BE49-F238E27FC236}">
                <a16:creationId xmlns:a16="http://schemas.microsoft.com/office/drawing/2014/main" id="{D2F5CC3D-2115-4431-A4CF-BD6FDA2B38A7}"/>
              </a:ext>
            </a:extLst>
          </p:cNvPr>
          <p:cNvPicPr>
            <a:picLocks noChangeAspect="1"/>
          </p:cNvPicPr>
          <p:nvPr/>
        </p:nvPicPr>
        <p:blipFill>
          <a:blip r:embed="rId5"/>
          <a:stretch>
            <a:fillRect/>
          </a:stretch>
        </p:blipFill>
        <p:spPr>
          <a:xfrm>
            <a:off x="4630126" y="1870184"/>
            <a:ext cx="633865" cy="664969"/>
          </a:xfrm>
          <a:prstGeom prst="rect">
            <a:avLst/>
          </a:prstGeom>
        </p:spPr>
      </p:pic>
      <p:cxnSp>
        <p:nvCxnSpPr>
          <p:cNvPr id="33" name="直接箭头连接符 32">
            <a:extLst>
              <a:ext uri="{FF2B5EF4-FFF2-40B4-BE49-F238E27FC236}">
                <a16:creationId xmlns:a16="http://schemas.microsoft.com/office/drawing/2014/main" id="{39623EB2-88DD-436F-B5B9-EDD4B537C6D3}"/>
              </a:ext>
            </a:extLst>
          </p:cNvPr>
          <p:cNvCxnSpPr>
            <a:cxnSpLocks/>
            <a:stCxn id="25" idx="2"/>
          </p:cNvCxnSpPr>
          <p:nvPr/>
        </p:nvCxnSpPr>
        <p:spPr>
          <a:xfrm>
            <a:off x="4906286" y="2785737"/>
            <a:ext cx="0" cy="33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图片 34">
            <a:extLst>
              <a:ext uri="{FF2B5EF4-FFF2-40B4-BE49-F238E27FC236}">
                <a16:creationId xmlns:a16="http://schemas.microsoft.com/office/drawing/2014/main" id="{2C963217-2789-49A4-9A20-49163D42CED2}"/>
              </a:ext>
            </a:extLst>
          </p:cNvPr>
          <p:cNvPicPr>
            <a:picLocks noChangeAspect="1"/>
          </p:cNvPicPr>
          <p:nvPr/>
        </p:nvPicPr>
        <p:blipFill>
          <a:blip r:embed="rId6"/>
          <a:stretch>
            <a:fillRect/>
          </a:stretch>
        </p:blipFill>
        <p:spPr>
          <a:xfrm>
            <a:off x="5981993" y="3717032"/>
            <a:ext cx="2221983" cy="1010391"/>
          </a:xfrm>
          <a:prstGeom prst="rect">
            <a:avLst/>
          </a:prstGeom>
        </p:spPr>
      </p:pic>
      <p:sp>
        <p:nvSpPr>
          <p:cNvPr id="4" name="矩形 3">
            <a:extLst>
              <a:ext uri="{FF2B5EF4-FFF2-40B4-BE49-F238E27FC236}">
                <a16:creationId xmlns:a16="http://schemas.microsoft.com/office/drawing/2014/main" id="{7F92AAC5-835B-4AC1-8C47-57391D7E3CF6}"/>
              </a:ext>
            </a:extLst>
          </p:cNvPr>
          <p:cNvSpPr/>
          <p:nvPr/>
        </p:nvSpPr>
        <p:spPr>
          <a:xfrm>
            <a:off x="5368997" y="1896125"/>
            <a:ext cx="3020052" cy="2920968"/>
          </a:xfrm>
          <a:prstGeom prst="rect">
            <a:avLst/>
          </a:prstGeom>
          <a:noFill/>
          <a:ln w="190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629E8446-1DE8-4CCF-B75F-504486084014}"/>
              </a:ext>
            </a:extLst>
          </p:cNvPr>
          <p:cNvSpPr txBox="1"/>
          <p:nvPr/>
        </p:nvSpPr>
        <p:spPr>
          <a:xfrm>
            <a:off x="5415657" y="3540085"/>
            <a:ext cx="430887" cy="1370088"/>
          </a:xfrm>
          <a:prstGeom prst="rect">
            <a:avLst/>
          </a:prstGeom>
          <a:noFill/>
        </p:spPr>
        <p:txBody>
          <a:bodyPr vert="eaVert" wrap="square" rtlCol="0">
            <a:spAutoFit/>
          </a:bodyPr>
          <a:lstStyle/>
          <a:p>
            <a:pPr algn="ctr"/>
            <a:r>
              <a:rPr lang="zh-CN" altLang="en-US" sz="1600" dirty="0">
                <a:solidFill>
                  <a:srgbClr val="FF0000"/>
                </a:solidFill>
              </a:rPr>
              <a:t>正反例样本</a:t>
            </a:r>
          </a:p>
        </p:txBody>
      </p:sp>
    </p:spTree>
    <p:extLst>
      <p:ext uri="{BB962C8B-B14F-4D97-AF65-F5344CB8AC3E}">
        <p14:creationId xmlns:p14="http://schemas.microsoft.com/office/powerpoint/2010/main" val="37659814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29DBEFF-6BF8-420E-BC6B-94A1C9EF6F7E}"/>
              </a:ext>
            </a:extLst>
          </p:cNvPr>
          <p:cNvSpPr txBox="1"/>
          <p:nvPr/>
        </p:nvSpPr>
        <p:spPr>
          <a:xfrm>
            <a:off x="131924" y="1041098"/>
            <a:ext cx="2469337" cy="2938765"/>
          </a:xfrm>
          <a:prstGeom prst="rect">
            <a:avLst/>
          </a:prstGeom>
        </p:spPr>
        <p:style>
          <a:lnRef idx="2">
            <a:schemeClr val="accent1"/>
          </a:lnRef>
          <a:fillRef idx="1">
            <a:schemeClr val="lt1"/>
          </a:fillRef>
          <a:effectRef idx="0">
            <a:schemeClr val="accent1"/>
          </a:effectRef>
          <a:fontRef idx="minor">
            <a:schemeClr val="dk1"/>
          </a:fontRef>
        </p:style>
        <p:txBody>
          <a:bodyPr vert="eaVert" wrap="square" rtlCol="0">
            <a:spAutoFit/>
          </a:bodyPr>
          <a:lstStyle/>
          <a:p>
            <a:endParaRPr lang="zh-CN" altLang="en-US" dirty="0"/>
          </a:p>
        </p:txBody>
      </p:sp>
      <p:sp>
        <p:nvSpPr>
          <p:cNvPr id="59395"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fld id="{36E60C1C-F369-41D4-B72F-B666BF204CC2}" type="slidenum">
              <a:rPr lang="zh-CN" altLang="en-US" sz="1200" smtClean="0">
                <a:solidFill>
                  <a:srgbClr val="898989"/>
                </a:solidFill>
                <a:latin typeface="Calibri" panose="020F0502020204030204" pitchFamily="34" charset="0"/>
                <a:ea typeface="宋体" panose="02010600030101010101" pitchFamily="2" charset="-122"/>
              </a:rPr>
              <a:pPr latinLnBrk="0">
                <a:spcBef>
                  <a:spcPct val="0"/>
                </a:spcBef>
                <a:buFontTx/>
                <a:buNone/>
              </a:pPr>
              <a:t>23</a:t>
            </a:fld>
            <a:endParaRPr lang="zh-CN" altLang="en-US" sz="1200">
              <a:solidFill>
                <a:srgbClr val="898989"/>
              </a:solidFill>
              <a:latin typeface="Calibri" panose="020F0502020204030204" pitchFamily="34" charset="0"/>
              <a:ea typeface="宋体" panose="02010600030101010101" pitchFamily="2" charset="-122"/>
            </a:endParaRPr>
          </a:p>
        </p:txBody>
      </p:sp>
      <p:sp>
        <p:nvSpPr>
          <p:cNvPr id="33" name="立方体 32"/>
          <p:cNvSpPr/>
          <p:nvPr/>
        </p:nvSpPr>
        <p:spPr>
          <a:xfrm>
            <a:off x="3492500" y="1037432"/>
            <a:ext cx="1800225" cy="1871662"/>
          </a:xfrm>
          <a:prstGeom prst="cube">
            <a:avLst/>
          </a:prstGeom>
        </p:spPr>
        <p:style>
          <a:lnRef idx="3">
            <a:schemeClr val="lt1"/>
          </a:lnRef>
          <a:fillRef idx="1">
            <a:schemeClr val="dk1"/>
          </a:fillRef>
          <a:effectRef idx="1">
            <a:schemeClr val="dk1"/>
          </a:effectRef>
          <a:fontRef idx="minor">
            <a:schemeClr val="lt1"/>
          </a:fontRef>
        </p:style>
        <p:txBody>
          <a:bodyPr anchor="ctr"/>
          <a:lstStyle/>
          <a:p>
            <a:pPr algn="ctr">
              <a:defRPr/>
            </a:pPr>
            <a:endParaRPr lang="zh-CN" altLang="en-US"/>
          </a:p>
        </p:txBody>
      </p:sp>
      <p:sp>
        <p:nvSpPr>
          <p:cNvPr id="34" name="右箭头 33"/>
          <p:cNvSpPr/>
          <p:nvPr/>
        </p:nvSpPr>
        <p:spPr>
          <a:xfrm>
            <a:off x="2339975" y="2060575"/>
            <a:ext cx="1008063" cy="431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5" name="右箭头 34"/>
          <p:cNvSpPr/>
          <p:nvPr/>
        </p:nvSpPr>
        <p:spPr>
          <a:xfrm>
            <a:off x="5435600" y="2054225"/>
            <a:ext cx="1008063" cy="431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9399" name="文本框 9"/>
          <p:cNvSpPr txBox="1">
            <a:spLocks noChangeArrowheads="1"/>
          </p:cNvSpPr>
          <p:nvPr/>
        </p:nvSpPr>
        <p:spPr bwMode="auto">
          <a:xfrm>
            <a:off x="131924" y="1555131"/>
            <a:ext cx="15792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latinLnBrk="0">
              <a:spcBef>
                <a:spcPct val="0"/>
              </a:spcBef>
              <a:buFontTx/>
              <a:buNone/>
            </a:pPr>
            <a:r>
              <a:rPr lang="zh-CN" altLang="en-US" sz="1800" b="1" dirty="0">
                <a:solidFill>
                  <a:srgbClr val="FF0000"/>
                </a:solidFill>
                <a:latin typeface="Calibri" panose="020F0502020204030204" pitchFamily="34" charset="0"/>
                <a:ea typeface="宋体" panose="02010600030101010101" pitchFamily="2" charset="-122"/>
              </a:rPr>
              <a:t>视力视力与否</a:t>
            </a:r>
            <a:endParaRPr lang="en-US" altLang="zh-CN" sz="1800" b="1" dirty="0">
              <a:solidFill>
                <a:srgbClr val="FF0000"/>
              </a:solidFill>
              <a:latin typeface="Calibri" panose="020F0502020204030204" pitchFamily="34" charset="0"/>
              <a:ea typeface="宋体" panose="02010600030101010101" pitchFamily="2" charset="-122"/>
            </a:endParaRPr>
          </a:p>
        </p:txBody>
      </p:sp>
      <p:sp>
        <p:nvSpPr>
          <p:cNvPr id="59400" name="文本框 10"/>
          <p:cNvSpPr txBox="1">
            <a:spLocks noChangeArrowheads="1"/>
          </p:cNvSpPr>
          <p:nvPr/>
        </p:nvSpPr>
        <p:spPr bwMode="auto">
          <a:xfrm>
            <a:off x="6691375" y="1676400"/>
            <a:ext cx="61106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latinLnBrk="0">
              <a:spcBef>
                <a:spcPct val="0"/>
              </a:spcBef>
              <a:buFontTx/>
              <a:buNone/>
            </a:pPr>
            <a:r>
              <a:rPr lang="zh-CN" altLang="en-US" sz="2400" dirty="0">
                <a:latin typeface="Calibri" panose="020F0502020204030204" pitchFamily="34" charset="0"/>
                <a:ea typeface="宋体" panose="02010600030101010101" pitchFamily="2" charset="-122"/>
              </a:rPr>
              <a:t>是</a:t>
            </a:r>
            <a:r>
              <a:rPr lang="en-US" altLang="zh-CN" sz="2400" dirty="0">
                <a:latin typeface="Calibri" panose="020F0502020204030204" pitchFamily="34" charset="0"/>
                <a:ea typeface="宋体" panose="02010600030101010101" pitchFamily="2" charset="-122"/>
              </a:rPr>
              <a:t>/</a:t>
            </a:r>
          </a:p>
          <a:p>
            <a:pPr algn="ctr" latinLnBrk="0">
              <a:spcBef>
                <a:spcPct val="0"/>
              </a:spcBef>
              <a:buFontTx/>
              <a:buNone/>
            </a:pPr>
            <a:r>
              <a:rPr lang="zh-CN" altLang="en-US" sz="2400" dirty="0">
                <a:latin typeface="Calibri" panose="020F0502020204030204" pitchFamily="34" charset="0"/>
                <a:ea typeface="宋体" panose="02010600030101010101" pitchFamily="2" charset="-122"/>
              </a:rPr>
              <a:t>否</a:t>
            </a:r>
          </a:p>
        </p:txBody>
      </p:sp>
      <p:pic>
        <p:nvPicPr>
          <p:cNvPr id="38"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25875" y="1390650"/>
            <a:ext cx="915988" cy="171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虚尾箭头 38"/>
          <p:cNvSpPr/>
          <p:nvPr/>
        </p:nvSpPr>
        <p:spPr bwMode="auto">
          <a:xfrm rot="5400000">
            <a:off x="3913188" y="2970215"/>
            <a:ext cx="741361" cy="1008062"/>
          </a:xfrm>
          <a:prstGeom prst="stripedRightArrow">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en-US"/>
          </a:p>
        </p:txBody>
      </p:sp>
      <p:sp>
        <p:nvSpPr>
          <p:cNvPr id="59403" name="文本框 13"/>
          <p:cNvSpPr txBox="1">
            <a:spLocks noChangeArrowheads="1"/>
          </p:cNvSpPr>
          <p:nvPr/>
        </p:nvSpPr>
        <p:spPr bwMode="auto">
          <a:xfrm>
            <a:off x="4791195" y="3101531"/>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r>
              <a:rPr lang="zh-CN" altLang="en-US" sz="2400" b="1" dirty="0">
                <a:latin typeface="Calibri" panose="020F0502020204030204" pitchFamily="34" charset="0"/>
                <a:ea typeface="宋体" panose="02010600030101010101" pitchFamily="2" charset="-122"/>
              </a:rPr>
              <a:t>规则学习与重要度分析</a:t>
            </a:r>
          </a:p>
        </p:txBody>
      </p:sp>
      <p:sp>
        <p:nvSpPr>
          <p:cNvPr id="41" name="立方体 40"/>
          <p:cNvSpPr/>
          <p:nvPr/>
        </p:nvSpPr>
        <p:spPr bwMode="auto">
          <a:xfrm>
            <a:off x="3492500" y="3979863"/>
            <a:ext cx="1800225" cy="1871662"/>
          </a:xfrm>
          <a:prstGeom prst="cube">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p>
        </p:txBody>
      </p:sp>
      <p:pic>
        <p:nvPicPr>
          <p:cNvPr id="59405" name="图片 1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17913" y="4635500"/>
            <a:ext cx="112395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左大括号 42"/>
          <p:cNvSpPr/>
          <p:nvPr/>
        </p:nvSpPr>
        <p:spPr bwMode="auto">
          <a:xfrm>
            <a:off x="5435600" y="3979863"/>
            <a:ext cx="431800" cy="1871662"/>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59407" name="TextBox 9"/>
          <p:cNvSpPr txBox="1">
            <a:spLocks noChangeArrowheads="1"/>
          </p:cNvSpPr>
          <p:nvPr/>
        </p:nvSpPr>
        <p:spPr bwMode="auto">
          <a:xfrm>
            <a:off x="5921920" y="3852050"/>
            <a:ext cx="25781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r>
              <a:rPr lang="en-US" altLang="zh-CN" sz="1800" dirty="0">
                <a:latin typeface="Calibri" panose="020F0502020204030204" pitchFamily="34" charset="0"/>
                <a:ea typeface="宋体" panose="02010600030101010101" pitchFamily="2" charset="-122"/>
              </a:rPr>
              <a:t>1</a:t>
            </a:r>
            <a:r>
              <a:rPr lang="zh-CN" altLang="en-US" sz="1800" dirty="0">
                <a:latin typeface="Calibri" panose="020F0502020204030204" pitchFamily="34" charset="0"/>
                <a:ea typeface="宋体" panose="02010600030101010101" pitchFamily="2" charset="-122"/>
              </a:rPr>
              <a:t>、构建决策树模型并提取规则</a:t>
            </a:r>
          </a:p>
        </p:txBody>
      </p:sp>
      <p:sp>
        <p:nvSpPr>
          <p:cNvPr id="59409" name="文本框 9"/>
          <p:cNvSpPr txBox="1">
            <a:spLocks noChangeArrowheads="1"/>
          </p:cNvSpPr>
          <p:nvPr/>
        </p:nvSpPr>
        <p:spPr bwMode="auto">
          <a:xfrm>
            <a:off x="562962" y="2322952"/>
            <a:ext cx="2123729"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latinLnBrk="0">
              <a:spcBef>
                <a:spcPct val="0"/>
              </a:spcBef>
              <a:buFontTx/>
              <a:buNone/>
            </a:pPr>
            <a:r>
              <a:rPr lang="zh-CN" altLang="en-US" sz="1800" b="1" dirty="0">
                <a:solidFill>
                  <a:srgbClr val="FF0000"/>
                </a:solidFill>
                <a:latin typeface="Calibri" panose="020F0502020204030204" pitchFamily="34" charset="0"/>
                <a:ea typeface="宋体" panose="02010600030101010101" pitchFamily="2" charset="-122"/>
              </a:rPr>
              <a:t>属性</a:t>
            </a:r>
            <a:endParaRPr lang="en-US" altLang="zh-CN" sz="1800" b="1" dirty="0">
              <a:solidFill>
                <a:srgbClr val="FF0000"/>
              </a:solidFill>
              <a:latin typeface="Calibri" panose="020F0502020204030204" pitchFamily="34" charset="0"/>
              <a:ea typeface="宋体" panose="02010600030101010101" pitchFamily="2" charset="-122"/>
            </a:endParaRPr>
          </a:p>
          <a:p>
            <a:pPr algn="ctr" latinLnBrk="0">
              <a:spcBef>
                <a:spcPct val="0"/>
              </a:spcBef>
              <a:buFontTx/>
              <a:buNone/>
            </a:pPr>
            <a:r>
              <a:rPr lang="zh-CN" altLang="en-US" sz="1600" dirty="0">
                <a:latin typeface="Calibri" panose="020F0502020204030204" pitchFamily="34" charset="0"/>
                <a:ea typeface="宋体" panose="02010600030101010101" pitchFamily="2" charset="-122"/>
              </a:rPr>
              <a:t>作业时间</a:t>
            </a:r>
            <a:endParaRPr lang="en-US" altLang="zh-CN" sz="1600" dirty="0">
              <a:latin typeface="Calibri" panose="020F0502020204030204" pitchFamily="34" charset="0"/>
              <a:ea typeface="宋体" panose="02010600030101010101" pitchFamily="2" charset="-122"/>
            </a:endParaRPr>
          </a:p>
          <a:p>
            <a:pPr algn="ctr" latinLnBrk="0">
              <a:spcBef>
                <a:spcPct val="0"/>
              </a:spcBef>
              <a:buFontTx/>
              <a:buNone/>
            </a:pPr>
            <a:r>
              <a:rPr lang="zh-CN" altLang="en-US" sz="1600" dirty="0">
                <a:latin typeface="Calibri" panose="020F0502020204030204" pitchFamily="34" charset="0"/>
                <a:ea typeface="宋体" panose="02010600030101010101" pitchFamily="2" charset="-122"/>
              </a:rPr>
              <a:t>睡眠时间</a:t>
            </a:r>
            <a:endParaRPr lang="en-US" altLang="zh-CN" sz="1600" dirty="0">
              <a:latin typeface="Calibri" panose="020F0502020204030204" pitchFamily="34" charset="0"/>
              <a:ea typeface="宋体" panose="02010600030101010101" pitchFamily="2" charset="-122"/>
            </a:endParaRPr>
          </a:p>
          <a:p>
            <a:pPr algn="ctr" latinLnBrk="0">
              <a:spcBef>
                <a:spcPct val="0"/>
              </a:spcBef>
              <a:buFontTx/>
              <a:buNone/>
            </a:pPr>
            <a:r>
              <a:rPr lang="zh-CN" altLang="en-US" sz="1600" dirty="0">
                <a:latin typeface="Calibri" panose="020F0502020204030204" pitchFamily="34" charset="0"/>
                <a:ea typeface="宋体" panose="02010600030101010101" pitchFamily="2" charset="-122"/>
              </a:rPr>
              <a:t>父母一方是否近视</a:t>
            </a:r>
            <a:endParaRPr lang="en-US" altLang="zh-CN" sz="1600" dirty="0">
              <a:latin typeface="Calibri" panose="020F0502020204030204" pitchFamily="34" charset="0"/>
              <a:ea typeface="宋体" panose="02010600030101010101" pitchFamily="2" charset="-122"/>
            </a:endParaRPr>
          </a:p>
          <a:p>
            <a:pPr algn="ctr" latinLnBrk="0">
              <a:spcBef>
                <a:spcPct val="0"/>
              </a:spcBef>
              <a:buFontTx/>
              <a:buNone/>
            </a:pPr>
            <a:r>
              <a:rPr lang="zh-CN" altLang="en-US" sz="1600" dirty="0">
                <a:latin typeface="Calibri" panose="020F0502020204030204" pitchFamily="34" charset="0"/>
                <a:ea typeface="宋体" panose="02010600030101010101" pitchFamily="2" charset="-122"/>
              </a:rPr>
              <a:t>用眼是否过度</a:t>
            </a:r>
            <a:endParaRPr lang="en-US" altLang="zh-CN" sz="1600" dirty="0">
              <a:latin typeface="Calibri" panose="020F0502020204030204" pitchFamily="34" charset="0"/>
              <a:ea typeface="宋体" panose="02010600030101010101" pitchFamily="2" charset="-122"/>
            </a:endParaRPr>
          </a:p>
          <a:p>
            <a:pPr algn="ctr" latinLnBrk="0">
              <a:spcBef>
                <a:spcPct val="0"/>
              </a:spcBef>
              <a:buFontTx/>
              <a:buNone/>
            </a:pPr>
            <a:r>
              <a:rPr lang="zh-CN" altLang="en-US" sz="1600" dirty="0">
                <a:latin typeface="Calibri" panose="020F0502020204030204" pitchFamily="34" charset="0"/>
                <a:ea typeface="宋体" panose="02010600030101010101" pitchFamily="2" charset="-122"/>
              </a:rPr>
              <a:t>看电脑和玩游戏时间</a:t>
            </a:r>
          </a:p>
        </p:txBody>
      </p:sp>
      <p:cxnSp>
        <p:nvCxnSpPr>
          <p:cNvPr id="47" name="直接连接符 46"/>
          <p:cNvCxnSpPr>
            <a:cxnSpLocks/>
          </p:cNvCxnSpPr>
          <p:nvPr/>
        </p:nvCxnSpPr>
        <p:spPr>
          <a:xfrm flipH="1">
            <a:off x="374481" y="1327287"/>
            <a:ext cx="1555593" cy="2518717"/>
          </a:xfrm>
          <a:prstGeom prst="line">
            <a:avLst/>
          </a:prstGeom>
        </p:spPr>
        <p:style>
          <a:lnRef idx="1">
            <a:schemeClr val="dk1"/>
          </a:lnRef>
          <a:fillRef idx="0">
            <a:schemeClr val="dk1"/>
          </a:fillRef>
          <a:effectRef idx="0">
            <a:schemeClr val="dk1"/>
          </a:effectRef>
          <a:fontRef idx="minor">
            <a:schemeClr val="tx1"/>
          </a:fontRef>
        </p:style>
      </p:cxnSp>
      <p:sp>
        <p:nvSpPr>
          <p:cNvPr id="21" name="标题 1">
            <a:extLst>
              <a:ext uri="{FF2B5EF4-FFF2-40B4-BE49-F238E27FC236}">
                <a16:creationId xmlns:a16="http://schemas.microsoft.com/office/drawing/2014/main" id="{FBBFDBD6-B239-47F5-862B-55460384F2AE}"/>
              </a:ext>
            </a:extLst>
          </p:cNvPr>
          <p:cNvSpPr>
            <a:spLocks noGrp="1"/>
          </p:cNvSpPr>
          <p:nvPr>
            <p:ph type="title"/>
          </p:nvPr>
        </p:nvSpPr>
        <p:spPr>
          <a:xfrm>
            <a:off x="863953" y="79342"/>
            <a:ext cx="8229600" cy="687846"/>
          </a:xfrm>
        </p:spPr>
        <p:txBody>
          <a:bodyPr>
            <a:noAutofit/>
          </a:bodyPr>
          <a:lstStyle/>
          <a:p>
            <a:pPr lvl="0"/>
            <a:r>
              <a:rPr lang="zh-CN" altLang="en-US" sz="2400" dirty="0">
                <a:solidFill>
                  <a:srgbClr val="FF0000"/>
                </a:solidFill>
              </a:rPr>
              <a:t>蠕变性能优化的规则抽取</a:t>
            </a:r>
          </a:p>
        </p:txBody>
      </p:sp>
      <p:sp>
        <p:nvSpPr>
          <p:cNvPr id="22" name="TextBox 18">
            <a:extLst>
              <a:ext uri="{FF2B5EF4-FFF2-40B4-BE49-F238E27FC236}">
                <a16:creationId xmlns:a16="http://schemas.microsoft.com/office/drawing/2014/main" id="{451CBB39-995F-4C7D-B609-DB7CCA22966F}"/>
              </a:ext>
            </a:extLst>
          </p:cNvPr>
          <p:cNvSpPr txBox="1">
            <a:spLocks noChangeArrowheads="1"/>
          </p:cNvSpPr>
          <p:nvPr/>
        </p:nvSpPr>
        <p:spPr bwMode="auto">
          <a:xfrm>
            <a:off x="5867400" y="5537755"/>
            <a:ext cx="292767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r>
              <a:rPr lang="en-US" altLang="zh-CN" sz="1800" dirty="0">
                <a:latin typeface="Calibri" panose="020F0502020204030204" pitchFamily="34" charset="0"/>
                <a:ea typeface="宋体" panose="02010600030101010101" pitchFamily="2" charset="-122"/>
              </a:rPr>
              <a:t>2</a:t>
            </a:r>
            <a:r>
              <a:rPr lang="zh-CN" altLang="en-US" sz="1800" dirty="0">
                <a:latin typeface="Calibri" panose="020F0502020204030204" pitchFamily="34" charset="0"/>
                <a:ea typeface="宋体" panose="02010600030101010101" pitchFamily="2" charset="-122"/>
              </a:rPr>
              <a:t>、基于决策树模型分析各个成因的重要度</a:t>
            </a:r>
          </a:p>
        </p:txBody>
      </p:sp>
      <p:sp>
        <p:nvSpPr>
          <p:cNvPr id="5" name="矩形 4">
            <a:extLst>
              <a:ext uri="{FF2B5EF4-FFF2-40B4-BE49-F238E27FC236}">
                <a16:creationId xmlns:a16="http://schemas.microsoft.com/office/drawing/2014/main" id="{C3B86093-D3EF-4D6B-B1C7-478DDEF150BB}"/>
              </a:ext>
            </a:extLst>
          </p:cNvPr>
          <p:cNvSpPr/>
          <p:nvPr/>
        </p:nvSpPr>
        <p:spPr>
          <a:xfrm>
            <a:off x="6130323" y="1029062"/>
            <a:ext cx="1733167" cy="400110"/>
          </a:xfrm>
          <a:prstGeom prst="rect">
            <a:avLst/>
          </a:prstGeom>
        </p:spPr>
        <p:txBody>
          <a:bodyPr wrap="none">
            <a:spAutoFit/>
          </a:bodyPr>
          <a:lstStyle/>
          <a:p>
            <a:pPr algn="ctr">
              <a:spcBef>
                <a:spcPct val="0"/>
              </a:spcBef>
            </a:pPr>
            <a:r>
              <a:rPr lang="zh-CN" altLang="en-US" sz="2000" b="1" dirty="0"/>
              <a:t>视力近视与否</a:t>
            </a:r>
            <a:endParaRPr lang="en-US" altLang="zh-CN" sz="2000" b="1" dirty="0"/>
          </a:p>
        </p:txBody>
      </p:sp>
      <p:sp>
        <p:nvSpPr>
          <p:cNvPr id="2" name="文本框 1">
            <a:extLst>
              <a:ext uri="{FF2B5EF4-FFF2-40B4-BE49-F238E27FC236}">
                <a16:creationId xmlns:a16="http://schemas.microsoft.com/office/drawing/2014/main" id="{D4544737-53F8-458F-8790-B89E3A42DE4D}"/>
              </a:ext>
            </a:extLst>
          </p:cNvPr>
          <p:cNvSpPr txBox="1"/>
          <p:nvPr/>
        </p:nvSpPr>
        <p:spPr>
          <a:xfrm>
            <a:off x="150027" y="1041099"/>
            <a:ext cx="2522672" cy="400110"/>
          </a:xfrm>
          <a:prstGeom prst="rect">
            <a:avLst/>
          </a:prstGeom>
          <a:noFill/>
        </p:spPr>
        <p:txBody>
          <a:bodyPr wrap="square" rtlCol="0">
            <a:spAutoFit/>
          </a:bodyPr>
          <a:lstStyle/>
          <a:p>
            <a:pPr algn="ctr"/>
            <a:r>
              <a:rPr lang="zh-CN" altLang="en-US" sz="2000" b="1" dirty="0"/>
              <a:t>视力健康训练数据</a:t>
            </a:r>
          </a:p>
        </p:txBody>
      </p:sp>
      <p:pic>
        <p:nvPicPr>
          <p:cNvPr id="9" name="图片 8">
            <a:extLst>
              <a:ext uri="{FF2B5EF4-FFF2-40B4-BE49-F238E27FC236}">
                <a16:creationId xmlns:a16="http://schemas.microsoft.com/office/drawing/2014/main" id="{919E3C02-3300-4F32-A68A-43D4D4CEF16B}"/>
              </a:ext>
            </a:extLst>
          </p:cNvPr>
          <p:cNvPicPr>
            <a:picLocks noChangeAspect="1"/>
          </p:cNvPicPr>
          <p:nvPr/>
        </p:nvPicPr>
        <p:blipFill>
          <a:blip r:embed="rId6"/>
          <a:stretch>
            <a:fillRect/>
          </a:stretch>
        </p:blipFill>
        <p:spPr>
          <a:xfrm>
            <a:off x="212982" y="789203"/>
            <a:ext cx="8718036" cy="52795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4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940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40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59403" grpId="0"/>
      <p:bldP spid="41" grpId="0" animBg="1"/>
      <p:bldP spid="43" grpId="0" animBg="1"/>
      <p:bldP spid="59407" grpId="0"/>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流程图: 多文档 7"/>
          <p:cNvSpPr/>
          <p:nvPr/>
        </p:nvSpPr>
        <p:spPr>
          <a:xfrm>
            <a:off x="73397" y="3284538"/>
            <a:ext cx="1295400" cy="633412"/>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t>蠕变性能数据</a:t>
            </a:r>
          </a:p>
        </p:txBody>
      </p:sp>
      <p:sp>
        <p:nvSpPr>
          <p:cNvPr id="9" name="矩形 8"/>
          <p:cNvSpPr/>
          <p:nvPr/>
        </p:nvSpPr>
        <p:spPr>
          <a:xfrm>
            <a:off x="1620416" y="3313113"/>
            <a:ext cx="1295400" cy="5762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zh-CN" altLang="en-US" dirty="0"/>
              <a:t>决策树</a:t>
            </a:r>
          </a:p>
        </p:txBody>
      </p:sp>
      <p:sp>
        <p:nvSpPr>
          <p:cNvPr id="10" name="左大括号 9"/>
          <p:cNvSpPr/>
          <p:nvPr/>
        </p:nvSpPr>
        <p:spPr>
          <a:xfrm>
            <a:off x="2988072" y="1268413"/>
            <a:ext cx="431800" cy="4649788"/>
          </a:xfrm>
          <a:prstGeom prst="leftBrace">
            <a:avLst/>
          </a:prstGeom>
          <a:ln w="38100"/>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cxnSp>
        <p:nvCxnSpPr>
          <p:cNvPr id="12" name="直接箭头连接符 11"/>
          <p:cNvCxnSpPr>
            <a:cxnSpLocks/>
            <a:stCxn id="8" idx="3"/>
            <a:endCxn id="9" idx="1"/>
          </p:cNvCxnSpPr>
          <p:nvPr/>
        </p:nvCxnSpPr>
        <p:spPr>
          <a:xfrm>
            <a:off x="1368797" y="3601244"/>
            <a:ext cx="2516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灯片编号占位符 3"/>
          <p:cNvSpPr>
            <a:spLocks noGrp="1"/>
          </p:cNvSpPr>
          <p:nvPr>
            <p:ph type="sldNum" sz="quarter" idx="12"/>
          </p:nvPr>
        </p:nvSpPr>
        <p:spPr bwMode="auto">
          <a:xfrm>
            <a:off x="6553200" y="62134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fld id="{E363D669-E3A7-4689-B598-1E77178A3637}" type="slidenum">
              <a:rPr lang="zh-CN" altLang="en-US" sz="1200" smtClean="0">
                <a:solidFill>
                  <a:srgbClr val="898989"/>
                </a:solidFill>
                <a:latin typeface="Calibri" panose="020F0502020204030204" pitchFamily="34" charset="0"/>
                <a:ea typeface="宋体" panose="02010600030101010101" pitchFamily="2" charset="-122"/>
              </a:rPr>
              <a:pPr latinLnBrk="0">
                <a:spcBef>
                  <a:spcPct val="0"/>
                </a:spcBef>
                <a:buFontTx/>
                <a:buNone/>
              </a:pPr>
              <a:t>24</a:t>
            </a:fld>
            <a:endParaRPr lang="zh-CN" altLang="en-US" sz="1200" dirty="0">
              <a:solidFill>
                <a:srgbClr val="898989"/>
              </a:solidFill>
              <a:latin typeface="Calibri" panose="020F0502020204030204" pitchFamily="34" charset="0"/>
              <a:ea typeface="宋体" panose="02010600030101010101" pitchFamily="2" charset="-122"/>
            </a:endParaRPr>
          </a:p>
        </p:txBody>
      </p:sp>
      <p:sp>
        <p:nvSpPr>
          <p:cNvPr id="14" name="标题 1">
            <a:extLst>
              <a:ext uri="{FF2B5EF4-FFF2-40B4-BE49-F238E27FC236}">
                <a16:creationId xmlns:a16="http://schemas.microsoft.com/office/drawing/2014/main" id="{855C720E-B6DD-4F6D-BDD5-DBBDEA317262}"/>
              </a:ext>
            </a:extLst>
          </p:cNvPr>
          <p:cNvSpPr>
            <a:spLocks noGrp="1"/>
          </p:cNvSpPr>
          <p:nvPr>
            <p:ph type="title"/>
          </p:nvPr>
        </p:nvSpPr>
        <p:spPr>
          <a:xfrm>
            <a:off x="863953" y="79342"/>
            <a:ext cx="8229600" cy="687846"/>
          </a:xfrm>
        </p:spPr>
        <p:txBody>
          <a:bodyPr>
            <a:noAutofit/>
          </a:bodyPr>
          <a:lstStyle/>
          <a:p>
            <a:pPr lvl="0"/>
            <a:r>
              <a:rPr lang="zh-CN" altLang="en-US" sz="2400" dirty="0">
                <a:solidFill>
                  <a:srgbClr val="FF0000"/>
                </a:solidFill>
              </a:rPr>
              <a:t>基于蠕变性能的决策树及规则抽取</a:t>
            </a:r>
          </a:p>
        </p:txBody>
      </p:sp>
      <p:pic>
        <p:nvPicPr>
          <p:cNvPr id="28" name="图片 27">
            <a:extLst>
              <a:ext uri="{FF2B5EF4-FFF2-40B4-BE49-F238E27FC236}">
                <a16:creationId xmlns:a16="http://schemas.microsoft.com/office/drawing/2014/main" id="{DBD3D1B3-3E9A-48C3-8B45-AA8DE7435BF7}"/>
              </a:ext>
            </a:extLst>
          </p:cNvPr>
          <p:cNvPicPr>
            <a:picLocks noChangeAspect="1"/>
          </p:cNvPicPr>
          <p:nvPr/>
        </p:nvPicPr>
        <p:blipFill>
          <a:blip r:embed="rId4"/>
          <a:stretch>
            <a:fillRect/>
          </a:stretch>
        </p:blipFill>
        <p:spPr>
          <a:xfrm>
            <a:off x="3500741" y="935007"/>
            <a:ext cx="4867324" cy="3170877"/>
          </a:xfrm>
          <a:prstGeom prst="rect">
            <a:avLst/>
          </a:prstGeom>
        </p:spPr>
      </p:pic>
      <p:pic>
        <p:nvPicPr>
          <p:cNvPr id="29" name="图片 28">
            <a:extLst>
              <a:ext uri="{FF2B5EF4-FFF2-40B4-BE49-F238E27FC236}">
                <a16:creationId xmlns:a16="http://schemas.microsoft.com/office/drawing/2014/main" id="{32F014A9-434C-445C-A593-7574B35C5E80}"/>
              </a:ext>
            </a:extLst>
          </p:cNvPr>
          <p:cNvPicPr>
            <a:picLocks noChangeAspect="1"/>
          </p:cNvPicPr>
          <p:nvPr/>
        </p:nvPicPr>
        <p:blipFill>
          <a:blip r:embed="rId5"/>
          <a:stretch>
            <a:fillRect/>
          </a:stretch>
        </p:blipFill>
        <p:spPr>
          <a:xfrm>
            <a:off x="3500741" y="4273704"/>
            <a:ext cx="5528526" cy="230489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855C720E-B6DD-4F6D-BDD5-DBBDEA317262}"/>
              </a:ext>
            </a:extLst>
          </p:cNvPr>
          <p:cNvSpPr>
            <a:spLocks noGrp="1"/>
          </p:cNvSpPr>
          <p:nvPr>
            <p:ph type="title"/>
          </p:nvPr>
        </p:nvSpPr>
        <p:spPr>
          <a:xfrm>
            <a:off x="863953" y="79342"/>
            <a:ext cx="8229600" cy="687846"/>
          </a:xfrm>
        </p:spPr>
        <p:txBody>
          <a:bodyPr>
            <a:noAutofit/>
          </a:bodyPr>
          <a:lstStyle/>
          <a:p>
            <a:pPr lvl="0"/>
            <a:r>
              <a:rPr lang="zh-CN" altLang="en-US" sz="2400" dirty="0">
                <a:solidFill>
                  <a:srgbClr val="FF0000"/>
                </a:solidFill>
              </a:rPr>
              <a:t>基于蠕变性能的决策树（</a:t>
            </a:r>
            <a:r>
              <a:rPr lang="en-US" altLang="zh-CN" sz="2400" dirty="0">
                <a:solidFill>
                  <a:srgbClr val="FF0000"/>
                </a:solidFill>
              </a:rPr>
              <a:t>1</a:t>
            </a:r>
            <a:r>
              <a:rPr lang="zh-CN" altLang="en-US" sz="2400" dirty="0">
                <a:solidFill>
                  <a:srgbClr val="FF0000"/>
                </a:solidFill>
              </a:rPr>
              <a:t>）及规则抽取</a:t>
            </a:r>
          </a:p>
        </p:txBody>
      </p:sp>
      <p:pic>
        <p:nvPicPr>
          <p:cNvPr id="2" name="图片 1">
            <a:extLst>
              <a:ext uri="{FF2B5EF4-FFF2-40B4-BE49-F238E27FC236}">
                <a16:creationId xmlns:a16="http://schemas.microsoft.com/office/drawing/2014/main" id="{468D2854-DCD7-4D37-AFD4-9E1FEEABBE9E}"/>
              </a:ext>
            </a:extLst>
          </p:cNvPr>
          <p:cNvPicPr>
            <a:picLocks noChangeAspect="1"/>
          </p:cNvPicPr>
          <p:nvPr/>
        </p:nvPicPr>
        <p:blipFill>
          <a:blip r:embed="rId4"/>
          <a:stretch>
            <a:fillRect/>
          </a:stretch>
        </p:blipFill>
        <p:spPr>
          <a:xfrm>
            <a:off x="107504" y="1196753"/>
            <a:ext cx="7511418" cy="4894060"/>
          </a:xfrm>
          <a:prstGeom prst="rect">
            <a:avLst/>
          </a:prstGeom>
        </p:spPr>
      </p:pic>
      <p:sp>
        <p:nvSpPr>
          <p:cNvPr id="15" name="矩形 14">
            <a:extLst>
              <a:ext uri="{FF2B5EF4-FFF2-40B4-BE49-F238E27FC236}">
                <a16:creationId xmlns:a16="http://schemas.microsoft.com/office/drawing/2014/main" id="{61E5B2E6-D7C5-4E74-9C5B-F9B17A990065}"/>
              </a:ext>
            </a:extLst>
          </p:cNvPr>
          <p:cNvSpPr/>
          <p:nvPr/>
        </p:nvSpPr>
        <p:spPr>
          <a:xfrm>
            <a:off x="5940152" y="767188"/>
            <a:ext cx="2160240" cy="2667000"/>
          </a:xfrm>
          <a:prstGeom prst="rect">
            <a:avLst/>
          </a:prstGeom>
          <a:ln>
            <a:solidFill>
              <a:srgbClr val="E58139"/>
            </a:solidFill>
          </a:ln>
        </p:spPr>
        <p:style>
          <a:lnRef idx="2">
            <a:schemeClr val="accent6"/>
          </a:lnRef>
          <a:fillRef idx="1">
            <a:schemeClr val="lt1"/>
          </a:fillRef>
          <a:effectRef idx="0">
            <a:schemeClr val="accent6"/>
          </a:effectRef>
          <a:fontRef idx="minor">
            <a:schemeClr val="dk1"/>
          </a:fontRef>
        </p:style>
        <p:txBody>
          <a:bodyPr anchor="ctr"/>
          <a:lstStyle/>
          <a:p>
            <a:pPr>
              <a:defRPr/>
            </a:pPr>
            <a:r>
              <a:rPr lang="zh-CN" altLang="en-US" sz="2000" dirty="0">
                <a:solidFill>
                  <a:srgbClr val="DE9050"/>
                </a:solidFill>
              </a:rPr>
              <a:t>正例规则：</a:t>
            </a:r>
            <a:endParaRPr lang="en-US" altLang="zh-CN" sz="2000" dirty="0">
              <a:solidFill>
                <a:srgbClr val="DE9050"/>
              </a:solidFill>
            </a:endParaRPr>
          </a:p>
          <a:p>
            <a:pPr>
              <a:defRPr/>
            </a:pPr>
            <a:r>
              <a:rPr lang="en-US" altLang="zh-CN" sz="1400" dirty="0">
                <a:solidFill>
                  <a:schemeClr val="tx1"/>
                </a:solidFill>
              </a:rPr>
              <a:t>1.if  </a:t>
            </a:r>
            <a:r>
              <a:rPr lang="zh-CN" altLang="en-US" sz="1400" dirty="0">
                <a:solidFill>
                  <a:schemeClr val="tx1"/>
                </a:solidFill>
              </a:rPr>
              <a:t>第一阶段时效处理温度   </a:t>
            </a:r>
            <a:r>
              <a:rPr lang="en-US" altLang="zh-CN" sz="1400" dirty="0">
                <a:solidFill>
                  <a:schemeClr val="tx1"/>
                </a:solidFill>
              </a:rPr>
              <a:t>1082.951</a:t>
            </a:r>
            <a:r>
              <a:rPr lang="zh-CN" altLang="en-US" sz="1400" dirty="0">
                <a:solidFill>
                  <a:schemeClr val="tx1"/>
                </a:solidFill>
              </a:rPr>
              <a:t>，固溶处理温度</a:t>
            </a:r>
            <a:r>
              <a:rPr lang="en-US" altLang="zh-CN" sz="1400" dirty="0">
                <a:solidFill>
                  <a:schemeClr val="tx1"/>
                </a:solidFill>
              </a:rPr>
              <a:t>&gt;1325.421</a:t>
            </a:r>
            <a:r>
              <a:rPr lang="zh-CN" altLang="en-US" sz="1400" dirty="0">
                <a:solidFill>
                  <a:schemeClr val="tx1"/>
                </a:solidFill>
              </a:rPr>
              <a:t>，</a:t>
            </a:r>
            <a:r>
              <a:rPr lang="en-US" altLang="zh-CN" sz="1400" dirty="0">
                <a:solidFill>
                  <a:schemeClr val="tx1"/>
                </a:solidFill>
              </a:rPr>
              <a:t>Ta</a:t>
            </a:r>
            <a:r>
              <a:rPr lang="zh-CN" altLang="en-US" sz="1400" dirty="0">
                <a:solidFill>
                  <a:schemeClr val="tx1"/>
                </a:solidFill>
              </a:rPr>
              <a:t>元素的质量分数</a:t>
            </a:r>
            <a:r>
              <a:rPr lang="en-US" altLang="zh-CN" sz="1400" dirty="0">
                <a:solidFill>
                  <a:schemeClr val="tx1"/>
                </a:solidFill>
              </a:rPr>
              <a:t>&gt;6.905</a:t>
            </a:r>
            <a:r>
              <a:rPr lang="zh-CN" altLang="en-US" sz="1400" dirty="0">
                <a:solidFill>
                  <a:schemeClr val="tx1"/>
                </a:solidFill>
              </a:rPr>
              <a:t>，</a:t>
            </a:r>
            <a:r>
              <a:rPr lang="en-US" altLang="zh-CN" sz="1400" dirty="0">
                <a:solidFill>
                  <a:schemeClr val="tx1"/>
                </a:solidFill>
              </a:rPr>
              <a:t>then </a:t>
            </a:r>
            <a:r>
              <a:rPr lang="en-US" altLang="zh-CN" sz="1400" b="1" dirty="0">
                <a:solidFill>
                  <a:srgbClr val="FF0000"/>
                </a:solidFill>
              </a:rPr>
              <a:t>superior</a:t>
            </a:r>
            <a:r>
              <a:rPr lang="en-US" altLang="zh-CN" sz="1400" dirty="0">
                <a:solidFill>
                  <a:schemeClr val="tx1"/>
                </a:solidFill>
              </a:rPr>
              <a:t>;</a:t>
            </a:r>
          </a:p>
          <a:p>
            <a:pPr>
              <a:defRPr/>
            </a:pPr>
            <a:r>
              <a:rPr lang="en-US" altLang="zh-CN" sz="1400" dirty="0">
                <a:solidFill>
                  <a:schemeClr val="tx1"/>
                </a:solidFill>
              </a:rPr>
              <a:t>2.If </a:t>
            </a:r>
            <a:r>
              <a:rPr lang="zh-CN" altLang="en-US" sz="1400" dirty="0">
                <a:solidFill>
                  <a:schemeClr val="tx1"/>
                </a:solidFill>
              </a:rPr>
              <a:t>第一阶段时效处理温度     </a:t>
            </a:r>
            <a:r>
              <a:rPr lang="en-US" altLang="zh-CN" sz="1400" dirty="0">
                <a:solidFill>
                  <a:schemeClr val="tx1"/>
                </a:solidFill>
              </a:rPr>
              <a:t>1082.951</a:t>
            </a:r>
            <a:r>
              <a:rPr lang="zh-CN" altLang="en-US" sz="1400" dirty="0">
                <a:solidFill>
                  <a:schemeClr val="tx1"/>
                </a:solidFill>
              </a:rPr>
              <a:t>，</a:t>
            </a:r>
            <a:r>
              <a:rPr lang="en-US" altLang="zh-CN" sz="1400" dirty="0">
                <a:solidFill>
                  <a:schemeClr val="tx1"/>
                </a:solidFill>
              </a:rPr>
              <a:t>W</a:t>
            </a:r>
            <a:r>
              <a:rPr lang="zh-CN" altLang="en-US" sz="1400" dirty="0">
                <a:solidFill>
                  <a:schemeClr val="tx1"/>
                </a:solidFill>
              </a:rPr>
              <a:t>元素的质量分数</a:t>
            </a:r>
            <a:r>
              <a:rPr lang="en-US" altLang="zh-CN" sz="1400" dirty="0">
                <a:solidFill>
                  <a:schemeClr val="tx1"/>
                </a:solidFill>
              </a:rPr>
              <a:t>&gt;</a:t>
            </a:r>
            <a:r>
              <a:rPr lang="zh-CN" altLang="en-US" sz="1400" dirty="0">
                <a:solidFill>
                  <a:schemeClr val="tx1"/>
                </a:solidFill>
              </a:rPr>
              <a:t> </a:t>
            </a:r>
            <a:r>
              <a:rPr lang="en-US" altLang="zh-CN" sz="1400" dirty="0">
                <a:solidFill>
                  <a:schemeClr val="tx1"/>
                </a:solidFill>
              </a:rPr>
              <a:t>5.026,Cr</a:t>
            </a:r>
            <a:r>
              <a:rPr lang="zh-CN" altLang="en-US" sz="1400" dirty="0">
                <a:solidFill>
                  <a:schemeClr val="tx1"/>
                </a:solidFill>
              </a:rPr>
              <a:t>元素的质量分数    </a:t>
            </a:r>
            <a:r>
              <a:rPr lang="en-US" altLang="zh-CN" sz="1400" dirty="0">
                <a:solidFill>
                  <a:schemeClr val="tx1"/>
                </a:solidFill>
              </a:rPr>
              <a:t>6.45.then </a:t>
            </a:r>
            <a:r>
              <a:rPr lang="en-US" altLang="zh-CN" sz="1400" b="1" dirty="0">
                <a:solidFill>
                  <a:srgbClr val="FF0000"/>
                </a:solidFill>
              </a:rPr>
              <a:t>superior</a:t>
            </a:r>
            <a:r>
              <a:rPr lang="en-US" altLang="zh-CN" sz="1400" dirty="0">
                <a:solidFill>
                  <a:schemeClr val="tx1"/>
                </a:solidFill>
              </a:rPr>
              <a:t>;</a:t>
            </a:r>
          </a:p>
          <a:p>
            <a:pPr>
              <a:defRPr/>
            </a:pPr>
            <a:r>
              <a:rPr lang="en-US" altLang="zh-CN" sz="1400" dirty="0">
                <a:solidFill>
                  <a:schemeClr val="tx1"/>
                </a:solidFill>
              </a:rPr>
              <a:t>…</a:t>
            </a:r>
            <a:endParaRPr lang="en-US" altLang="zh-CN" sz="2000" dirty="0">
              <a:solidFill>
                <a:schemeClr val="tx1"/>
              </a:solidFill>
            </a:endParaRPr>
          </a:p>
        </p:txBody>
      </p:sp>
      <p:graphicFrame>
        <p:nvGraphicFramePr>
          <p:cNvPr id="3" name="对象 2">
            <a:extLst>
              <a:ext uri="{FF2B5EF4-FFF2-40B4-BE49-F238E27FC236}">
                <a16:creationId xmlns:a16="http://schemas.microsoft.com/office/drawing/2014/main" id="{848BCD41-D88A-4271-A05F-1C09B3D627A7}"/>
              </a:ext>
            </a:extLst>
          </p:cNvPr>
          <p:cNvGraphicFramePr>
            <a:graphicFrameLocks noChangeAspect="1"/>
          </p:cNvGraphicFramePr>
          <p:nvPr>
            <p:extLst>
              <p:ext uri="{D42A27DB-BD31-4B8C-83A1-F6EECF244321}">
                <p14:modId xmlns:p14="http://schemas.microsoft.com/office/powerpoint/2010/main" val="1168461289"/>
              </p:ext>
            </p:extLst>
          </p:nvPr>
        </p:nvGraphicFramePr>
        <p:xfrm>
          <a:off x="6157168" y="1268760"/>
          <a:ext cx="281806" cy="254074"/>
        </p:xfrm>
        <a:graphic>
          <a:graphicData uri="http://schemas.openxmlformats.org/presentationml/2006/ole">
            <mc:AlternateContent xmlns:mc="http://schemas.openxmlformats.org/markup-compatibility/2006">
              <mc:Choice xmlns:v="urn:schemas-microsoft-com:vml" Requires="v">
                <p:oleObj spid="_x0000_s4429" name="Equation" r:id="rId5" imgW="114120" imgH="139680" progId="Equation.DSMT4">
                  <p:embed/>
                </p:oleObj>
              </mc:Choice>
              <mc:Fallback>
                <p:oleObj name="Equation" r:id="rId5" imgW="114120" imgH="139680" progId="Equation.DSMT4">
                  <p:embed/>
                  <p:pic>
                    <p:nvPicPr>
                      <p:cNvPr id="0" name=""/>
                      <p:cNvPicPr/>
                      <p:nvPr/>
                    </p:nvPicPr>
                    <p:blipFill>
                      <a:blip r:embed="rId6"/>
                      <a:stretch>
                        <a:fillRect/>
                      </a:stretch>
                    </p:blipFill>
                    <p:spPr>
                      <a:xfrm>
                        <a:off x="6157168" y="1268760"/>
                        <a:ext cx="281806" cy="254074"/>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DA16FE15-4851-427F-A0D0-174B919EADFB}"/>
              </a:ext>
            </a:extLst>
          </p:cNvPr>
          <p:cNvGraphicFramePr>
            <a:graphicFrameLocks noChangeAspect="1"/>
          </p:cNvGraphicFramePr>
          <p:nvPr>
            <p:extLst>
              <p:ext uri="{D42A27DB-BD31-4B8C-83A1-F6EECF244321}">
                <p14:modId xmlns:p14="http://schemas.microsoft.com/office/powerpoint/2010/main" val="3629981739"/>
              </p:ext>
            </p:extLst>
          </p:nvPr>
        </p:nvGraphicFramePr>
        <p:xfrm>
          <a:off x="6170613" y="2371725"/>
          <a:ext cx="280987" cy="207963"/>
        </p:xfrm>
        <a:graphic>
          <a:graphicData uri="http://schemas.openxmlformats.org/presentationml/2006/ole">
            <mc:AlternateContent xmlns:mc="http://schemas.openxmlformats.org/markup-compatibility/2006">
              <mc:Choice xmlns:v="urn:schemas-microsoft-com:vml" Requires="v">
                <p:oleObj spid="_x0000_s4430" name="Equation" r:id="rId7" imgW="114120" imgH="114120" progId="Equation.DSMT4">
                  <p:embed/>
                </p:oleObj>
              </mc:Choice>
              <mc:Fallback>
                <p:oleObj name="Equation" r:id="rId7" imgW="114120" imgH="114120" progId="Equation.DSMT4">
                  <p:embed/>
                  <p:pic>
                    <p:nvPicPr>
                      <p:cNvPr id="3" name="对象 2">
                        <a:extLst>
                          <a:ext uri="{FF2B5EF4-FFF2-40B4-BE49-F238E27FC236}">
                            <a16:creationId xmlns:a16="http://schemas.microsoft.com/office/drawing/2014/main" id="{848BCD41-D88A-4271-A05F-1C09B3D627A7}"/>
                          </a:ext>
                        </a:extLst>
                      </p:cNvPr>
                      <p:cNvPicPr/>
                      <p:nvPr/>
                    </p:nvPicPr>
                    <p:blipFill>
                      <a:blip r:embed="rId8"/>
                      <a:stretch>
                        <a:fillRect/>
                      </a:stretch>
                    </p:blipFill>
                    <p:spPr>
                      <a:xfrm>
                        <a:off x="6170613" y="2371725"/>
                        <a:ext cx="280987" cy="207963"/>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80A50201-FB46-40CD-9DD2-25434E4B239C}"/>
              </a:ext>
            </a:extLst>
          </p:cNvPr>
          <p:cNvGraphicFramePr>
            <a:graphicFrameLocks noChangeAspect="1"/>
          </p:cNvGraphicFramePr>
          <p:nvPr>
            <p:extLst>
              <p:ext uri="{D42A27DB-BD31-4B8C-83A1-F6EECF244321}">
                <p14:modId xmlns:p14="http://schemas.microsoft.com/office/powerpoint/2010/main" val="2815322297"/>
              </p:ext>
            </p:extLst>
          </p:nvPr>
        </p:nvGraphicFramePr>
        <p:xfrm>
          <a:off x="6879369" y="2780928"/>
          <a:ext cx="281806" cy="254074"/>
        </p:xfrm>
        <a:graphic>
          <a:graphicData uri="http://schemas.openxmlformats.org/presentationml/2006/ole">
            <mc:AlternateContent xmlns:mc="http://schemas.openxmlformats.org/markup-compatibility/2006">
              <mc:Choice xmlns:v="urn:schemas-microsoft-com:vml" Requires="v">
                <p:oleObj spid="_x0000_s4431" name="Equation" r:id="rId9" imgW="114120" imgH="139680" progId="Equation.DSMT4">
                  <p:embed/>
                </p:oleObj>
              </mc:Choice>
              <mc:Fallback>
                <p:oleObj name="Equation" r:id="rId9" imgW="114120" imgH="139680" progId="Equation.DSMT4">
                  <p:embed/>
                  <p:pic>
                    <p:nvPicPr>
                      <p:cNvPr id="3" name="对象 2">
                        <a:extLst>
                          <a:ext uri="{FF2B5EF4-FFF2-40B4-BE49-F238E27FC236}">
                            <a16:creationId xmlns:a16="http://schemas.microsoft.com/office/drawing/2014/main" id="{848BCD41-D88A-4271-A05F-1C09B3D627A7}"/>
                          </a:ext>
                        </a:extLst>
                      </p:cNvPr>
                      <p:cNvPicPr/>
                      <p:nvPr/>
                    </p:nvPicPr>
                    <p:blipFill>
                      <a:blip r:embed="rId6"/>
                      <a:stretch>
                        <a:fillRect/>
                      </a:stretch>
                    </p:blipFill>
                    <p:spPr>
                      <a:xfrm>
                        <a:off x="6879369" y="2780928"/>
                        <a:ext cx="281806" cy="254074"/>
                      </a:xfrm>
                      <a:prstGeom prst="rect">
                        <a:avLst/>
                      </a:prstGeom>
                    </p:spPr>
                  </p:pic>
                </p:oleObj>
              </mc:Fallback>
            </mc:AlternateContent>
          </a:graphicData>
        </a:graphic>
      </p:graphicFrame>
      <p:sp>
        <p:nvSpPr>
          <p:cNvPr id="19" name="矩形 18">
            <a:extLst>
              <a:ext uri="{FF2B5EF4-FFF2-40B4-BE49-F238E27FC236}">
                <a16:creationId xmlns:a16="http://schemas.microsoft.com/office/drawing/2014/main" id="{147255ED-27C6-4868-8031-CEFFAA4858E9}"/>
              </a:ext>
            </a:extLst>
          </p:cNvPr>
          <p:cNvSpPr/>
          <p:nvPr/>
        </p:nvSpPr>
        <p:spPr>
          <a:xfrm>
            <a:off x="5940153" y="3643783"/>
            <a:ext cx="2160240" cy="2667000"/>
          </a:xfrm>
          <a:prstGeom prst="rect">
            <a:avLst/>
          </a:prstGeom>
          <a:ln>
            <a:solidFill>
              <a:srgbClr val="E58139"/>
            </a:solidFill>
          </a:ln>
        </p:spPr>
        <p:style>
          <a:lnRef idx="2">
            <a:schemeClr val="accent6"/>
          </a:lnRef>
          <a:fillRef idx="1">
            <a:schemeClr val="lt1"/>
          </a:fillRef>
          <a:effectRef idx="0">
            <a:schemeClr val="accent6"/>
          </a:effectRef>
          <a:fontRef idx="minor">
            <a:schemeClr val="dk1"/>
          </a:fontRef>
        </p:style>
        <p:txBody>
          <a:bodyPr anchor="ctr"/>
          <a:lstStyle/>
          <a:p>
            <a:pPr>
              <a:defRPr/>
            </a:pPr>
            <a:r>
              <a:rPr lang="zh-CN" altLang="en-US" sz="2000" dirty="0">
                <a:solidFill>
                  <a:srgbClr val="DE9050"/>
                </a:solidFill>
              </a:rPr>
              <a:t>反例规则：</a:t>
            </a:r>
            <a:endParaRPr lang="en-US" altLang="zh-CN" sz="2000" dirty="0">
              <a:solidFill>
                <a:srgbClr val="DE9050"/>
              </a:solidFill>
            </a:endParaRPr>
          </a:p>
          <a:p>
            <a:pPr>
              <a:defRPr/>
            </a:pPr>
            <a:r>
              <a:rPr lang="en-US" altLang="zh-CN" sz="1400" dirty="0">
                <a:solidFill>
                  <a:schemeClr val="tx1"/>
                </a:solidFill>
              </a:rPr>
              <a:t>1.if  </a:t>
            </a:r>
            <a:r>
              <a:rPr lang="zh-CN" altLang="en-US" sz="1400" dirty="0">
                <a:solidFill>
                  <a:schemeClr val="tx1"/>
                </a:solidFill>
              </a:rPr>
              <a:t>第一阶段时效处理温度   </a:t>
            </a:r>
            <a:r>
              <a:rPr lang="en-US" altLang="zh-CN" sz="1400" dirty="0">
                <a:solidFill>
                  <a:schemeClr val="tx1"/>
                </a:solidFill>
              </a:rPr>
              <a:t>1082.951</a:t>
            </a:r>
            <a:r>
              <a:rPr lang="zh-CN" altLang="en-US" sz="1400" dirty="0">
                <a:solidFill>
                  <a:schemeClr val="tx1"/>
                </a:solidFill>
              </a:rPr>
              <a:t>，固溶处理温度</a:t>
            </a:r>
            <a:r>
              <a:rPr lang="en-US" altLang="zh-CN" sz="1400" dirty="0">
                <a:solidFill>
                  <a:schemeClr val="tx1"/>
                </a:solidFill>
              </a:rPr>
              <a:t>&gt;1325.421</a:t>
            </a:r>
            <a:r>
              <a:rPr lang="zh-CN" altLang="en-US" sz="1400" dirty="0">
                <a:solidFill>
                  <a:schemeClr val="tx1"/>
                </a:solidFill>
              </a:rPr>
              <a:t>，</a:t>
            </a:r>
            <a:r>
              <a:rPr lang="en-US" altLang="zh-CN" sz="1400" dirty="0">
                <a:solidFill>
                  <a:schemeClr val="tx1"/>
                </a:solidFill>
              </a:rPr>
              <a:t>Ta</a:t>
            </a:r>
            <a:r>
              <a:rPr lang="zh-CN" altLang="en-US" sz="1400" dirty="0">
                <a:solidFill>
                  <a:schemeClr val="tx1"/>
                </a:solidFill>
              </a:rPr>
              <a:t>元素的质量分数</a:t>
            </a:r>
            <a:r>
              <a:rPr lang="en-US" altLang="zh-CN" sz="1400" dirty="0">
                <a:solidFill>
                  <a:schemeClr val="tx1"/>
                </a:solidFill>
              </a:rPr>
              <a:t>&lt;6.905</a:t>
            </a:r>
            <a:r>
              <a:rPr lang="zh-CN" altLang="en-US" sz="1400" dirty="0">
                <a:solidFill>
                  <a:schemeClr val="tx1"/>
                </a:solidFill>
              </a:rPr>
              <a:t>，</a:t>
            </a:r>
            <a:r>
              <a:rPr lang="en-US" altLang="zh-CN" sz="1400" dirty="0">
                <a:solidFill>
                  <a:schemeClr val="tx1"/>
                </a:solidFill>
              </a:rPr>
              <a:t>then </a:t>
            </a:r>
            <a:r>
              <a:rPr lang="en-US" altLang="zh-CN" sz="1400" b="1" dirty="0">
                <a:solidFill>
                  <a:srgbClr val="FF0000"/>
                </a:solidFill>
              </a:rPr>
              <a:t>poor</a:t>
            </a:r>
          </a:p>
          <a:p>
            <a:pPr>
              <a:defRPr/>
            </a:pPr>
            <a:r>
              <a:rPr lang="en-US" altLang="zh-CN" sz="1400" dirty="0">
                <a:solidFill>
                  <a:schemeClr val="tx1"/>
                </a:solidFill>
              </a:rPr>
              <a:t>2.If </a:t>
            </a:r>
            <a:r>
              <a:rPr lang="zh-CN" altLang="en-US" sz="1400" dirty="0">
                <a:solidFill>
                  <a:schemeClr val="tx1"/>
                </a:solidFill>
              </a:rPr>
              <a:t>第一阶段时效处理温度     </a:t>
            </a:r>
            <a:r>
              <a:rPr lang="en-US" altLang="zh-CN" sz="1400" dirty="0">
                <a:solidFill>
                  <a:schemeClr val="tx1"/>
                </a:solidFill>
              </a:rPr>
              <a:t>1082.951</a:t>
            </a:r>
            <a:r>
              <a:rPr lang="zh-CN" altLang="en-US" sz="1400" dirty="0">
                <a:solidFill>
                  <a:schemeClr val="tx1"/>
                </a:solidFill>
              </a:rPr>
              <a:t>，</a:t>
            </a:r>
            <a:r>
              <a:rPr lang="en-US" altLang="zh-CN" sz="1400" dirty="0">
                <a:solidFill>
                  <a:schemeClr val="tx1"/>
                </a:solidFill>
              </a:rPr>
              <a:t>W</a:t>
            </a:r>
            <a:r>
              <a:rPr lang="zh-CN" altLang="en-US" sz="1400" dirty="0">
                <a:solidFill>
                  <a:schemeClr val="tx1"/>
                </a:solidFill>
              </a:rPr>
              <a:t>元素的质量分数    </a:t>
            </a:r>
            <a:r>
              <a:rPr lang="en-US" altLang="zh-CN" sz="1400" dirty="0">
                <a:solidFill>
                  <a:schemeClr val="tx1"/>
                </a:solidFill>
              </a:rPr>
              <a:t>5.026,then </a:t>
            </a:r>
            <a:r>
              <a:rPr lang="en-US" altLang="zh-CN" sz="1400" b="1" dirty="0">
                <a:solidFill>
                  <a:srgbClr val="FF0000"/>
                </a:solidFill>
              </a:rPr>
              <a:t>poor</a:t>
            </a:r>
          </a:p>
          <a:p>
            <a:pPr>
              <a:defRPr/>
            </a:pPr>
            <a:r>
              <a:rPr lang="en-US" altLang="zh-CN" sz="1400" dirty="0">
                <a:solidFill>
                  <a:schemeClr val="tx1"/>
                </a:solidFill>
              </a:rPr>
              <a:t>…</a:t>
            </a:r>
            <a:endParaRPr lang="en-US" altLang="zh-CN" sz="2000" dirty="0">
              <a:solidFill>
                <a:schemeClr val="tx1"/>
              </a:solidFill>
            </a:endParaRPr>
          </a:p>
        </p:txBody>
      </p:sp>
      <p:sp>
        <p:nvSpPr>
          <p:cNvPr id="4" name="箭头: 右 3">
            <a:extLst>
              <a:ext uri="{FF2B5EF4-FFF2-40B4-BE49-F238E27FC236}">
                <a16:creationId xmlns:a16="http://schemas.microsoft.com/office/drawing/2014/main" id="{7501DF19-9860-4483-ACB4-651A4F454145}"/>
              </a:ext>
            </a:extLst>
          </p:cNvPr>
          <p:cNvSpPr/>
          <p:nvPr/>
        </p:nvSpPr>
        <p:spPr>
          <a:xfrm>
            <a:off x="4803660" y="2789312"/>
            <a:ext cx="1068187" cy="930844"/>
          </a:xfrm>
          <a:prstGeom prst="rightArrow">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0" scaled="1"/>
            <a:tileRect/>
          </a:gra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0" name="对象 19">
            <a:extLst>
              <a:ext uri="{FF2B5EF4-FFF2-40B4-BE49-F238E27FC236}">
                <a16:creationId xmlns:a16="http://schemas.microsoft.com/office/drawing/2014/main" id="{2128D157-714A-4D74-901B-50AD9498292E}"/>
              </a:ext>
            </a:extLst>
          </p:cNvPr>
          <p:cNvGraphicFramePr>
            <a:graphicFrameLocks noChangeAspect="1"/>
          </p:cNvGraphicFramePr>
          <p:nvPr>
            <p:extLst>
              <p:ext uri="{D42A27DB-BD31-4B8C-83A1-F6EECF244321}">
                <p14:modId xmlns:p14="http://schemas.microsoft.com/office/powerpoint/2010/main" val="1447455091"/>
              </p:ext>
            </p:extLst>
          </p:nvPr>
        </p:nvGraphicFramePr>
        <p:xfrm>
          <a:off x="6156176" y="4255046"/>
          <a:ext cx="281806" cy="254074"/>
        </p:xfrm>
        <a:graphic>
          <a:graphicData uri="http://schemas.openxmlformats.org/presentationml/2006/ole">
            <mc:AlternateContent xmlns:mc="http://schemas.openxmlformats.org/markup-compatibility/2006">
              <mc:Choice xmlns:v="urn:schemas-microsoft-com:vml" Requires="v">
                <p:oleObj spid="_x0000_s4432" name="Equation" r:id="rId10" imgW="114120" imgH="139680" progId="Equation.DSMT4">
                  <p:embed/>
                </p:oleObj>
              </mc:Choice>
              <mc:Fallback>
                <p:oleObj name="Equation" r:id="rId10" imgW="114120" imgH="139680" progId="Equation.DSMT4">
                  <p:embed/>
                  <p:pic>
                    <p:nvPicPr>
                      <p:cNvPr id="3" name="对象 2">
                        <a:extLst>
                          <a:ext uri="{FF2B5EF4-FFF2-40B4-BE49-F238E27FC236}">
                            <a16:creationId xmlns:a16="http://schemas.microsoft.com/office/drawing/2014/main" id="{848BCD41-D88A-4271-A05F-1C09B3D627A7}"/>
                          </a:ext>
                        </a:extLst>
                      </p:cNvPr>
                      <p:cNvPicPr/>
                      <p:nvPr/>
                    </p:nvPicPr>
                    <p:blipFill>
                      <a:blip r:embed="rId6"/>
                      <a:stretch>
                        <a:fillRect/>
                      </a:stretch>
                    </p:blipFill>
                    <p:spPr>
                      <a:xfrm>
                        <a:off x="6156176" y="4255046"/>
                        <a:ext cx="281806" cy="254074"/>
                      </a:xfrm>
                      <a:prstGeom prst="rect">
                        <a:avLst/>
                      </a:prstGeom>
                    </p:spPr>
                  </p:pic>
                </p:oleObj>
              </mc:Fallback>
            </mc:AlternateContent>
          </a:graphicData>
        </a:graphic>
      </p:graphicFrame>
      <p:graphicFrame>
        <p:nvGraphicFramePr>
          <p:cNvPr id="22" name="对象 21">
            <a:extLst>
              <a:ext uri="{FF2B5EF4-FFF2-40B4-BE49-F238E27FC236}">
                <a16:creationId xmlns:a16="http://schemas.microsoft.com/office/drawing/2014/main" id="{2266438C-F3AA-48EA-BFA4-0646FFA59C88}"/>
              </a:ext>
            </a:extLst>
          </p:cNvPr>
          <p:cNvGraphicFramePr>
            <a:graphicFrameLocks noChangeAspect="1"/>
          </p:cNvGraphicFramePr>
          <p:nvPr>
            <p:extLst>
              <p:ext uri="{D42A27DB-BD31-4B8C-83A1-F6EECF244321}">
                <p14:modId xmlns:p14="http://schemas.microsoft.com/office/powerpoint/2010/main" val="1579234780"/>
              </p:ext>
            </p:extLst>
          </p:nvPr>
        </p:nvGraphicFramePr>
        <p:xfrm>
          <a:off x="6156176" y="5309269"/>
          <a:ext cx="280987" cy="207963"/>
        </p:xfrm>
        <a:graphic>
          <a:graphicData uri="http://schemas.openxmlformats.org/presentationml/2006/ole">
            <mc:AlternateContent xmlns:mc="http://schemas.openxmlformats.org/markup-compatibility/2006">
              <mc:Choice xmlns:v="urn:schemas-microsoft-com:vml" Requires="v">
                <p:oleObj spid="_x0000_s4433" name="Equation" r:id="rId11" imgW="114120" imgH="114120" progId="Equation.DSMT4">
                  <p:embed/>
                </p:oleObj>
              </mc:Choice>
              <mc:Fallback>
                <p:oleObj name="Equation" r:id="rId11" imgW="114120" imgH="114120" progId="Equation.DSMT4">
                  <p:embed/>
                  <p:pic>
                    <p:nvPicPr>
                      <p:cNvPr id="16" name="对象 15">
                        <a:extLst>
                          <a:ext uri="{FF2B5EF4-FFF2-40B4-BE49-F238E27FC236}">
                            <a16:creationId xmlns:a16="http://schemas.microsoft.com/office/drawing/2014/main" id="{DA16FE15-4851-427F-A0D0-174B919EADFB}"/>
                          </a:ext>
                        </a:extLst>
                      </p:cNvPr>
                      <p:cNvPicPr/>
                      <p:nvPr/>
                    </p:nvPicPr>
                    <p:blipFill>
                      <a:blip r:embed="rId8"/>
                      <a:stretch>
                        <a:fillRect/>
                      </a:stretch>
                    </p:blipFill>
                    <p:spPr>
                      <a:xfrm>
                        <a:off x="6156176" y="5309269"/>
                        <a:ext cx="280987" cy="207963"/>
                      </a:xfrm>
                      <a:prstGeom prst="rect">
                        <a:avLst/>
                      </a:prstGeom>
                    </p:spPr>
                  </p:pic>
                </p:oleObj>
              </mc:Fallback>
            </mc:AlternateContent>
          </a:graphicData>
        </a:graphic>
      </p:graphicFrame>
      <p:graphicFrame>
        <p:nvGraphicFramePr>
          <p:cNvPr id="23" name="对象 22">
            <a:extLst>
              <a:ext uri="{FF2B5EF4-FFF2-40B4-BE49-F238E27FC236}">
                <a16:creationId xmlns:a16="http://schemas.microsoft.com/office/drawing/2014/main" id="{0F0E6811-C1A7-4C8F-91A6-D25F9E1735D4}"/>
              </a:ext>
            </a:extLst>
          </p:cNvPr>
          <p:cNvGraphicFramePr>
            <a:graphicFrameLocks noChangeAspect="1"/>
          </p:cNvGraphicFramePr>
          <p:nvPr>
            <p:extLst>
              <p:ext uri="{D42A27DB-BD31-4B8C-83A1-F6EECF244321}">
                <p14:modId xmlns:p14="http://schemas.microsoft.com/office/powerpoint/2010/main" val="3575662753"/>
              </p:ext>
            </p:extLst>
          </p:nvPr>
        </p:nvGraphicFramePr>
        <p:xfrm>
          <a:off x="6738466" y="5517232"/>
          <a:ext cx="281806" cy="254074"/>
        </p:xfrm>
        <a:graphic>
          <a:graphicData uri="http://schemas.openxmlformats.org/presentationml/2006/ole">
            <mc:AlternateContent xmlns:mc="http://schemas.openxmlformats.org/markup-compatibility/2006">
              <mc:Choice xmlns:v="urn:schemas-microsoft-com:vml" Requires="v">
                <p:oleObj spid="_x0000_s4434" name="Equation" r:id="rId12" imgW="114120" imgH="139680" progId="Equation.DSMT4">
                  <p:embed/>
                </p:oleObj>
              </mc:Choice>
              <mc:Fallback>
                <p:oleObj name="Equation" r:id="rId12" imgW="114120" imgH="139680" progId="Equation.DSMT4">
                  <p:embed/>
                  <p:pic>
                    <p:nvPicPr>
                      <p:cNvPr id="3" name="对象 2">
                        <a:extLst>
                          <a:ext uri="{FF2B5EF4-FFF2-40B4-BE49-F238E27FC236}">
                            <a16:creationId xmlns:a16="http://schemas.microsoft.com/office/drawing/2014/main" id="{848BCD41-D88A-4271-A05F-1C09B3D627A7}"/>
                          </a:ext>
                        </a:extLst>
                      </p:cNvPr>
                      <p:cNvPicPr/>
                      <p:nvPr/>
                    </p:nvPicPr>
                    <p:blipFill>
                      <a:blip r:embed="rId6"/>
                      <a:stretch>
                        <a:fillRect/>
                      </a:stretch>
                    </p:blipFill>
                    <p:spPr>
                      <a:xfrm>
                        <a:off x="6738466" y="5517232"/>
                        <a:ext cx="281806" cy="254074"/>
                      </a:xfrm>
                      <a:prstGeom prst="rect">
                        <a:avLst/>
                      </a:prstGeom>
                    </p:spPr>
                  </p:pic>
                </p:oleObj>
              </mc:Fallback>
            </mc:AlternateContent>
          </a:graphicData>
        </a:graphic>
      </p:graphicFrame>
      <p:sp>
        <p:nvSpPr>
          <p:cNvPr id="5" name="文本框 4">
            <a:extLst>
              <a:ext uri="{FF2B5EF4-FFF2-40B4-BE49-F238E27FC236}">
                <a16:creationId xmlns:a16="http://schemas.microsoft.com/office/drawing/2014/main" id="{A62E9504-F934-46A3-A498-153EE554075F}"/>
              </a:ext>
            </a:extLst>
          </p:cNvPr>
          <p:cNvSpPr txBox="1"/>
          <p:nvPr/>
        </p:nvSpPr>
        <p:spPr>
          <a:xfrm>
            <a:off x="1581471" y="6072374"/>
            <a:ext cx="3275999" cy="646331"/>
          </a:xfrm>
          <a:prstGeom prst="rect">
            <a:avLst/>
          </a:prstGeom>
          <a:noFill/>
        </p:spPr>
        <p:txBody>
          <a:bodyPr wrap="square" rtlCol="0">
            <a:spAutoFit/>
          </a:bodyPr>
          <a:lstStyle/>
          <a:p>
            <a:pPr algn="ctr"/>
            <a:r>
              <a:rPr lang="zh-CN" altLang="en-US" b="1" dirty="0"/>
              <a:t>基于</a:t>
            </a:r>
            <a:r>
              <a:rPr lang="zh-CN" altLang="en-US" b="1" dirty="0">
                <a:solidFill>
                  <a:srgbClr val="FF0000"/>
                </a:solidFill>
              </a:rPr>
              <a:t>合金组分与热处理工艺</a:t>
            </a:r>
            <a:r>
              <a:rPr lang="zh-CN" altLang="en-US" b="1" dirty="0"/>
              <a:t>的蠕变性能决策树</a:t>
            </a:r>
          </a:p>
        </p:txBody>
      </p:sp>
    </p:spTree>
    <p:extLst>
      <p:ext uri="{BB962C8B-B14F-4D97-AF65-F5344CB8AC3E}">
        <p14:creationId xmlns:p14="http://schemas.microsoft.com/office/powerpoint/2010/main" val="3084051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855C720E-B6DD-4F6D-BDD5-DBBDEA317262}"/>
              </a:ext>
            </a:extLst>
          </p:cNvPr>
          <p:cNvSpPr>
            <a:spLocks noGrp="1"/>
          </p:cNvSpPr>
          <p:nvPr>
            <p:ph type="title"/>
          </p:nvPr>
        </p:nvSpPr>
        <p:spPr>
          <a:xfrm>
            <a:off x="863953" y="79342"/>
            <a:ext cx="8229600" cy="687846"/>
          </a:xfrm>
        </p:spPr>
        <p:txBody>
          <a:bodyPr>
            <a:noAutofit/>
          </a:bodyPr>
          <a:lstStyle/>
          <a:p>
            <a:pPr lvl="0"/>
            <a:r>
              <a:rPr lang="zh-CN" altLang="en-US" sz="2400" dirty="0">
                <a:solidFill>
                  <a:srgbClr val="FF0000"/>
                </a:solidFill>
              </a:rPr>
              <a:t>基于蠕变性能的决策树（</a:t>
            </a:r>
            <a:r>
              <a:rPr lang="en-US" altLang="zh-CN" sz="2400" dirty="0">
                <a:solidFill>
                  <a:srgbClr val="FF0000"/>
                </a:solidFill>
              </a:rPr>
              <a:t>2</a:t>
            </a:r>
            <a:r>
              <a:rPr lang="zh-CN" altLang="en-US" sz="2400" dirty="0">
                <a:solidFill>
                  <a:srgbClr val="FF0000"/>
                </a:solidFill>
              </a:rPr>
              <a:t>）及规则抽取</a:t>
            </a:r>
          </a:p>
        </p:txBody>
      </p:sp>
      <p:sp>
        <p:nvSpPr>
          <p:cNvPr id="15" name="矩形 14">
            <a:extLst>
              <a:ext uri="{FF2B5EF4-FFF2-40B4-BE49-F238E27FC236}">
                <a16:creationId xmlns:a16="http://schemas.microsoft.com/office/drawing/2014/main" id="{61E5B2E6-D7C5-4E74-9C5B-F9B17A990065}"/>
              </a:ext>
            </a:extLst>
          </p:cNvPr>
          <p:cNvSpPr/>
          <p:nvPr/>
        </p:nvSpPr>
        <p:spPr>
          <a:xfrm>
            <a:off x="5940152" y="767188"/>
            <a:ext cx="2160240" cy="2667000"/>
          </a:xfrm>
          <a:prstGeom prst="rect">
            <a:avLst/>
          </a:prstGeom>
          <a:ln>
            <a:solidFill>
              <a:srgbClr val="E58139"/>
            </a:solidFill>
          </a:ln>
        </p:spPr>
        <p:style>
          <a:lnRef idx="2">
            <a:schemeClr val="accent6"/>
          </a:lnRef>
          <a:fillRef idx="1">
            <a:schemeClr val="lt1"/>
          </a:fillRef>
          <a:effectRef idx="0">
            <a:schemeClr val="accent6"/>
          </a:effectRef>
          <a:fontRef idx="minor">
            <a:schemeClr val="dk1"/>
          </a:fontRef>
        </p:style>
        <p:txBody>
          <a:bodyPr anchor="ctr"/>
          <a:lstStyle/>
          <a:p>
            <a:pPr>
              <a:defRPr/>
            </a:pPr>
            <a:r>
              <a:rPr lang="zh-CN" altLang="en-US" sz="2000" dirty="0">
                <a:solidFill>
                  <a:srgbClr val="DE9050"/>
                </a:solidFill>
              </a:rPr>
              <a:t>正例规则：</a:t>
            </a:r>
            <a:endParaRPr lang="en-US" altLang="zh-CN" sz="2000" dirty="0">
              <a:solidFill>
                <a:srgbClr val="DE9050"/>
              </a:solidFill>
            </a:endParaRPr>
          </a:p>
          <a:p>
            <a:pPr>
              <a:defRPr/>
            </a:pPr>
            <a:r>
              <a:rPr lang="en-US" altLang="zh-CN" sz="1400" dirty="0">
                <a:solidFill>
                  <a:schemeClr val="tx1"/>
                </a:solidFill>
              </a:rPr>
              <a:t>1.if  </a:t>
            </a:r>
            <a:r>
              <a:rPr lang="zh-CN" altLang="en-US" sz="1400" dirty="0">
                <a:solidFill>
                  <a:schemeClr val="tx1"/>
                </a:solidFill>
              </a:rPr>
              <a:t>点阵常数</a:t>
            </a:r>
            <a:r>
              <a:rPr lang="en-US" altLang="zh-CN" sz="1400" dirty="0">
                <a:solidFill>
                  <a:schemeClr val="tx1"/>
                </a:solidFill>
              </a:rPr>
              <a:t>0.343&lt;=L&lt;=0.352</a:t>
            </a:r>
            <a:r>
              <a:rPr lang="zh-CN" altLang="en-US" sz="1400" dirty="0">
                <a:solidFill>
                  <a:schemeClr val="tx1"/>
                </a:solidFill>
              </a:rPr>
              <a:t>，层错能</a:t>
            </a:r>
            <a:r>
              <a:rPr lang="el-GR" altLang="zh-CN" sz="1400" dirty="0">
                <a:solidFill>
                  <a:schemeClr val="tx1"/>
                </a:solidFill>
              </a:rPr>
              <a:t>τ</a:t>
            </a:r>
            <a:r>
              <a:rPr lang="en-US" altLang="zh-CN" sz="1400" dirty="0">
                <a:solidFill>
                  <a:schemeClr val="tx1"/>
                </a:solidFill>
              </a:rPr>
              <a:t>&lt;=36.64</a:t>
            </a:r>
            <a:r>
              <a:rPr lang="zh-CN" altLang="en-US" sz="1400" dirty="0">
                <a:solidFill>
                  <a:schemeClr val="tx1"/>
                </a:solidFill>
              </a:rPr>
              <a:t>，</a:t>
            </a:r>
            <a:r>
              <a:rPr lang="en-US" altLang="zh-CN" sz="1400" dirty="0">
                <a:solidFill>
                  <a:schemeClr val="tx1"/>
                </a:solidFill>
              </a:rPr>
              <a:t>then </a:t>
            </a:r>
            <a:r>
              <a:rPr lang="en-US" altLang="zh-CN" sz="1400" b="1" dirty="0">
                <a:solidFill>
                  <a:srgbClr val="FF0000"/>
                </a:solidFill>
              </a:rPr>
              <a:t>superior</a:t>
            </a:r>
            <a:r>
              <a:rPr lang="en-US" altLang="zh-CN" sz="1400" dirty="0">
                <a:solidFill>
                  <a:schemeClr val="tx1"/>
                </a:solidFill>
              </a:rPr>
              <a:t>;</a:t>
            </a:r>
          </a:p>
          <a:p>
            <a:pPr>
              <a:defRPr/>
            </a:pPr>
            <a:r>
              <a:rPr lang="en-US" altLang="zh-CN" sz="1400" dirty="0">
                <a:solidFill>
                  <a:schemeClr val="tx1"/>
                </a:solidFill>
              </a:rPr>
              <a:t>2.If  </a:t>
            </a:r>
            <a:r>
              <a:rPr lang="zh-CN" altLang="en-US" sz="1400" dirty="0">
                <a:solidFill>
                  <a:schemeClr val="tx1"/>
                </a:solidFill>
              </a:rPr>
              <a:t>点阵常数</a:t>
            </a:r>
            <a:r>
              <a:rPr lang="en-US" altLang="zh-CN" sz="1400" dirty="0">
                <a:solidFill>
                  <a:schemeClr val="tx1"/>
                </a:solidFill>
              </a:rPr>
              <a:t>&gt;0.352</a:t>
            </a:r>
            <a:r>
              <a:rPr lang="zh-CN" altLang="en-US" sz="1400" dirty="0">
                <a:solidFill>
                  <a:schemeClr val="tx1"/>
                </a:solidFill>
              </a:rPr>
              <a:t>，</a:t>
            </a:r>
            <a:r>
              <a:rPr lang="en-US" altLang="zh-CN" sz="1400" dirty="0">
                <a:solidFill>
                  <a:schemeClr val="tx1"/>
                </a:solidFill>
              </a:rPr>
              <a:t>0.646 &lt;=Ni</a:t>
            </a:r>
            <a:r>
              <a:rPr lang="en-US" altLang="zh-CN" sz="1400" baseline="-25000" dirty="0">
                <a:solidFill>
                  <a:schemeClr val="tx1"/>
                </a:solidFill>
              </a:rPr>
              <a:t>3</a:t>
            </a:r>
            <a:r>
              <a:rPr lang="en-US" altLang="zh-CN" sz="1400" dirty="0">
                <a:solidFill>
                  <a:schemeClr val="tx1"/>
                </a:solidFill>
              </a:rPr>
              <a:t>Al</a:t>
            </a:r>
            <a:r>
              <a:rPr lang="zh-CN" altLang="en-US" sz="1400" dirty="0">
                <a:solidFill>
                  <a:schemeClr val="tx1"/>
                </a:solidFill>
              </a:rPr>
              <a:t>相的体积分数</a:t>
            </a:r>
            <a:r>
              <a:rPr lang="en-US" altLang="zh-CN" sz="1400" dirty="0">
                <a:solidFill>
                  <a:schemeClr val="tx1"/>
                </a:solidFill>
              </a:rPr>
              <a:t>&lt;=0.664,</a:t>
            </a:r>
            <a:r>
              <a:rPr lang="zh-CN" altLang="en-US" sz="1400" dirty="0">
                <a:solidFill>
                  <a:schemeClr val="tx1"/>
                </a:solidFill>
              </a:rPr>
              <a:t>层错能</a:t>
            </a:r>
            <a:r>
              <a:rPr lang="en-US" altLang="zh-CN" sz="1400" dirty="0">
                <a:solidFill>
                  <a:schemeClr val="tx1"/>
                </a:solidFill>
              </a:rPr>
              <a:t>&lt;=42.606,then </a:t>
            </a:r>
            <a:r>
              <a:rPr lang="en-US" altLang="zh-CN" sz="1400" b="1" dirty="0">
                <a:solidFill>
                  <a:srgbClr val="FF0000"/>
                </a:solidFill>
              </a:rPr>
              <a:t>superior</a:t>
            </a:r>
          </a:p>
          <a:p>
            <a:pPr>
              <a:defRPr/>
            </a:pPr>
            <a:r>
              <a:rPr lang="en-US" altLang="zh-CN" sz="1400" b="1" dirty="0">
                <a:solidFill>
                  <a:schemeClr val="tx1"/>
                </a:solidFill>
              </a:rPr>
              <a:t>…</a:t>
            </a:r>
            <a:endParaRPr lang="en-US" altLang="zh-CN" sz="2000" b="1" dirty="0">
              <a:solidFill>
                <a:schemeClr val="tx1"/>
              </a:solidFill>
            </a:endParaRPr>
          </a:p>
        </p:txBody>
      </p:sp>
      <p:sp>
        <p:nvSpPr>
          <p:cNvPr id="19" name="矩形 18">
            <a:extLst>
              <a:ext uri="{FF2B5EF4-FFF2-40B4-BE49-F238E27FC236}">
                <a16:creationId xmlns:a16="http://schemas.microsoft.com/office/drawing/2014/main" id="{147255ED-27C6-4868-8031-CEFFAA4858E9}"/>
              </a:ext>
            </a:extLst>
          </p:cNvPr>
          <p:cNvSpPr/>
          <p:nvPr/>
        </p:nvSpPr>
        <p:spPr>
          <a:xfrm>
            <a:off x="5940153" y="3643783"/>
            <a:ext cx="2160240" cy="2667000"/>
          </a:xfrm>
          <a:prstGeom prst="rect">
            <a:avLst/>
          </a:prstGeom>
          <a:ln>
            <a:solidFill>
              <a:srgbClr val="E58139"/>
            </a:solidFill>
          </a:ln>
        </p:spPr>
        <p:style>
          <a:lnRef idx="2">
            <a:schemeClr val="accent6"/>
          </a:lnRef>
          <a:fillRef idx="1">
            <a:schemeClr val="lt1"/>
          </a:fillRef>
          <a:effectRef idx="0">
            <a:schemeClr val="accent6"/>
          </a:effectRef>
          <a:fontRef idx="minor">
            <a:schemeClr val="dk1"/>
          </a:fontRef>
        </p:style>
        <p:txBody>
          <a:bodyPr anchor="ctr"/>
          <a:lstStyle/>
          <a:p>
            <a:pPr>
              <a:defRPr/>
            </a:pPr>
            <a:r>
              <a:rPr lang="zh-CN" altLang="en-US" sz="2000" dirty="0">
                <a:solidFill>
                  <a:srgbClr val="DE9050"/>
                </a:solidFill>
              </a:rPr>
              <a:t>反例规则：</a:t>
            </a:r>
            <a:endParaRPr lang="en-US" altLang="zh-CN" sz="2000" dirty="0">
              <a:solidFill>
                <a:srgbClr val="DE9050"/>
              </a:solidFill>
            </a:endParaRPr>
          </a:p>
          <a:p>
            <a:pPr>
              <a:defRPr/>
            </a:pPr>
            <a:r>
              <a:rPr lang="en-US" altLang="zh-CN" sz="1400" dirty="0">
                <a:solidFill>
                  <a:schemeClr val="tx1"/>
                </a:solidFill>
              </a:rPr>
              <a:t>1.if  </a:t>
            </a:r>
            <a:r>
              <a:rPr lang="zh-CN" altLang="en-US" sz="1400" dirty="0">
                <a:solidFill>
                  <a:schemeClr val="tx1"/>
                </a:solidFill>
              </a:rPr>
              <a:t>点阵常数</a:t>
            </a:r>
            <a:r>
              <a:rPr lang="en-US" altLang="zh-CN" sz="1400" dirty="0">
                <a:solidFill>
                  <a:schemeClr val="tx1"/>
                </a:solidFill>
              </a:rPr>
              <a:t>L&lt;=0.352,36.64&lt;</a:t>
            </a:r>
            <a:r>
              <a:rPr lang="zh-CN" altLang="en-US" sz="1400" dirty="0">
                <a:solidFill>
                  <a:schemeClr val="tx1"/>
                </a:solidFill>
              </a:rPr>
              <a:t>层错能</a:t>
            </a:r>
            <a:r>
              <a:rPr lang="el-GR" altLang="zh-CN" sz="1400" dirty="0">
                <a:solidFill>
                  <a:schemeClr val="tx1"/>
                </a:solidFill>
              </a:rPr>
              <a:t>τ</a:t>
            </a:r>
            <a:r>
              <a:rPr lang="en-US" altLang="zh-CN" sz="1400" dirty="0">
                <a:solidFill>
                  <a:schemeClr val="tx1"/>
                </a:solidFill>
              </a:rPr>
              <a:t>&lt;=37.506,</a:t>
            </a:r>
            <a:r>
              <a:rPr lang="zh-CN" altLang="en-US" sz="1400" dirty="0">
                <a:solidFill>
                  <a:schemeClr val="tx1"/>
                </a:solidFill>
              </a:rPr>
              <a:t>剪切模量</a:t>
            </a:r>
            <a:r>
              <a:rPr lang="en-US" altLang="zh-CN" sz="1400" dirty="0">
                <a:solidFill>
                  <a:schemeClr val="tx1"/>
                </a:solidFill>
              </a:rPr>
              <a:t>&lt;=65.842</a:t>
            </a:r>
            <a:r>
              <a:rPr lang="zh-CN" altLang="en-US" sz="1400" dirty="0">
                <a:solidFill>
                  <a:schemeClr val="tx1"/>
                </a:solidFill>
              </a:rPr>
              <a:t>，</a:t>
            </a:r>
            <a:r>
              <a:rPr lang="en-US" altLang="zh-CN" sz="1400" dirty="0">
                <a:solidFill>
                  <a:schemeClr val="tx1"/>
                </a:solidFill>
              </a:rPr>
              <a:t>then </a:t>
            </a:r>
            <a:r>
              <a:rPr lang="en-US" altLang="zh-CN" sz="1400" b="1" dirty="0">
                <a:solidFill>
                  <a:srgbClr val="FF0000"/>
                </a:solidFill>
              </a:rPr>
              <a:t>poor</a:t>
            </a:r>
          </a:p>
          <a:p>
            <a:pPr>
              <a:defRPr/>
            </a:pPr>
            <a:r>
              <a:rPr lang="en-US" altLang="zh-CN" sz="1400" dirty="0">
                <a:solidFill>
                  <a:schemeClr val="tx1"/>
                </a:solidFill>
              </a:rPr>
              <a:t>2.If </a:t>
            </a:r>
            <a:r>
              <a:rPr lang="zh-CN" altLang="en-US" sz="1400" dirty="0">
                <a:solidFill>
                  <a:schemeClr val="tx1"/>
                </a:solidFill>
              </a:rPr>
              <a:t>点阵常数</a:t>
            </a:r>
            <a:r>
              <a:rPr lang="en-US" altLang="zh-CN" sz="1400" dirty="0">
                <a:solidFill>
                  <a:schemeClr val="tx1"/>
                </a:solidFill>
              </a:rPr>
              <a:t>L&lt;=0.352,</a:t>
            </a:r>
            <a:r>
              <a:rPr lang="zh-CN" altLang="en-US" sz="1400" dirty="0">
                <a:solidFill>
                  <a:schemeClr val="tx1"/>
                </a:solidFill>
              </a:rPr>
              <a:t>层错能</a:t>
            </a:r>
            <a:r>
              <a:rPr lang="el-GR" altLang="zh-CN" sz="1400" dirty="0">
                <a:solidFill>
                  <a:schemeClr val="tx1"/>
                </a:solidFill>
              </a:rPr>
              <a:t>τ</a:t>
            </a:r>
            <a:r>
              <a:rPr lang="en-US" altLang="zh-CN" sz="1400" dirty="0">
                <a:solidFill>
                  <a:schemeClr val="tx1"/>
                </a:solidFill>
              </a:rPr>
              <a:t>&gt;39.479,then </a:t>
            </a:r>
            <a:r>
              <a:rPr lang="en-US" altLang="zh-CN" sz="1400" b="1" dirty="0">
                <a:solidFill>
                  <a:srgbClr val="FF0000"/>
                </a:solidFill>
              </a:rPr>
              <a:t>poor</a:t>
            </a:r>
          </a:p>
          <a:p>
            <a:pPr>
              <a:defRPr/>
            </a:pPr>
            <a:r>
              <a:rPr lang="en-US" altLang="zh-CN" sz="1400" dirty="0">
                <a:solidFill>
                  <a:schemeClr val="tx1"/>
                </a:solidFill>
              </a:rPr>
              <a:t>…</a:t>
            </a:r>
            <a:endParaRPr lang="en-US" altLang="zh-CN" sz="2000" dirty="0">
              <a:solidFill>
                <a:schemeClr val="tx1"/>
              </a:solidFill>
            </a:endParaRPr>
          </a:p>
        </p:txBody>
      </p:sp>
      <p:pic>
        <p:nvPicPr>
          <p:cNvPr id="13" name="图片 12">
            <a:extLst>
              <a:ext uri="{FF2B5EF4-FFF2-40B4-BE49-F238E27FC236}">
                <a16:creationId xmlns:a16="http://schemas.microsoft.com/office/drawing/2014/main" id="{E6104FDF-82FB-4AC7-B017-1AAD50023282}"/>
              </a:ext>
            </a:extLst>
          </p:cNvPr>
          <p:cNvPicPr>
            <a:picLocks noChangeAspect="1"/>
          </p:cNvPicPr>
          <p:nvPr/>
        </p:nvPicPr>
        <p:blipFill>
          <a:blip r:embed="rId3"/>
          <a:stretch>
            <a:fillRect/>
          </a:stretch>
        </p:blipFill>
        <p:spPr>
          <a:xfrm>
            <a:off x="0" y="1679561"/>
            <a:ext cx="5658345" cy="3837671"/>
          </a:xfrm>
          <a:prstGeom prst="rect">
            <a:avLst/>
          </a:prstGeom>
        </p:spPr>
      </p:pic>
      <p:sp>
        <p:nvSpPr>
          <p:cNvPr id="4" name="箭头: 右 3">
            <a:extLst>
              <a:ext uri="{FF2B5EF4-FFF2-40B4-BE49-F238E27FC236}">
                <a16:creationId xmlns:a16="http://schemas.microsoft.com/office/drawing/2014/main" id="{7501DF19-9860-4483-ACB4-651A4F454145}"/>
              </a:ext>
            </a:extLst>
          </p:cNvPr>
          <p:cNvSpPr/>
          <p:nvPr/>
        </p:nvSpPr>
        <p:spPr>
          <a:xfrm>
            <a:off x="4871965" y="2667552"/>
            <a:ext cx="1068187" cy="930844"/>
          </a:xfrm>
          <a:prstGeom prst="rightArrow">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0" scaled="1"/>
            <a:tileRect/>
          </a:gra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AE9919BB-B4D2-413F-B67A-2C7C5DB18E88}"/>
              </a:ext>
            </a:extLst>
          </p:cNvPr>
          <p:cNvSpPr txBox="1"/>
          <p:nvPr/>
        </p:nvSpPr>
        <p:spPr>
          <a:xfrm>
            <a:off x="1191172" y="5517232"/>
            <a:ext cx="3275999" cy="646331"/>
          </a:xfrm>
          <a:prstGeom prst="rect">
            <a:avLst/>
          </a:prstGeom>
          <a:noFill/>
        </p:spPr>
        <p:txBody>
          <a:bodyPr wrap="square" rtlCol="0">
            <a:spAutoFit/>
          </a:bodyPr>
          <a:lstStyle/>
          <a:p>
            <a:pPr algn="ctr"/>
            <a:r>
              <a:rPr lang="zh-CN" altLang="en-US" b="1" dirty="0"/>
              <a:t>基于</a:t>
            </a:r>
            <a:r>
              <a:rPr lang="zh-CN" altLang="en-US" b="1" dirty="0">
                <a:solidFill>
                  <a:srgbClr val="FF0000"/>
                </a:solidFill>
              </a:rPr>
              <a:t>计算新属性</a:t>
            </a:r>
            <a:r>
              <a:rPr lang="zh-CN" altLang="en-US" b="1" dirty="0"/>
              <a:t>的蠕变性能</a:t>
            </a:r>
            <a:endParaRPr lang="en-US" altLang="zh-CN" b="1" dirty="0"/>
          </a:p>
          <a:p>
            <a:pPr algn="ctr"/>
            <a:r>
              <a:rPr lang="zh-CN" altLang="en-US" b="1" dirty="0"/>
              <a:t>决策树</a:t>
            </a:r>
          </a:p>
        </p:txBody>
      </p:sp>
    </p:spTree>
    <p:extLst>
      <p:ext uri="{BB962C8B-B14F-4D97-AF65-F5344CB8AC3E}">
        <p14:creationId xmlns:p14="http://schemas.microsoft.com/office/powerpoint/2010/main" val="842262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E145ED-8DD2-46BC-99EC-5122348F8D86}"/>
              </a:ext>
            </a:extLst>
          </p:cNvPr>
          <p:cNvSpPr>
            <a:spLocks noGrp="1"/>
          </p:cNvSpPr>
          <p:nvPr>
            <p:ph type="title"/>
          </p:nvPr>
        </p:nvSpPr>
        <p:spPr>
          <a:xfrm>
            <a:off x="932871" y="0"/>
            <a:ext cx="8229600" cy="796950"/>
          </a:xfrm>
        </p:spPr>
        <p:txBody>
          <a:bodyPr/>
          <a:lstStyle/>
          <a:p>
            <a:r>
              <a:rPr lang="zh-CN" altLang="en-US" dirty="0"/>
              <a:t>蠕变性能描述因子的重要性</a:t>
            </a:r>
          </a:p>
        </p:txBody>
      </p:sp>
      <p:graphicFrame>
        <p:nvGraphicFramePr>
          <p:cNvPr id="29" name="图表 28">
            <a:extLst>
              <a:ext uri="{FF2B5EF4-FFF2-40B4-BE49-F238E27FC236}">
                <a16:creationId xmlns:a16="http://schemas.microsoft.com/office/drawing/2014/main" id="{DCC658FB-A12B-4E9E-89EE-910CDDF2BDA9}"/>
              </a:ext>
            </a:extLst>
          </p:cNvPr>
          <p:cNvGraphicFramePr>
            <a:graphicFrameLocks/>
          </p:cNvGraphicFramePr>
          <p:nvPr>
            <p:extLst>
              <p:ext uri="{D42A27DB-BD31-4B8C-83A1-F6EECF244321}">
                <p14:modId xmlns:p14="http://schemas.microsoft.com/office/powerpoint/2010/main" val="4156998065"/>
              </p:ext>
            </p:extLst>
          </p:nvPr>
        </p:nvGraphicFramePr>
        <p:xfrm>
          <a:off x="115820" y="717078"/>
          <a:ext cx="4365003" cy="271192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0" name="图表 29">
            <a:extLst>
              <a:ext uri="{FF2B5EF4-FFF2-40B4-BE49-F238E27FC236}">
                <a16:creationId xmlns:a16="http://schemas.microsoft.com/office/drawing/2014/main" id="{A1294B98-7765-4463-B5F3-5BAC730A7D17}"/>
              </a:ext>
            </a:extLst>
          </p:cNvPr>
          <p:cNvGraphicFramePr>
            <a:graphicFrameLocks/>
          </p:cNvGraphicFramePr>
          <p:nvPr>
            <p:extLst>
              <p:ext uri="{D42A27DB-BD31-4B8C-83A1-F6EECF244321}">
                <p14:modId xmlns:p14="http://schemas.microsoft.com/office/powerpoint/2010/main" val="527881847"/>
              </p:ext>
            </p:extLst>
          </p:nvPr>
        </p:nvGraphicFramePr>
        <p:xfrm>
          <a:off x="170892" y="3781022"/>
          <a:ext cx="4822123" cy="245629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图表 10">
            <a:extLst>
              <a:ext uri="{FF2B5EF4-FFF2-40B4-BE49-F238E27FC236}">
                <a16:creationId xmlns:a16="http://schemas.microsoft.com/office/drawing/2014/main" id="{BB48EFB2-8AA7-49E0-9FEA-5A37B81157DF}"/>
              </a:ext>
            </a:extLst>
          </p:cNvPr>
          <p:cNvGraphicFramePr>
            <a:graphicFrameLocks/>
          </p:cNvGraphicFramePr>
          <p:nvPr>
            <p:extLst>
              <p:ext uri="{D42A27DB-BD31-4B8C-83A1-F6EECF244321}">
                <p14:modId xmlns:p14="http://schemas.microsoft.com/office/powerpoint/2010/main" val="3326725979"/>
              </p:ext>
            </p:extLst>
          </p:nvPr>
        </p:nvGraphicFramePr>
        <p:xfrm>
          <a:off x="4599789" y="3952504"/>
          <a:ext cx="4345918" cy="2249902"/>
        </p:xfrm>
        <a:graphic>
          <a:graphicData uri="http://schemas.openxmlformats.org/drawingml/2006/chart">
            <c:chart xmlns:c="http://schemas.openxmlformats.org/drawingml/2006/chart" xmlns:r="http://schemas.openxmlformats.org/officeDocument/2006/relationships" r:id="rId5"/>
          </a:graphicData>
        </a:graphic>
      </p:graphicFrame>
      <p:sp>
        <p:nvSpPr>
          <p:cNvPr id="5" name="文本框 4">
            <a:extLst>
              <a:ext uri="{FF2B5EF4-FFF2-40B4-BE49-F238E27FC236}">
                <a16:creationId xmlns:a16="http://schemas.microsoft.com/office/drawing/2014/main" id="{2EC31961-54FE-4601-94A5-CB9AF796189F}"/>
              </a:ext>
            </a:extLst>
          </p:cNvPr>
          <p:cNvSpPr txBox="1"/>
          <p:nvPr/>
        </p:nvSpPr>
        <p:spPr>
          <a:xfrm>
            <a:off x="27789" y="3209809"/>
            <a:ext cx="4572000" cy="646331"/>
          </a:xfrm>
          <a:prstGeom prst="rect">
            <a:avLst/>
          </a:prstGeom>
          <a:noFill/>
        </p:spPr>
        <p:txBody>
          <a:bodyPr wrap="square" rtlCol="0">
            <a:spAutoFit/>
          </a:bodyPr>
          <a:lstStyle/>
          <a:p>
            <a:pPr algn="ctr"/>
            <a:r>
              <a:rPr lang="zh-CN" altLang="en-US" dirty="0"/>
              <a:t>基于决策树的合金化元素的重要度</a:t>
            </a:r>
            <a:r>
              <a:rPr lang="en-US" altLang="zh-CN" dirty="0"/>
              <a:t>Mo&gt;Co&gt;Ti&gt;Re&gt;Ta&gt;Ni&gt;Al&gt;C&gt;Y&gt;W&gt;B&gt;Cr&gt;Nb&gt;Hf</a:t>
            </a:r>
            <a:endParaRPr lang="zh-CN" altLang="en-US" dirty="0"/>
          </a:p>
        </p:txBody>
      </p:sp>
      <p:sp>
        <p:nvSpPr>
          <p:cNvPr id="14" name="文本框 13">
            <a:extLst>
              <a:ext uri="{FF2B5EF4-FFF2-40B4-BE49-F238E27FC236}">
                <a16:creationId xmlns:a16="http://schemas.microsoft.com/office/drawing/2014/main" id="{6E2D516B-5A99-409C-BA27-002B1025018F}"/>
              </a:ext>
            </a:extLst>
          </p:cNvPr>
          <p:cNvSpPr txBox="1"/>
          <p:nvPr/>
        </p:nvSpPr>
        <p:spPr>
          <a:xfrm>
            <a:off x="4619566" y="3209808"/>
            <a:ext cx="4463798" cy="646331"/>
          </a:xfrm>
          <a:prstGeom prst="rect">
            <a:avLst/>
          </a:prstGeom>
          <a:noFill/>
        </p:spPr>
        <p:txBody>
          <a:bodyPr wrap="square" rtlCol="0">
            <a:spAutoFit/>
          </a:bodyPr>
          <a:lstStyle/>
          <a:p>
            <a:pPr algn="ctr"/>
            <a:r>
              <a:rPr lang="zh-CN" altLang="en-US" dirty="0"/>
              <a:t>基于特征筛获得的合金化元素的重要度</a:t>
            </a:r>
            <a:endParaRPr lang="en-US" altLang="zh-CN" dirty="0"/>
          </a:p>
          <a:p>
            <a:pPr algn="ctr"/>
            <a:r>
              <a:rPr lang="en-US" altLang="zh-CN" dirty="0"/>
              <a:t>Co&gt;Ti&gt;Ta&gt;Cr&gt;Al&gt;Ni&gt;Mo&gt;Re&gt;Hf&gt;C&gt;W&gt;B&gt;Y&gt;Nb</a:t>
            </a:r>
            <a:endParaRPr lang="zh-CN" altLang="en-US" dirty="0"/>
          </a:p>
        </p:txBody>
      </p:sp>
      <p:graphicFrame>
        <p:nvGraphicFramePr>
          <p:cNvPr id="16" name="图表 15">
            <a:extLst>
              <a:ext uri="{FF2B5EF4-FFF2-40B4-BE49-F238E27FC236}">
                <a16:creationId xmlns:a16="http://schemas.microsoft.com/office/drawing/2014/main" id="{30BE7346-6B0A-4201-9075-4966E0214C11}"/>
              </a:ext>
            </a:extLst>
          </p:cNvPr>
          <p:cNvGraphicFramePr>
            <a:graphicFrameLocks/>
          </p:cNvGraphicFramePr>
          <p:nvPr>
            <p:extLst>
              <p:ext uri="{D42A27DB-BD31-4B8C-83A1-F6EECF244321}">
                <p14:modId xmlns:p14="http://schemas.microsoft.com/office/powerpoint/2010/main" val="3659254477"/>
              </p:ext>
            </p:extLst>
          </p:nvPr>
        </p:nvGraphicFramePr>
        <p:xfrm>
          <a:off x="4552915" y="900925"/>
          <a:ext cx="4365003" cy="2441634"/>
        </p:xfrm>
        <a:graphic>
          <a:graphicData uri="http://schemas.openxmlformats.org/drawingml/2006/chart">
            <c:chart xmlns:c="http://schemas.openxmlformats.org/drawingml/2006/chart" xmlns:r="http://schemas.openxmlformats.org/officeDocument/2006/relationships" r:id="rId6"/>
          </a:graphicData>
        </a:graphic>
      </p:graphicFrame>
      <p:sp>
        <p:nvSpPr>
          <p:cNvPr id="17" name="文本框 16">
            <a:extLst>
              <a:ext uri="{FF2B5EF4-FFF2-40B4-BE49-F238E27FC236}">
                <a16:creationId xmlns:a16="http://schemas.microsoft.com/office/drawing/2014/main" id="{F4D52438-1066-4215-B1B8-6CD243C74EB3}"/>
              </a:ext>
            </a:extLst>
          </p:cNvPr>
          <p:cNvSpPr txBox="1"/>
          <p:nvPr/>
        </p:nvSpPr>
        <p:spPr>
          <a:xfrm>
            <a:off x="115820" y="6056902"/>
            <a:ext cx="4013843" cy="646331"/>
          </a:xfrm>
          <a:prstGeom prst="rect">
            <a:avLst/>
          </a:prstGeom>
          <a:noFill/>
        </p:spPr>
        <p:txBody>
          <a:bodyPr wrap="square" rtlCol="0">
            <a:spAutoFit/>
          </a:bodyPr>
          <a:lstStyle/>
          <a:p>
            <a:pPr algn="ctr"/>
            <a:r>
              <a:rPr lang="zh-CN" altLang="en-US" dirty="0"/>
              <a:t>基于决策树获得的微观描述因子重要度</a:t>
            </a:r>
            <a:r>
              <a:rPr lang="en-US" altLang="zh-CN" dirty="0"/>
              <a:t>L&gt;</a:t>
            </a:r>
            <a:r>
              <a:rPr lang="el-GR" altLang="zh-CN" dirty="0"/>
              <a:t>τ</a:t>
            </a:r>
            <a:r>
              <a:rPr lang="en-US" altLang="zh-CN" dirty="0"/>
              <a:t>&gt;Ni3Al_fraction&gt;G&gt;DL</a:t>
            </a:r>
            <a:endParaRPr lang="zh-CN" altLang="en-US" dirty="0"/>
          </a:p>
        </p:txBody>
      </p:sp>
      <p:sp>
        <p:nvSpPr>
          <p:cNvPr id="18" name="文本框 17">
            <a:extLst>
              <a:ext uri="{FF2B5EF4-FFF2-40B4-BE49-F238E27FC236}">
                <a16:creationId xmlns:a16="http://schemas.microsoft.com/office/drawing/2014/main" id="{AB3E31D2-5491-4CD9-93C7-0F94B0A9D012}"/>
              </a:ext>
            </a:extLst>
          </p:cNvPr>
          <p:cNvSpPr txBox="1"/>
          <p:nvPr/>
        </p:nvSpPr>
        <p:spPr>
          <a:xfrm>
            <a:off x="4980372" y="6029444"/>
            <a:ext cx="4013843" cy="646331"/>
          </a:xfrm>
          <a:prstGeom prst="rect">
            <a:avLst/>
          </a:prstGeom>
          <a:noFill/>
        </p:spPr>
        <p:txBody>
          <a:bodyPr wrap="square" rtlCol="0">
            <a:spAutoFit/>
          </a:bodyPr>
          <a:lstStyle/>
          <a:p>
            <a:pPr algn="ctr"/>
            <a:r>
              <a:rPr lang="zh-CN" altLang="en-US" dirty="0"/>
              <a:t>基于特征筛获得的微观描述因子重要度</a:t>
            </a:r>
            <a:r>
              <a:rPr lang="en-US" altLang="zh-CN" dirty="0"/>
              <a:t>L&gt;</a:t>
            </a:r>
            <a:r>
              <a:rPr lang="el-GR" altLang="zh-CN" dirty="0"/>
              <a:t>τ</a:t>
            </a:r>
            <a:r>
              <a:rPr lang="en-US" altLang="zh-CN" dirty="0"/>
              <a:t>&gt;G&gt; Ni3Al_fraction &gt;DL</a:t>
            </a:r>
            <a:endParaRPr lang="zh-CN" altLang="en-US" dirty="0"/>
          </a:p>
        </p:txBody>
      </p:sp>
    </p:spTree>
    <p:extLst>
      <p:ext uri="{BB962C8B-B14F-4D97-AF65-F5344CB8AC3E}">
        <p14:creationId xmlns:p14="http://schemas.microsoft.com/office/powerpoint/2010/main" val="11834106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5462" y="12464"/>
            <a:ext cx="8229600" cy="796950"/>
          </a:xfrm>
        </p:spPr>
        <p:txBody>
          <a:bodyPr>
            <a:normAutofit/>
          </a:bodyPr>
          <a:lstStyle/>
          <a:p>
            <a:pPr>
              <a:defRPr/>
            </a:pPr>
            <a:r>
              <a:rPr lang="zh-CN" altLang="en-US" sz="2800" dirty="0"/>
              <a:t>当前</a:t>
            </a:r>
            <a:r>
              <a:rPr sz="2800" dirty="0"/>
              <a:t>存在的问题</a:t>
            </a:r>
            <a:r>
              <a:rPr lang="zh-CN" altLang="en-US" sz="2800" dirty="0"/>
              <a:t>和对策</a:t>
            </a:r>
            <a:endParaRPr sz="2800" dirty="0"/>
          </a:p>
        </p:txBody>
      </p:sp>
      <p:graphicFrame>
        <p:nvGraphicFramePr>
          <p:cNvPr id="8" name="图示 7"/>
          <p:cNvGraphicFramePr/>
          <p:nvPr/>
        </p:nvGraphicFramePr>
        <p:xfrm>
          <a:off x="395536" y="809414"/>
          <a:ext cx="8450591" cy="5683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034412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7E4223-8E9C-49D2-AC9E-44577652BF84}"/>
              </a:ext>
            </a:extLst>
          </p:cNvPr>
          <p:cNvSpPr>
            <a:spLocks noGrp="1"/>
          </p:cNvSpPr>
          <p:nvPr>
            <p:ph type="title"/>
          </p:nvPr>
        </p:nvSpPr>
        <p:spPr>
          <a:xfrm>
            <a:off x="805905" y="-31075"/>
            <a:ext cx="8229600" cy="796950"/>
          </a:xfrm>
        </p:spPr>
        <p:txBody>
          <a:bodyPr>
            <a:noAutofit/>
          </a:bodyPr>
          <a:lstStyle/>
          <a:p>
            <a:r>
              <a:rPr lang="zh-CN" altLang="en-US" sz="2400" dirty="0">
                <a:solidFill>
                  <a:srgbClr val="FF0000"/>
                </a:solidFill>
              </a:rPr>
              <a:t>预计开展工作一</a:t>
            </a:r>
            <a:br>
              <a:rPr lang="en-US" altLang="zh-CN" sz="2400" dirty="0">
                <a:solidFill>
                  <a:srgbClr val="FF0000"/>
                </a:solidFill>
              </a:rPr>
            </a:br>
            <a:r>
              <a:rPr lang="en-US" altLang="zh-CN" sz="2400" dirty="0">
                <a:solidFill>
                  <a:srgbClr val="FF0000"/>
                </a:solidFill>
              </a:rPr>
              <a:t>—</a:t>
            </a:r>
            <a:r>
              <a:rPr lang="zh-CN" altLang="en-US" sz="2400" dirty="0">
                <a:solidFill>
                  <a:srgbClr val="FF0000"/>
                </a:solidFill>
              </a:rPr>
              <a:t>蠕变新属性的进一步引入和分析</a:t>
            </a:r>
          </a:p>
        </p:txBody>
      </p:sp>
      <p:sp>
        <p:nvSpPr>
          <p:cNvPr id="3" name="文本框 2"/>
          <p:cNvSpPr txBox="1"/>
          <p:nvPr/>
        </p:nvSpPr>
        <p:spPr>
          <a:xfrm>
            <a:off x="251520" y="798075"/>
            <a:ext cx="8568951" cy="1512168"/>
          </a:xfrm>
          <a:prstGeom prst="rect">
            <a:avLst/>
          </a:prstGeom>
          <a:noFill/>
        </p:spPr>
        <p:txBody>
          <a:bodyPr wrap="square" rtlCol="0">
            <a:spAutoFit/>
          </a:bodyPr>
          <a:lstStyle/>
          <a:p>
            <a:r>
              <a:rPr lang="zh-CN" altLang="en-US" dirty="0"/>
              <a:t>        在未来将继续引入更多影响蠕变性能的关键因素，比如化学元素（已考虑）、位错（未考虑，包括位错的滑移、位错的攀移、位错的交叉滑移、位错的发射、位错的分解等）、力学参量（目前只考虑了剪切（切变模量）模量</a:t>
            </a:r>
            <a:r>
              <a:rPr lang="en-US" altLang="zh-CN" dirty="0"/>
              <a:t>G</a:t>
            </a:r>
            <a:r>
              <a:rPr lang="zh-CN" altLang="en-US" dirty="0"/>
              <a:t>，其他的如杨氏（弹性）模量</a:t>
            </a:r>
            <a:r>
              <a:rPr lang="en-US" altLang="zh-CN" dirty="0"/>
              <a:t>E</a:t>
            </a:r>
            <a:r>
              <a:rPr lang="zh-CN" altLang="en-US" dirty="0"/>
              <a:t>，体积模量</a:t>
            </a:r>
            <a:r>
              <a:rPr lang="en-US" altLang="zh-CN" dirty="0"/>
              <a:t>B</a:t>
            </a:r>
            <a:r>
              <a:rPr lang="zh-CN" altLang="en-US" dirty="0"/>
              <a:t>、泊松比</a:t>
            </a:r>
            <a:r>
              <a:rPr lang="en-US" altLang="zh-CN" dirty="0"/>
              <a:t>v</a:t>
            </a:r>
            <a:r>
              <a:rPr lang="zh-CN" altLang="en-US" dirty="0"/>
              <a:t>等未考虑）、加工条件（已考虑，固溶处理、时效处理、热处理）、外界施加条件（已考虑、温度、压强）</a:t>
            </a:r>
          </a:p>
        </p:txBody>
      </p:sp>
      <p:graphicFrame>
        <p:nvGraphicFramePr>
          <p:cNvPr id="9" name="表格 8"/>
          <p:cNvGraphicFramePr>
            <a:graphicFrameLocks noGrp="1"/>
          </p:cNvGraphicFramePr>
          <p:nvPr/>
        </p:nvGraphicFramePr>
        <p:xfrm>
          <a:off x="251520" y="2394790"/>
          <a:ext cx="8568951" cy="4091916"/>
        </p:xfrm>
        <a:graphic>
          <a:graphicData uri="http://schemas.openxmlformats.org/drawingml/2006/table">
            <a:tbl>
              <a:tblPr firstRow="1" bandRow="1">
                <a:tableStyleId>{17292A2E-F333-43FB-9621-5CBBE7FDCDCB}</a:tableStyleId>
              </a:tblPr>
              <a:tblGrid>
                <a:gridCol w="2856317">
                  <a:extLst>
                    <a:ext uri="{9D8B030D-6E8A-4147-A177-3AD203B41FA5}">
                      <a16:colId xmlns:a16="http://schemas.microsoft.com/office/drawing/2014/main" val="20000"/>
                    </a:ext>
                  </a:extLst>
                </a:gridCol>
                <a:gridCol w="2856317">
                  <a:extLst>
                    <a:ext uri="{9D8B030D-6E8A-4147-A177-3AD203B41FA5}">
                      <a16:colId xmlns:a16="http://schemas.microsoft.com/office/drawing/2014/main" val="20001"/>
                    </a:ext>
                  </a:extLst>
                </a:gridCol>
                <a:gridCol w="2856317">
                  <a:extLst>
                    <a:ext uri="{9D8B030D-6E8A-4147-A177-3AD203B41FA5}">
                      <a16:colId xmlns:a16="http://schemas.microsoft.com/office/drawing/2014/main" val="20002"/>
                    </a:ext>
                  </a:extLst>
                </a:gridCol>
              </a:tblGrid>
              <a:tr h="393598">
                <a:tc>
                  <a:txBody>
                    <a:bodyPr/>
                    <a:lstStyle/>
                    <a:p>
                      <a:pPr algn="ctr"/>
                      <a:r>
                        <a:rPr lang="zh-CN" altLang="en-US" dirty="0"/>
                        <a:t>蠕变性能参量分类</a:t>
                      </a:r>
                    </a:p>
                  </a:txBody>
                  <a:tcPr/>
                </a:tc>
                <a:tc>
                  <a:txBody>
                    <a:bodyPr/>
                    <a:lstStyle/>
                    <a:p>
                      <a:pPr algn="ctr"/>
                      <a:r>
                        <a:rPr lang="zh-CN" altLang="en-US" dirty="0"/>
                        <a:t>描述因子</a:t>
                      </a:r>
                      <a:r>
                        <a:rPr lang="en-US" altLang="zh-CN" dirty="0"/>
                        <a:t>/</a:t>
                      </a:r>
                      <a:r>
                        <a:rPr lang="zh-CN" altLang="en-US" dirty="0"/>
                        <a:t>参量</a:t>
                      </a:r>
                    </a:p>
                  </a:txBody>
                  <a:tcPr/>
                </a:tc>
                <a:tc>
                  <a:txBody>
                    <a:bodyPr/>
                    <a:lstStyle/>
                    <a:p>
                      <a:pPr algn="ctr"/>
                      <a:r>
                        <a:rPr lang="zh-CN" altLang="en-US" dirty="0"/>
                        <a:t>考虑和完成情况</a:t>
                      </a:r>
                    </a:p>
                  </a:txBody>
                  <a:tcPr/>
                </a:tc>
                <a:extLst>
                  <a:ext uri="{0D108BD9-81ED-4DB2-BD59-A6C34878D82A}">
                    <a16:rowId xmlns:a16="http://schemas.microsoft.com/office/drawing/2014/main" val="10000"/>
                  </a:ext>
                </a:extLst>
              </a:tr>
              <a:tr h="768729">
                <a:tc>
                  <a:txBody>
                    <a:bodyPr/>
                    <a:lstStyle/>
                    <a:p>
                      <a:pPr algn="ctr"/>
                      <a:r>
                        <a:rPr lang="zh-CN" altLang="en-US" dirty="0"/>
                        <a:t>化学元素</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t>Ni, Re, Co, Al, Ti, W,Ru Mo, Cr, Ta, C, B,  Y,  Nb, Hf</a:t>
                      </a:r>
                    </a:p>
                  </a:txBody>
                  <a:tcPr/>
                </a:tc>
                <a:tc>
                  <a:txBody>
                    <a:bodyPr/>
                    <a:lstStyle/>
                    <a:p>
                      <a:pPr algn="ctr"/>
                      <a:r>
                        <a:rPr lang="zh-CN" altLang="en-US" dirty="0"/>
                        <a:t>已考虑并完成</a:t>
                      </a:r>
                    </a:p>
                  </a:txBody>
                  <a:tcPr/>
                </a:tc>
                <a:extLst>
                  <a:ext uri="{0D108BD9-81ED-4DB2-BD59-A6C34878D82A}">
                    <a16:rowId xmlns:a16="http://schemas.microsoft.com/office/drawing/2014/main" val="10001"/>
                  </a:ext>
                </a:extLst>
              </a:tr>
              <a:tr h="939256">
                <a:tc>
                  <a:txBody>
                    <a:bodyPr/>
                    <a:lstStyle/>
                    <a:p>
                      <a:pPr algn="ctr"/>
                      <a:r>
                        <a:rPr lang="zh-CN" altLang="en-US" dirty="0"/>
                        <a:t>位错</a:t>
                      </a:r>
                    </a:p>
                  </a:txBody>
                  <a:tcPr/>
                </a:tc>
                <a:tc>
                  <a:txBody>
                    <a:bodyPr/>
                    <a:lstStyle/>
                    <a:p>
                      <a:pPr algn="ctr"/>
                      <a:r>
                        <a:rPr lang="zh-CN" altLang="en-US" dirty="0"/>
                        <a:t>位错的滑移、位错的攀移、位错的交叉滑移、位错的发射、位错的分解</a:t>
                      </a:r>
                    </a:p>
                  </a:txBody>
                  <a:tcPr/>
                </a:tc>
                <a:tc>
                  <a:txBody>
                    <a:bodyPr/>
                    <a:lstStyle/>
                    <a:p>
                      <a:pPr algn="ctr"/>
                      <a:r>
                        <a:rPr lang="zh-CN" altLang="en-US" dirty="0"/>
                        <a:t>未考虑</a:t>
                      </a:r>
                    </a:p>
                  </a:txBody>
                  <a:tcPr/>
                </a:tc>
                <a:extLst>
                  <a:ext uri="{0D108BD9-81ED-4DB2-BD59-A6C34878D82A}">
                    <a16:rowId xmlns:a16="http://schemas.microsoft.com/office/drawing/2014/main" val="10002"/>
                  </a:ext>
                </a:extLst>
              </a:tr>
              <a:tr h="939256">
                <a:tc>
                  <a:txBody>
                    <a:bodyPr/>
                    <a:lstStyle/>
                    <a:p>
                      <a:pPr algn="ctr"/>
                      <a:r>
                        <a:rPr lang="zh-CN" altLang="en-US" dirty="0"/>
                        <a:t>力学参量</a:t>
                      </a:r>
                    </a:p>
                  </a:txBody>
                  <a:tcPr/>
                </a:tc>
                <a:tc>
                  <a:txBody>
                    <a:bodyPr/>
                    <a:lstStyle/>
                    <a:p>
                      <a:pPr algn="ctr"/>
                      <a:r>
                        <a:rPr lang="zh-CN" altLang="en-US" dirty="0"/>
                        <a:t>剪切模量</a:t>
                      </a:r>
                      <a:r>
                        <a:rPr lang="en-US" altLang="zh-CN" dirty="0"/>
                        <a:t>G</a:t>
                      </a:r>
                      <a:r>
                        <a:rPr lang="zh-CN" altLang="en-US" dirty="0"/>
                        <a:t>、杨氏（弹性）模量</a:t>
                      </a:r>
                      <a:r>
                        <a:rPr lang="en-US" altLang="zh-CN" dirty="0"/>
                        <a:t>E</a:t>
                      </a:r>
                      <a:r>
                        <a:rPr lang="zh-CN" altLang="en-US" dirty="0"/>
                        <a:t>、泊松比</a:t>
                      </a:r>
                      <a:r>
                        <a:rPr lang="en-US" altLang="zh-CN" dirty="0"/>
                        <a:t>v</a:t>
                      </a:r>
                      <a:r>
                        <a:rPr lang="zh-CN" altLang="en-US" dirty="0"/>
                        <a:t>、体积模量</a:t>
                      </a:r>
                      <a:r>
                        <a:rPr lang="en-US" altLang="zh-CN" dirty="0"/>
                        <a:t>B</a:t>
                      </a:r>
                      <a:endParaRPr lang="zh-CN" altLang="en-US" dirty="0"/>
                    </a:p>
                  </a:txBody>
                  <a:tcPr/>
                </a:tc>
                <a:tc>
                  <a:txBody>
                    <a:bodyPr/>
                    <a:lstStyle/>
                    <a:p>
                      <a:pPr algn="ctr"/>
                      <a:r>
                        <a:rPr lang="zh-CN" altLang="en-US" dirty="0"/>
                        <a:t>只考虑了剪切模量</a:t>
                      </a:r>
                      <a:r>
                        <a:rPr lang="en-US" altLang="zh-CN" dirty="0"/>
                        <a:t>G</a:t>
                      </a:r>
                      <a:r>
                        <a:rPr lang="zh-CN" altLang="en-US" dirty="0"/>
                        <a:t>，其余未考虑</a:t>
                      </a:r>
                    </a:p>
                  </a:txBody>
                  <a:tcPr/>
                </a:tc>
                <a:extLst>
                  <a:ext uri="{0D108BD9-81ED-4DB2-BD59-A6C34878D82A}">
                    <a16:rowId xmlns:a16="http://schemas.microsoft.com/office/drawing/2014/main" val="10003"/>
                  </a:ext>
                </a:extLst>
              </a:tr>
              <a:tr h="657479">
                <a:tc>
                  <a:txBody>
                    <a:bodyPr/>
                    <a:lstStyle/>
                    <a:p>
                      <a:pPr algn="ctr"/>
                      <a:r>
                        <a:rPr lang="zh-CN" altLang="en-US" dirty="0"/>
                        <a:t>加工处理条件</a:t>
                      </a:r>
                    </a:p>
                  </a:txBody>
                  <a:tcPr/>
                </a:tc>
                <a:tc>
                  <a:txBody>
                    <a:bodyPr/>
                    <a:lstStyle/>
                    <a:p>
                      <a:pPr algn="ctr"/>
                      <a:r>
                        <a:rPr lang="zh-CN" altLang="en-US" dirty="0"/>
                        <a:t>固溶处理、热处理、时效处理</a:t>
                      </a:r>
                    </a:p>
                  </a:txBody>
                  <a:tcPr/>
                </a:tc>
                <a:tc>
                  <a:txBody>
                    <a:bodyPr/>
                    <a:lstStyle/>
                    <a:p>
                      <a:pPr algn="ctr"/>
                      <a:r>
                        <a:rPr lang="zh-CN" altLang="en-US" dirty="0"/>
                        <a:t>已考虑并完成</a:t>
                      </a:r>
                    </a:p>
                  </a:txBody>
                  <a:tcPr/>
                </a:tc>
                <a:extLst>
                  <a:ext uri="{0D108BD9-81ED-4DB2-BD59-A6C34878D82A}">
                    <a16:rowId xmlns:a16="http://schemas.microsoft.com/office/drawing/2014/main" val="10004"/>
                  </a:ext>
                </a:extLst>
              </a:tr>
              <a:tr h="393598">
                <a:tc>
                  <a:txBody>
                    <a:bodyPr/>
                    <a:lstStyle/>
                    <a:p>
                      <a:pPr algn="ctr"/>
                      <a:r>
                        <a:rPr lang="zh-CN" altLang="en-US" dirty="0"/>
                        <a:t>外界施加条件</a:t>
                      </a:r>
                    </a:p>
                  </a:txBody>
                  <a:tcPr/>
                </a:tc>
                <a:tc>
                  <a:txBody>
                    <a:bodyPr/>
                    <a:lstStyle/>
                    <a:p>
                      <a:pPr algn="ctr"/>
                      <a:r>
                        <a:rPr lang="zh-CN" altLang="en-US" dirty="0"/>
                        <a:t>温度、压强</a:t>
                      </a:r>
                    </a:p>
                  </a:txBody>
                  <a:tcPr/>
                </a:tc>
                <a:tc>
                  <a:txBody>
                    <a:bodyPr/>
                    <a:lstStyle/>
                    <a:p>
                      <a:pPr algn="ctr"/>
                      <a:r>
                        <a:rPr lang="zh-CN" altLang="en-US" dirty="0"/>
                        <a:t>已考虑并完成</a:t>
                      </a:r>
                    </a:p>
                  </a:txBody>
                  <a:tcPr/>
                </a:tc>
                <a:extLst>
                  <a:ext uri="{0D108BD9-81ED-4DB2-BD59-A6C34878D82A}">
                    <a16:rowId xmlns:a16="http://schemas.microsoft.com/office/drawing/2014/main" val="10005"/>
                  </a:ext>
                </a:extLst>
              </a:tr>
            </a:tbl>
          </a:graphicData>
        </a:graphic>
      </p:graphicFrame>
      <p:sp>
        <p:nvSpPr>
          <p:cNvPr id="21" name="圆角矩形 20"/>
          <p:cNvSpPr/>
          <p:nvPr/>
        </p:nvSpPr>
        <p:spPr>
          <a:xfrm>
            <a:off x="2483768" y="4005064"/>
            <a:ext cx="5508116" cy="1440160"/>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rPr>
              <a:t>影响蠕变性能的关键因素</a:t>
            </a:r>
            <a:endParaRPr lang="en-US" altLang="zh-CN" b="1" dirty="0">
              <a:solidFill>
                <a:srgbClr val="FF0000"/>
              </a:solidFill>
            </a:endParaRPr>
          </a:p>
          <a:p>
            <a:pPr algn="ctr"/>
            <a:r>
              <a:rPr lang="zh-CN" altLang="en-US" b="1" dirty="0">
                <a:solidFill>
                  <a:srgbClr val="FF0000"/>
                </a:solidFill>
              </a:rPr>
              <a:t>化学元素（成分）</a:t>
            </a:r>
            <a:r>
              <a:rPr lang="en-US" altLang="zh-CN" b="1" dirty="0">
                <a:solidFill>
                  <a:srgbClr val="FF0000"/>
                </a:solidFill>
              </a:rPr>
              <a:t>+</a:t>
            </a:r>
            <a:r>
              <a:rPr lang="zh-CN" altLang="en-US" b="1" dirty="0">
                <a:solidFill>
                  <a:srgbClr val="FF0000"/>
                </a:solidFill>
              </a:rPr>
              <a:t>位错</a:t>
            </a:r>
            <a:r>
              <a:rPr lang="en-US" altLang="zh-CN" b="1" dirty="0">
                <a:solidFill>
                  <a:srgbClr val="FF0000"/>
                </a:solidFill>
              </a:rPr>
              <a:t>+</a:t>
            </a:r>
            <a:r>
              <a:rPr lang="zh-CN" altLang="en-US" b="1" dirty="0">
                <a:solidFill>
                  <a:srgbClr val="FF0000"/>
                </a:solidFill>
              </a:rPr>
              <a:t>力学参量</a:t>
            </a:r>
            <a:r>
              <a:rPr lang="en-US" altLang="zh-CN" b="1" dirty="0">
                <a:solidFill>
                  <a:srgbClr val="FF0000"/>
                </a:solidFill>
              </a:rPr>
              <a:t>+</a:t>
            </a:r>
            <a:r>
              <a:rPr lang="zh-CN" altLang="en-US" b="1" dirty="0">
                <a:solidFill>
                  <a:srgbClr val="FF0000"/>
                </a:solidFill>
              </a:rPr>
              <a:t>加工处理条件</a:t>
            </a:r>
            <a:r>
              <a:rPr lang="en-US" altLang="zh-CN" b="1" dirty="0">
                <a:solidFill>
                  <a:srgbClr val="FF0000"/>
                </a:solidFill>
              </a:rPr>
              <a:t>+</a:t>
            </a:r>
            <a:r>
              <a:rPr lang="zh-CN" altLang="en-US" b="1" dirty="0">
                <a:solidFill>
                  <a:srgbClr val="FF0000"/>
                </a:solidFill>
              </a:rPr>
              <a:t>外界施加条件</a:t>
            </a:r>
          </a:p>
        </p:txBody>
      </p:sp>
    </p:spTree>
    <p:extLst>
      <p:ext uri="{BB962C8B-B14F-4D97-AF65-F5344CB8AC3E}">
        <p14:creationId xmlns:p14="http://schemas.microsoft.com/office/powerpoint/2010/main" val="184106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1123" y="0"/>
            <a:ext cx="8322877" cy="791589"/>
          </a:xfrm>
        </p:spPr>
        <p:txBody>
          <a:bodyPr>
            <a:normAutofit/>
          </a:bodyPr>
          <a:lstStyle/>
          <a:p>
            <a:r>
              <a:rPr lang="zh-CN" altLang="en-US" sz="2200" dirty="0">
                <a:solidFill>
                  <a:srgbClr val="FF0000"/>
                </a:solidFill>
              </a:rPr>
              <a:t>基于机器学习的蠕变性能数据关联分析</a:t>
            </a:r>
          </a:p>
        </p:txBody>
      </p:sp>
      <p:sp>
        <p:nvSpPr>
          <p:cNvPr id="5" name="流程图: 磁盘 4">
            <a:extLst>
              <a:ext uri="{FF2B5EF4-FFF2-40B4-BE49-F238E27FC236}">
                <a16:creationId xmlns:a16="http://schemas.microsoft.com/office/drawing/2014/main" id="{88F80DB9-16C9-4BB4-88A7-6FC034256381}"/>
              </a:ext>
            </a:extLst>
          </p:cNvPr>
          <p:cNvSpPr/>
          <p:nvPr/>
        </p:nvSpPr>
        <p:spPr>
          <a:xfrm>
            <a:off x="694451" y="1617665"/>
            <a:ext cx="1131640" cy="511552"/>
          </a:xfrm>
          <a:prstGeom prst="flowChartMagneticDisk">
            <a:avLst/>
          </a:prstGeom>
          <a:solidFill>
            <a:schemeClr val="accent5">
              <a:lumMod val="20000"/>
              <a:lumOff val="80000"/>
            </a:schemeClr>
          </a:solidFill>
          <a:ln>
            <a:solidFill>
              <a:schemeClr val="accent1">
                <a:lumMod val="40000"/>
                <a:lumOff val="60000"/>
              </a:schemeClr>
            </a:solid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流程图: 磁盘 23">
            <a:extLst>
              <a:ext uri="{FF2B5EF4-FFF2-40B4-BE49-F238E27FC236}">
                <a16:creationId xmlns:a16="http://schemas.microsoft.com/office/drawing/2014/main" id="{9E99C185-F5F1-48B9-B325-3D35BDE2DFB4}"/>
              </a:ext>
            </a:extLst>
          </p:cNvPr>
          <p:cNvSpPr/>
          <p:nvPr/>
        </p:nvSpPr>
        <p:spPr>
          <a:xfrm>
            <a:off x="988368" y="1840196"/>
            <a:ext cx="1131640" cy="488856"/>
          </a:xfrm>
          <a:prstGeom prst="flowChartMagneticDisk">
            <a:avLst/>
          </a:prstGeom>
          <a:solidFill>
            <a:schemeClr val="accent5">
              <a:lumMod val="20000"/>
              <a:lumOff val="80000"/>
            </a:schemeClr>
          </a:solidFill>
          <a:ln>
            <a:solidFill>
              <a:schemeClr val="accent1">
                <a:lumMod val="40000"/>
                <a:lumOff val="60000"/>
              </a:schemeClr>
            </a:solid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5" name="流程图: 磁盘 24">
            <a:extLst>
              <a:ext uri="{FF2B5EF4-FFF2-40B4-BE49-F238E27FC236}">
                <a16:creationId xmlns:a16="http://schemas.microsoft.com/office/drawing/2014/main" id="{BABD98D0-51EC-472F-AFA8-E4C801CEA7DB}"/>
              </a:ext>
            </a:extLst>
          </p:cNvPr>
          <p:cNvSpPr/>
          <p:nvPr/>
        </p:nvSpPr>
        <p:spPr>
          <a:xfrm>
            <a:off x="1340225" y="2058897"/>
            <a:ext cx="1131640" cy="488856"/>
          </a:xfrm>
          <a:prstGeom prst="flowChartMagneticDisk">
            <a:avLst/>
          </a:prstGeom>
          <a:solidFill>
            <a:schemeClr val="accent5">
              <a:lumMod val="20000"/>
              <a:lumOff val="80000"/>
            </a:schemeClr>
          </a:solidFill>
          <a:ln>
            <a:solidFill>
              <a:schemeClr val="accent1">
                <a:lumMod val="40000"/>
                <a:lumOff val="60000"/>
              </a:schemeClr>
            </a:solid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箭头: 右 5">
            <a:extLst>
              <a:ext uri="{FF2B5EF4-FFF2-40B4-BE49-F238E27FC236}">
                <a16:creationId xmlns:a16="http://schemas.microsoft.com/office/drawing/2014/main" id="{A13449EF-C724-44A7-B01E-3CC541BC015D}"/>
              </a:ext>
            </a:extLst>
          </p:cNvPr>
          <p:cNvSpPr/>
          <p:nvPr/>
        </p:nvSpPr>
        <p:spPr>
          <a:xfrm>
            <a:off x="2702935" y="1859062"/>
            <a:ext cx="648072" cy="540310"/>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矩形: 圆角 11">
            <a:extLst>
              <a:ext uri="{FF2B5EF4-FFF2-40B4-BE49-F238E27FC236}">
                <a16:creationId xmlns:a16="http://schemas.microsoft.com/office/drawing/2014/main" id="{B95FB34D-7E29-49D0-B283-1A80CF2D67F5}"/>
              </a:ext>
            </a:extLst>
          </p:cNvPr>
          <p:cNvSpPr/>
          <p:nvPr/>
        </p:nvSpPr>
        <p:spPr>
          <a:xfrm>
            <a:off x="3419872" y="1382753"/>
            <a:ext cx="2382149" cy="1526027"/>
          </a:xfrm>
          <a:prstGeom prst="roundRect">
            <a:avLst/>
          </a:prstGeom>
          <a:solidFill>
            <a:schemeClr val="accent5">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右 12">
            <a:extLst>
              <a:ext uri="{FF2B5EF4-FFF2-40B4-BE49-F238E27FC236}">
                <a16:creationId xmlns:a16="http://schemas.microsoft.com/office/drawing/2014/main" id="{469A8627-D5BA-4D0E-B435-88D4FF59AD90}"/>
              </a:ext>
            </a:extLst>
          </p:cNvPr>
          <p:cNvSpPr/>
          <p:nvPr/>
        </p:nvSpPr>
        <p:spPr>
          <a:xfrm>
            <a:off x="5891778" y="1890812"/>
            <a:ext cx="708213" cy="508560"/>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B21D6F06-6576-4FA9-9028-8D90A082A5B3}"/>
              </a:ext>
            </a:extLst>
          </p:cNvPr>
          <p:cNvSpPr txBox="1"/>
          <p:nvPr/>
        </p:nvSpPr>
        <p:spPr>
          <a:xfrm>
            <a:off x="714663" y="946314"/>
            <a:ext cx="1296144" cy="400110"/>
          </a:xfrm>
          <a:prstGeom prst="rect">
            <a:avLst/>
          </a:prstGeom>
          <a:noFill/>
        </p:spPr>
        <p:txBody>
          <a:bodyPr wrap="square" rtlCol="0">
            <a:spAutoFit/>
          </a:bodyPr>
          <a:lstStyle/>
          <a:p>
            <a:pPr algn="ctr"/>
            <a:r>
              <a:rPr lang="zh-CN" altLang="en-US" sz="2000" dirty="0"/>
              <a:t>输入</a:t>
            </a:r>
            <a:r>
              <a:rPr lang="en-US" altLang="zh-CN" sz="2000" dirty="0"/>
              <a:t>X</a:t>
            </a:r>
            <a:endParaRPr lang="zh-CN" altLang="en-US" sz="2000" dirty="0"/>
          </a:p>
        </p:txBody>
      </p:sp>
      <p:sp>
        <p:nvSpPr>
          <p:cNvPr id="32" name="文本框 31">
            <a:extLst>
              <a:ext uri="{FF2B5EF4-FFF2-40B4-BE49-F238E27FC236}">
                <a16:creationId xmlns:a16="http://schemas.microsoft.com/office/drawing/2014/main" id="{C7477191-FC98-4BE3-9C85-3DAEFD6BEDAA}"/>
              </a:ext>
            </a:extLst>
          </p:cNvPr>
          <p:cNvSpPr txBox="1"/>
          <p:nvPr/>
        </p:nvSpPr>
        <p:spPr>
          <a:xfrm>
            <a:off x="3193053" y="939365"/>
            <a:ext cx="2835785" cy="400110"/>
          </a:xfrm>
          <a:prstGeom prst="rect">
            <a:avLst/>
          </a:prstGeom>
          <a:noFill/>
        </p:spPr>
        <p:txBody>
          <a:bodyPr wrap="square" rtlCol="0">
            <a:spAutoFit/>
          </a:bodyPr>
          <a:lstStyle>
            <a:defPPr>
              <a:defRPr lang="zh-CN"/>
            </a:defPPr>
            <a:lvl1pPr algn="ctr">
              <a:defRPr sz="2000"/>
            </a:lvl1pPr>
          </a:lstStyle>
          <a:p>
            <a:r>
              <a:rPr lang="zh-CN" altLang="en-US" dirty="0"/>
              <a:t>机器学习方法</a:t>
            </a:r>
            <a:r>
              <a:rPr lang="en-US" altLang="zh-CN" dirty="0"/>
              <a:t>(Model)</a:t>
            </a:r>
            <a:endParaRPr lang="zh-CN" altLang="en-US" dirty="0"/>
          </a:p>
        </p:txBody>
      </p:sp>
      <p:sp>
        <p:nvSpPr>
          <p:cNvPr id="33" name="文本框 32">
            <a:extLst>
              <a:ext uri="{FF2B5EF4-FFF2-40B4-BE49-F238E27FC236}">
                <a16:creationId xmlns:a16="http://schemas.microsoft.com/office/drawing/2014/main" id="{EAC80DEC-3F21-45FF-B103-58AD30A05CF0}"/>
              </a:ext>
            </a:extLst>
          </p:cNvPr>
          <p:cNvSpPr txBox="1"/>
          <p:nvPr/>
        </p:nvSpPr>
        <p:spPr>
          <a:xfrm>
            <a:off x="6677366" y="946314"/>
            <a:ext cx="1656184" cy="400110"/>
          </a:xfrm>
          <a:prstGeom prst="rect">
            <a:avLst/>
          </a:prstGeom>
          <a:noFill/>
        </p:spPr>
        <p:txBody>
          <a:bodyPr wrap="square" rtlCol="0">
            <a:spAutoFit/>
          </a:bodyPr>
          <a:lstStyle>
            <a:defPPr>
              <a:defRPr lang="zh-CN"/>
            </a:defPPr>
            <a:lvl1pPr algn="ctr">
              <a:defRPr sz="2000"/>
            </a:lvl1pPr>
          </a:lstStyle>
          <a:p>
            <a:r>
              <a:rPr lang="zh-CN" altLang="en-US" dirty="0"/>
              <a:t>输出</a:t>
            </a:r>
            <a:r>
              <a:rPr lang="en-US" altLang="zh-CN" dirty="0"/>
              <a:t>Y</a:t>
            </a:r>
            <a:endParaRPr lang="zh-CN" altLang="en-US" dirty="0"/>
          </a:p>
        </p:txBody>
      </p:sp>
      <p:sp>
        <p:nvSpPr>
          <p:cNvPr id="18" name="矩形 17">
            <a:extLst>
              <a:ext uri="{FF2B5EF4-FFF2-40B4-BE49-F238E27FC236}">
                <a16:creationId xmlns:a16="http://schemas.microsoft.com/office/drawing/2014/main" id="{C38F9CA3-791D-4116-BF19-FD691314EE09}"/>
              </a:ext>
            </a:extLst>
          </p:cNvPr>
          <p:cNvSpPr/>
          <p:nvPr/>
        </p:nvSpPr>
        <p:spPr>
          <a:xfrm>
            <a:off x="6689748" y="1438211"/>
            <a:ext cx="1728192" cy="1382011"/>
          </a:xfrm>
          <a:prstGeom prst="rect">
            <a:avLst/>
          </a:prstGeom>
          <a:solidFill>
            <a:schemeClr val="accent1">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cs typeface="Times New Roman" panose="02020603050405020304" pitchFamily="18" charset="0"/>
              </a:rPr>
              <a:t>蠕变断裂寿命</a:t>
            </a:r>
          </a:p>
        </p:txBody>
      </p:sp>
      <p:sp>
        <p:nvSpPr>
          <p:cNvPr id="20" name="文本框 19">
            <a:extLst>
              <a:ext uri="{FF2B5EF4-FFF2-40B4-BE49-F238E27FC236}">
                <a16:creationId xmlns:a16="http://schemas.microsoft.com/office/drawing/2014/main" id="{FE6A565F-E40B-494A-9FC3-9EC14C4B91F1}"/>
              </a:ext>
            </a:extLst>
          </p:cNvPr>
          <p:cNvSpPr txBox="1"/>
          <p:nvPr/>
        </p:nvSpPr>
        <p:spPr>
          <a:xfrm>
            <a:off x="1587860" y="6280504"/>
            <a:ext cx="6336706" cy="400110"/>
          </a:xfrm>
          <a:prstGeom prst="rect">
            <a:avLst/>
          </a:prstGeom>
          <a:noFill/>
        </p:spPr>
        <p:txBody>
          <a:bodyPr wrap="square" rtlCol="0">
            <a:spAutoFit/>
          </a:bodyPr>
          <a:lstStyle/>
          <a:p>
            <a:pPr algn="ctr"/>
            <a:r>
              <a:rPr lang="zh-CN" altLang="en-US" sz="2000" b="1" dirty="0"/>
              <a:t>镍基单晶高温合金蠕变性能机器学习预测的基本流程</a:t>
            </a:r>
          </a:p>
        </p:txBody>
      </p:sp>
      <p:sp>
        <p:nvSpPr>
          <p:cNvPr id="21" name="文本框 20">
            <a:extLst>
              <a:ext uri="{FF2B5EF4-FFF2-40B4-BE49-F238E27FC236}">
                <a16:creationId xmlns:a16="http://schemas.microsoft.com/office/drawing/2014/main" id="{5419F5E9-60FB-479F-BB92-0995BEADBFA8}"/>
              </a:ext>
            </a:extLst>
          </p:cNvPr>
          <p:cNvSpPr txBox="1"/>
          <p:nvPr/>
        </p:nvSpPr>
        <p:spPr>
          <a:xfrm>
            <a:off x="3851920" y="1412776"/>
            <a:ext cx="1656184" cy="369332"/>
          </a:xfrm>
          <a:prstGeom prst="rect">
            <a:avLst/>
          </a:prstGeom>
          <a:noFill/>
        </p:spPr>
        <p:txBody>
          <a:bodyPr wrap="square" rtlCol="0">
            <a:spAutoFit/>
          </a:bodyPr>
          <a:lstStyle/>
          <a:p>
            <a:pPr algn="ctr"/>
            <a:r>
              <a:rPr lang="zh-CN" altLang="en-US" dirty="0"/>
              <a:t>支持向量回归</a:t>
            </a:r>
          </a:p>
        </p:txBody>
      </p:sp>
      <p:sp>
        <p:nvSpPr>
          <p:cNvPr id="36" name="文本框 35">
            <a:extLst>
              <a:ext uri="{FF2B5EF4-FFF2-40B4-BE49-F238E27FC236}">
                <a16:creationId xmlns:a16="http://schemas.microsoft.com/office/drawing/2014/main" id="{C955CC54-18C0-47C7-9B49-FFAB64E53F62}"/>
              </a:ext>
            </a:extLst>
          </p:cNvPr>
          <p:cNvSpPr txBox="1"/>
          <p:nvPr/>
        </p:nvSpPr>
        <p:spPr>
          <a:xfrm>
            <a:off x="3851920" y="1844824"/>
            <a:ext cx="1656184" cy="369332"/>
          </a:xfrm>
          <a:prstGeom prst="rect">
            <a:avLst/>
          </a:prstGeom>
          <a:noFill/>
        </p:spPr>
        <p:txBody>
          <a:bodyPr wrap="square" rtlCol="0">
            <a:spAutoFit/>
          </a:bodyPr>
          <a:lstStyle/>
          <a:p>
            <a:pPr algn="ctr"/>
            <a:r>
              <a:rPr lang="zh-CN" altLang="en-US" dirty="0"/>
              <a:t>随机森林回归</a:t>
            </a:r>
          </a:p>
        </p:txBody>
      </p:sp>
      <p:sp>
        <p:nvSpPr>
          <p:cNvPr id="37" name="文本框 36">
            <a:extLst>
              <a:ext uri="{FF2B5EF4-FFF2-40B4-BE49-F238E27FC236}">
                <a16:creationId xmlns:a16="http://schemas.microsoft.com/office/drawing/2014/main" id="{28ABB8F9-A3E3-4982-B593-172744B4542C}"/>
              </a:ext>
            </a:extLst>
          </p:cNvPr>
          <p:cNvSpPr txBox="1"/>
          <p:nvPr/>
        </p:nvSpPr>
        <p:spPr>
          <a:xfrm>
            <a:off x="3846286" y="2206605"/>
            <a:ext cx="1656184" cy="646331"/>
          </a:xfrm>
          <a:prstGeom prst="rect">
            <a:avLst/>
          </a:prstGeom>
          <a:noFill/>
        </p:spPr>
        <p:txBody>
          <a:bodyPr wrap="square" rtlCol="0">
            <a:spAutoFit/>
          </a:bodyPr>
          <a:lstStyle/>
          <a:p>
            <a:pPr algn="ctr"/>
            <a:r>
              <a:rPr lang="en-US" altLang="zh-CN" dirty="0"/>
              <a:t>Lasso</a:t>
            </a:r>
            <a:r>
              <a:rPr lang="zh-CN" altLang="en-US" dirty="0"/>
              <a:t>回归</a:t>
            </a:r>
            <a:endParaRPr lang="en-US" altLang="zh-CN" dirty="0"/>
          </a:p>
          <a:p>
            <a:pPr algn="ctr"/>
            <a:r>
              <a:rPr lang="en-US" altLang="zh-CN" dirty="0"/>
              <a:t>…</a:t>
            </a:r>
            <a:endParaRPr lang="zh-CN" altLang="en-US" dirty="0"/>
          </a:p>
        </p:txBody>
      </p:sp>
      <p:sp>
        <p:nvSpPr>
          <p:cNvPr id="23" name="文本框 22">
            <a:extLst>
              <a:ext uri="{FF2B5EF4-FFF2-40B4-BE49-F238E27FC236}">
                <a16:creationId xmlns:a16="http://schemas.microsoft.com/office/drawing/2014/main" id="{1220458F-C7B9-4E61-B912-18F95830653F}"/>
              </a:ext>
            </a:extLst>
          </p:cNvPr>
          <p:cNvSpPr txBox="1"/>
          <p:nvPr/>
        </p:nvSpPr>
        <p:spPr>
          <a:xfrm>
            <a:off x="488152" y="3008327"/>
            <a:ext cx="3147743" cy="369332"/>
          </a:xfrm>
          <a:prstGeom prst="rect">
            <a:avLst/>
          </a:prstGeom>
          <a:noFill/>
        </p:spPr>
        <p:txBody>
          <a:bodyPr wrap="square" rtlCol="0">
            <a:spAutoFit/>
          </a:bodyPr>
          <a:lstStyle/>
          <a:p>
            <a:pPr algn="ctr"/>
            <a:r>
              <a:rPr lang="en-US" altLang="zh-CN" dirty="0"/>
              <a:t>466</a:t>
            </a:r>
            <a:r>
              <a:rPr lang="zh-CN" altLang="en-US" dirty="0"/>
              <a:t>条蠕变性能数据</a:t>
            </a:r>
            <a:r>
              <a:rPr lang="en-US" altLang="zh-CN" dirty="0"/>
              <a:t>/</a:t>
            </a:r>
            <a:r>
              <a:rPr lang="zh-CN" altLang="en-US" dirty="0"/>
              <a:t>样本</a:t>
            </a:r>
            <a:endParaRPr lang="en-US" altLang="zh-CN" dirty="0"/>
          </a:p>
        </p:txBody>
      </p:sp>
      <p:sp>
        <p:nvSpPr>
          <p:cNvPr id="28" name="矩形 27">
            <a:extLst>
              <a:ext uri="{FF2B5EF4-FFF2-40B4-BE49-F238E27FC236}">
                <a16:creationId xmlns:a16="http://schemas.microsoft.com/office/drawing/2014/main" id="{5F15D165-0E0B-4C6B-BF92-11ECAB92CDEE}"/>
              </a:ext>
            </a:extLst>
          </p:cNvPr>
          <p:cNvSpPr/>
          <p:nvPr/>
        </p:nvSpPr>
        <p:spPr>
          <a:xfrm>
            <a:off x="491308" y="3385686"/>
            <a:ext cx="4572000" cy="2308324"/>
          </a:xfrm>
          <a:prstGeom prst="rect">
            <a:avLst/>
          </a:prstGeom>
        </p:spPr>
        <p:txBody>
          <a:bodyPr>
            <a:spAutoFit/>
          </a:bodyPr>
          <a:lstStyle/>
          <a:p>
            <a:r>
              <a:rPr lang="zh-CN" altLang="en-US" b="1" dirty="0">
                <a:solidFill>
                  <a:srgbClr val="FF0000"/>
                </a:solidFill>
              </a:rPr>
              <a:t>输入描述符</a:t>
            </a:r>
            <a:r>
              <a:rPr lang="en-US" altLang="zh-CN" b="1" dirty="0">
                <a:solidFill>
                  <a:srgbClr val="FF0000"/>
                </a:solidFill>
              </a:rPr>
              <a:t>: </a:t>
            </a:r>
          </a:p>
          <a:p>
            <a:r>
              <a:rPr lang="en-US" altLang="zh-CN" dirty="0">
                <a:solidFill>
                  <a:srgbClr val="FF0000"/>
                </a:solidFill>
              </a:rPr>
              <a:t>(1). </a:t>
            </a:r>
            <a:r>
              <a:rPr lang="zh-CN" altLang="en-US" dirty="0">
                <a:solidFill>
                  <a:srgbClr val="FF0000"/>
                </a:solidFill>
              </a:rPr>
              <a:t>成分</a:t>
            </a:r>
            <a:r>
              <a:rPr lang="en-US" altLang="zh-CN" dirty="0">
                <a:solidFill>
                  <a:srgbClr val="FF0000"/>
                </a:solidFill>
              </a:rPr>
              <a:t>:</a:t>
            </a:r>
            <a:r>
              <a:rPr lang="en-US" altLang="zh-CN" dirty="0">
                <a:latin typeface="Times New Roman" panose="02020603050405020304" pitchFamily="18" charset="0"/>
                <a:cs typeface="Times New Roman" panose="02020603050405020304" pitchFamily="18" charset="0"/>
              </a:rPr>
              <a:t>Ni, Re, Co, Al, Ti, W, Mo, Cr, Ta, C, B,  Y,  Nb, Hf</a:t>
            </a:r>
          </a:p>
          <a:p>
            <a:r>
              <a:rPr lang="en-US" altLang="zh-CN" dirty="0">
                <a:solidFill>
                  <a:srgbClr val="FF0000"/>
                </a:solidFill>
              </a:rPr>
              <a:t>(2)</a:t>
            </a:r>
            <a:r>
              <a:rPr lang="zh-CN" altLang="en-US" dirty="0">
                <a:solidFill>
                  <a:srgbClr val="FF0000"/>
                </a:solidFill>
              </a:rPr>
              <a:t> 热处理工艺</a:t>
            </a:r>
            <a:r>
              <a:rPr lang="en-US" altLang="zh-CN" dirty="0">
                <a:solidFill>
                  <a:srgbClr val="FF0000"/>
                </a:solidFill>
              </a:rPr>
              <a:t>: </a:t>
            </a:r>
            <a:r>
              <a:rPr lang="zh-CN" altLang="en-US" dirty="0"/>
              <a:t>固溶温度</a:t>
            </a:r>
            <a:r>
              <a:rPr lang="en-US" altLang="zh-CN" dirty="0"/>
              <a:t>, </a:t>
            </a:r>
            <a:r>
              <a:rPr lang="zh-CN" altLang="en-US" dirty="0"/>
              <a:t>固溶时间</a:t>
            </a:r>
            <a:r>
              <a:rPr lang="en-US" altLang="zh-CN" dirty="0"/>
              <a:t>, </a:t>
            </a:r>
            <a:r>
              <a:rPr lang="zh-CN" altLang="en-US" dirty="0"/>
              <a:t>时效</a:t>
            </a:r>
            <a:r>
              <a:rPr lang="en-US" altLang="zh-CN" dirty="0"/>
              <a:t>1 2</a:t>
            </a:r>
            <a:r>
              <a:rPr lang="zh-CN" altLang="en-US" dirty="0"/>
              <a:t>温度</a:t>
            </a:r>
            <a:r>
              <a:rPr lang="en-US" altLang="zh-CN" dirty="0"/>
              <a:t>, </a:t>
            </a:r>
            <a:r>
              <a:rPr lang="zh-CN" altLang="en-US" dirty="0"/>
              <a:t>时效</a:t>
            </a:r>
            <a:r>
              <a:rPr lang="en-US" altLang="zh-CN" dirty="0"/>
              <a:t>1 2</a:t>
            </a:r>
            <a:r>
              <a:rPr lang="zh-CN" altLang="en-US" dirty="0"/>
              <a:t>时间</a:t>
            </a:r>
            <a:endParaRPr lang="en-US" altLang="zh-CN" dirty="0"/>
          </a:p>
          <a:p>
            <a:r>
              <a:rPr lang="en-US" altLang="zh-CN" dirty="0">
                <a:solidFill>
                  <a:srgbClr val="FF0000"/>
                </a:solidFill>
              </a:rPr>
              <a:t>(3) </a:t>
            </a:r>
            <a:r>
              <a:rPr lang="zh-CN" altLang="en-US" dirty="0">
                <a:solidFill>
                  <a:srgbClr val="FF0000"/>
                </a:solidFill>
              </a:rPr>
              <a:t>试验条件</a:t>
            </a:r>
            <a:r>
              <a:rPr lang="en-US" altLang="zh-CN" dirty="0">
                <a:solidFill>
                  <a:srgbClr val="FF0000"/>
                </a:solidFill>
              </a:rPr>
              <a:t>: </a:t>
            </a:r>
            <a:r>
              <a:rPr lang="zh-CN" altLang="en-US" dirty="0"/>
              <a:t>试验温度</a:t>
            </a:r>
            <a:r>
              <a:rPr lang="en-US" altLang="zh-CN" dirty="0"/>
              <a:t>, </a:t>
            </a:r>
            <a:r>
              <a:rPr lang="zh-CN" altLang="en-US" dirty="0"/>
              <a:t>试验应力</a:t>
            </a:r>
            <a:endParaRPr lang="en-US" altLang="zh-CN" dirty="0"/>
          </a:p>
          <a:p>
            <a:r>
              <a:rPr lang="en-US" altLang="zh-CN" b="1" dirty="0">
                <a:solidFill>
                  <a:srgbClr val="FF0000"/>
                </a:solidFill>
              </a:rPr>
              <a:t>(4) </a:t>
            </a:r>
            <a:r>
              <a:rPr lang="zh-CN" altLang="en-US" b="1" dirty="0">
                <a:solidFill>
                  <a:srgbClr val="FF0000"/>
                </a:solidFill>
              </a:rPr>
              <a:t>微观结构属性</a:t>
            </a:r>
            <a:r>
              <a:rPr lang="en-US" altLang="zh-CN" b="1" dirty="0">
                <a:solidFill>
                  <a:srgbClr val="FF0000"/>
                </a:solidFill>
              </a:rPr>
              <a:t>:</a:t>
            </a:r>
            <a:r>
              <a:rPr lang="zh-CN" altLang="en-US" b="1" dirty="0"/>
              <a:t>相摩尔分数</a:t>
            </a:r>
            <a:r>
              <a:rPr lang="en-US" altLang="zh-CN" b="1" dirty="0"/>
              <a:t>, </a:t>
            </a:r>
            <a:r>
              <a:rPr lang="zh-CN" altLang="en-US" b="1" dirty="0"/>
              <a:t>层错能</a:t>
            </a:r>
            <a:r>
              <a:rPr lang="en-US" altLang="zh-CN" b="1" dirty="0"/>
              <a:t>, </a:t>
            </a:r>
            <a:r>
              <a:rPr lang="zh-CN" altLang="en-US" b="1" dirty="0"/>
              <a:t>晶格常数</a:t>
            </a:r>
            <a:r>
              <a:rPr lang="en-US" altLang="zh-CN" b="1" dirty="0"/>
              <a:t>, </a:t>
            </a:r>
            <a:r>
              <a:rPr lang="zh-CN" altLang="en-US" b="1" dirty="0"/>
              <a:t>剪切模量</a:t>
            </a:r>
            <a:r>
              <a:rPr lang="en-US" altLang="zh-CN" b="1" dirty="0"/>
              <a:t>, </a:t>
            </a:r>
            <a:r>
              <a:rPr lang="zh-CN" altLang="en-US" b="1" dirty="0"/>
              <a:t>扩散系数（</a:t>
            </a:r>
            <a:r>
              <a:rPr lang="en-US" altLang="zh-CN" b="1" dirty="0"/>
              <a:t>266</a:t>
            </a:r>
            <a:r>
              <a:rPr lang="zh-CN" altLang="en-US" b="1" dirty="0"/>
              <a:t>条）</a:t>
            </a:r>
            <a:endParaRPr lang="en-US" altLang="zh-CN" b="1" dirty="0"/>
          </a:p>
        </p:txBody>
      </p:sp>
      <p:pic>
        <p:nvPicPr>
          <p:cNvPr id="41" name="图片 40">
            <a:extLst>
              <a:ext uri="{FF2B5EF4-FFF2-40B4-BE49-F238E27FC236}">
                <a16:creationId xmlns:a16="http://schemas.microsoft.com/office/drawing/2014/main" id="{5C7C3125-4147-4171-8967-60A402EB77D9}"/>
              </a:ext>
            </a:extLst>
          </p:cNvPr>
          <p:cNvPicPr/>
          <p:nvPr/>
        </p:nvPicPr>
        <p:blipFill>
          <a:blip r:embed="rId3"/>
          <a:stretch>
            <a:fillRect/>
          </a:stretch>
        </p:blipFill>
        <p:spPr>
          <a:xfrm>
            <a:off x="6227494" y="3385686"/>
            <a:ext cx="2682232" cy="2501162"/>
          </a:xfrm>
          <a:prstGeom prst="rect">
            <a:avLst/>
          </a:prstGeom>
        </p:spPr>
      </p:pic>
      <p:sp>
        <p:nvSpPr>
          <p:cNvPr id="29" name="文本框 28">
            <a:extLst>
              <a:ext uri="{FF2B5EF4-FFF2-40B4-BE49-F238E27FC236}">
                <a16:creationId xmlns:a16="http://schemas.microsoft.com/office/drawing/2014/main" id="{E8914304-EF02-4276-9036-7BB7C48AE581}"/>
              </a:ext>
            </a:extLst>
          </p:cNvPr>
          <p:cNvSpPr txBox="1"/>
          <p:nvPr/>
        </p:nvSpPr>
        <p:spPr>
          <a:xfrm>
            <a:off x="6970580" y="2987660"/>
            <a:ext cx="1559680" cy="369332"/>
          </a:xfrm>
          <a:prstGeom prst="rect">
            <a:avLst/>
          </a:prstGeom>
          <a:noFill/>
        </p:spPr>
        <p:txBody>
          <a:bodyPr wrap="square" rtlCol="0">
            <a:spAutoFit/>
          </a:bodyPr>
          <a:lstStyle/>
          <a:p>
            <a:r>
              <a:rPr lang="zh-CN" altLang="en-US" dirty="0"/>
              <a:t>预测结果展示</a:t>
            </a:r>
          </a:p>
        </p:txBody>
      </p:sp>
    </p:spTree>
    <p:extLst>
      <p:ext uri="{BB962C8B-B14F-4D97-AF65-F5344CB8AC3E}">
        <p14:creationId xmlns:p14="http://schemas.microsoft.com/office/powerpoint/2010/main" val="22895346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8362" y="41464"/>
            <a:ext cx="8229600" cy="687846"/>
          </a:xfrm>
        </p:spPr>
        <p:txBody>
          <a:bodyPr>
            <a:noAutofit/>
          </a:bodyPr>
          <a:lstStyle/>
          <a:p>
            <a:pPr lvl="0"/>
            <a:r>
              <a:rPr lang="zh-CN" altLang="en-US" sz="2400" dirty="0">
                <a:solidFill>
                  <a:srgbClr val="FF0000"/>
                </a:solidFill>
              </a:rPr>
              <a:t>预计开展工作二</a:t>
            </a:r>
            <a:br>
              <a:rPr lang="en-US" altLang="zh-CN" sz="2400" dirty="0">
                <a:solidFill>
                  <a:srgbClr val="FF0000"/>
                </a:solidFill>
              </a:rPr>
            </a:br>
            <a:r>
              <a:rPr lang="zh-CN" altLang="en-US" sz="2400" dirty="0">
                <a:solidFill>
                  <a:srgbClr val="FF0000"/>
                </a:solidFill>
              </a:rPr>
              <a:t>基于贝叶斯网络的合金蠕变构效关系的不确定性推理</a:t>
            </a:r>
          </a:p>
        </p:txBody>
      </p:sp>
      <p:sp>
        <p:nvSpPr>
          <p:cNvPr id="4" name="文本框 3">
            <a:extLst>
              <a:ext uri="{FF2B5EF4-FFF2-40B4-BE49-F238E27FC236}">
                <a16:creationId xmlns:a16="http://schemas.microsoft.com/office/drawing/2014/main" id="{0E26A97C-2DAA-46CD-B6FB-A1E1DA739A44}"/>
              </a:ext>
            </a:extLst>
          </p:cNvPr>
          <p:cNvSpPr txBox="1"/>
          <p:nvPr/>
        </p:nvSpPr>
        <p:spPr>
          <a:xfrm>
            <a:off x="179512" y="943696"/>
            <a:ext cx="9055926" cy="1200329"/>
          </a:xfrm>
          <a:prstGeom prst="rect">
            <a:avLst/>
          </a:prstGeom>
          <a:noFill/>
        </p:spPr>
        <p:txBody>
          <a:bodyPr wrap="square" rtlCol="0">
            <a:spAutoFit/>
          </a:bodyPr>
          <a:lstStyle/>
          <a:p>
            <a:r>
              <a:rPr lang="zh-CN" altLang="en-US" sz="1600"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贝叶斯网络（</a:t>
            </a:r>
            <a:r>
              <a:rPr lang="en-US" altLang="zh-CN" dirty="0">
                <a:latin typeface="等线" panose="02010600030101010101" pitchFamily="2" charset="-122"/>
                <a:ea typeface="等线" panose="02010600030101010101" pitchFamily="2" charset="-122"/>
              </a:rPr>
              <a:t>Bayesian Networks</a:t>
            </a:r>
            <a:r>
              <a:rPr lang="zh-CN" altLang="en-US" dirty="0">
                <a:latin typeface="等线" panose="02010600030101010101" pitchFamily="2" charset="-122"/>
                <a:ea typeface="等线" panose="02010600030101010101" pitchFamily="2" charset="-122"/>
              </a:rPr>
              <a:t>）也被称为因果网络（</a:t>
            </a:r>
            <a:r>
              <a:rPr lang="en-US" altLang="zh-CN" dirty="0">
                <a:latin typeface="等线" panose="02010600030101010101" pitchFamily="2" charset="-122"/>
                <a:ea typeface="等线" panose="02010600030101010101" pitchFamily="2" charset="-122"/>
              </a:rPr>
              <a:t>Causal Networks</a:t>
            </a:r>
            <a:r>
              <a:rPr lang="zh-CN" altLang="en-US" dirty="0">
                <a:latin typeface="等线" panose="02010600030101010101" pitchFamily="2" charset="-122"/>
                <a:ea typeface="等线" panose="02010600030101010101" pitchFamily="2" charset="-122"/>
              </a:rPr>
              <a:t>），是描述数据变量之间概率依赖关系的一种图形模式，是一种用来进行推理的模型。贝叶斯网络为人们提供了一种方便的框架结构来表示因果关系，这使得不确定性推理变得在逻辑上更为清晰、可理解性强。</a:t>
            </a:r>
            <a:r>
              <a:rPr lang="en-US" altLang="zh-CN" dirty="0"/>
              <a:t> </a:t>
            </a:r>
          </a:p>
        </p:txBody>
      </p:sp>
      <p:pic>
        <p:nvPicPr>
          <p:cNvPr id="5" name="图片 4">
            <a:extLst>
              <a:ext uri="{FF2B5EF4-FFF2-40B4-BE49-F238E27FC236}">
                <a16:creationId xmlns:a16="http://schemas.microsoft.com/office/drawing/2014/main" id="{3109DFE5-BCF6-401C-B0F5-A5CF9E8F9FD9}"/>
              </a:ext>
            </a:extLst>
          </p:cNvPr>
          <p:cNvPicPr>
            <a:picLocks noChangeAspect="1"/>
          </p:cNvPicPr>
          <p:nvPr/>
        </p:nvPicPr>
        <p:blipFill>
          <a:blip r:embed="rId3"/>
          <a:stretch>
            <a:fillRect/>
          </a:stretch>
        </p:blipFill>
        <p:spPr>
          <a:xfrm>
            <a:off x="208383" y="2323320"/>
            <a:ext cx="8890806" cy="4104591"/>
          </a:xfrm>
          <a:prstGeom prst="rect">
            <a:avLst/>
          </a:prstGeom>
        </p:spPr>
      </p:pic>
    </p:spTree>
    <p:extLst>
      <p:ext uri="{BB962C8B-B14F-4D97-AF65-F5344CB8AC3E}">
        <p14:creationId xmlns:p14="http://schemas.microsoft.com/office/powerpoint/2010/main" val="12428716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63953" y="79342"/>
            <a:ext cx="8229600" cy="687846"/>
          </a:xfrm>
        </p:spPr>
        <p:txBody>
          <a:bodyPr>
            <a:noAutofit/>
          </a:bodyPr>
          <a:lstStyle/>
          <a:p>
            <a:pPr lvl="0"/>
            <a:r>
              <a:rPr lang="zh-CN" altLang="en-US" sz="2400" dirty="0">
                <a:solidFill>
                  <a:srgbClr val="FF0000"/>
                </a:solidFill>
              </a:rPr>
              <a:t>基于贝叶斯网络的合金蠕变构效关系的不确定性推理</a:t>
            </a:r>
          </a:p>
        </p:txBody>
      </p:sp>
      <p:sp>
        <p:nvSpPr>
          <p:cNvPr id="17" name="矩形 16">
            <a:extLst>
              <a:ext uri="{FF2B5EF4-FFF2-40B4-BE49-F238E27FC236}">
                <a16:creationId xmlns:a16="http://schemas.microsoft.com/office/drawing/2014/main" id="{9B042675-9116-4D91-862F-8ECEA1E6FA74}"/>
              </a:ext>
            </a:extLst>
          </p:cNvPr>
          <p:cNvSpPr/>
          <p:nvPr/>
        </p:nvSpPr>
        <p:spPr>
          <a:xfrm>
            <a:off x="158121" y="4069532"/>
            <a:ext cx="8613049" cy="95410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altLang="zh-CN" sz="2000" b="1" dirty="0">
                <a:solidFill>
                  <a:srgbClr val="FF0000"/>
                </a:solidFill>
              </a:rPr>
              <a:t>2</a:t>
            </a:r>
            <a:r>
              <a:rPr lang="zh-CN" altLang="en-US" sz="2000" b="1" dirty="0">
                <a:solidFill>
                  <a:srgbClr val="FF0000"/>
                </a:solidFill>
              </a:rPr>
              <a:t>、参数学习：</a:t>
            </a:r>
            <a:r>
              <a:rPr lang="zh-CN" altLang="en-US" dirty="0"/>
              <a:t>对已有的样本利用极大似然估计，学习</a:t>
            </a:r>
            <a:r>
              <a:rPr lang="zh-CN" altLang="en-US" b="1" dirty="0">
                <a:solidFill>
                  <a:srgbClr val="FF0000"/>
                </a:solidFill>
              </a:rPr>
              <a:t>贝叶斯网络结构参数</a:t>
            </a:r>
            <a:r>
              <a:rPr lang="zh-CN" altLang="en-US" dirty="0"/>
              <a:t>，并对蠕变样本进行结果预测，提取混淆矩阵。</a:t>
            </a:r>
            <a:endParaRPr lang="en-US" altLang="zh-CN" dirty="0"/>
          </a:p>
          <a:p>
            <a:endParaRPr lang="zh-CN" altLang="en-US" dirty="0"/>
          </a:p>
        </p:txBody>
      </p:sp>
      <p:sp>
        <p:nvSpPr>
          <p:cNvPr id="3" name="矩形 2">
            <a:extLst>
              <a:ext uri="{FF2B5EF4-FFF2-40B4-BE49-F238E27FC236}">
                <a16:creationId xmlns:a16="http://schemas.microsoft.com/office/drawing/2014/main" id="{117F21FC-6783-4436-917D-EFDB49D58CB5}"/>
              </a:ext>
            </a:extLst>
          </p:cNvPr>
          <p:cNvSpPr/>
          <p:nvPr/>
        </p:nvSpPr>
        <p:spPr>
          <a:xfrm>
            <a:off x="149691" y="5043517"/>
            <a:ext cx="8596188" cy="2062103"/>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US" altLang="zh-CN" sz="2000" b="1" dirty="0">
                <a:solidFill>
                  <a:srgbClr val="FF0000"/>
                </a:solidFill>
              </a:rPr>
              <a:t>3</a:t>
            </a:r>
            <a:r>
              <a:rPr lang="zh-CN" altLang="en-US" sz="2000" b="1" dirty="0">
                <a:solidFill>
                  <a:srgbClr val="FF0000"/>
                </a:solidFill>
              </a:rPr>
              <a:t>、条件推理：</a:t>
            </a:r>
            <a:r>
              <a:rPr lang="zh-CN" altLang="en-US" dirty="0"/>
              <a:t>当给定先验条件时，根据训练的</a:t>
            </a:r>
            <a:r>
              <a:rPr lang="zh-CN" altLang="en-US" b="1" dirty="0">
                <a:solidFill>
                  <a:srgbClr val="FF0000"/>
                </a:solidFill>
              </a:rPr>
              <a:t>贝叶斯模型</a:t>
            </a:r>
            <a:r>
              <a:rPr lang="zh-CN" altLang="en-US" dirty="0"/>
              <a:t>推测事件发生的可能性；</a:t>
            </a:r>
            <a:endParaRPr lang="en-US" altLang="zh-CN" dirty="0"/>
          </a:p>
          <a:p>
            <a:pPr marL="342900" indent="-342900">
              <a:buAutoNum type="arabicParenR"/>
            </a:pPr>
            <a:r>
              <a:rPr lang="en-US" altLang="zh-CN" dirty="0"/>
              <a:t>Ni</a:t>
            </a:r>
            <a:r>
              <a:rPr lang="zh-CN" altLang="en-US" dirty="0"/>
              <a:t>在</a:t>
            </a:r>
            <a:r>
              <a:rPr lang="en-US" altLang="zh-CN" dirty="0"/>
              <a:t>(57.394, 61.383] </a:t>
            </a:r>
            <a:r>
              <a:rPr lang="zh-CN" altLang="en-US" dirty="0"/>
              <a:t>内，</a:t>
            </a:r>
            <a:r>
              <a:rPr lang="en-US" altLang="zh-CN" dirty="0"/>
              <a:t>Re</a:t>
            </a:r>
            <a:r>
              <a:rPr lang="zh-CN" altLang="en-US" dirty="0"/>
              <a:t>在</a:t>
            </a:r>
            <a:r>
              <a:rPr lang="en-US" altLang="zh-CN" dirty="0"/>
              <a:t>(6.0, 7.5]</a:t>
            </a:r>
            <a:r>
              <a:rPr lang="zh-CN" altLang="en-US" dirty="0"/>
              <a:t>区间内</a:t>
            </a:r>
            <a:r>
              <a:rPr lang="en-US" altLang="zh-CN" dirty="0"/>
              <a:t>,W</a:t>
            </a:r>
            <a:r>
              <a:rPr lang="zh-CN" altLang="en-US" dirty="0"/>
              <a:t>元素的质量分数在</a:t>
            </a:r>
            <a:r>
              <a:rPr lang="en-US" altLang="zh-CN" dirty="0"/>
              <a:t>(3.72, 7.44] </a:t>
            </a:r>
            <a:r>
              <a:rPr lang="zh-CN" altLang="en-US" dirty="0"/>
              <a:t>内，合金蠕变性能好的概率为</a:t>
            </a:r>
            <a:r>
              <a:rPr lang="en-US" altLang="zh-CN" dirty="0">
                <a:solidFill>
                  <a:srgbClr val="FF0000"/>
                </a:solidFill>
              </a:rPr>
              <a:t>P(;</a:t>
            </a:r>
          </a:p>
          <a:p>
            <a:pPr marL="342900" indent="-342900">
              <a:buAutoNum type="arabicParenR"/>
            </a:pPr>
            <a:r>
              <a:rPr lang="zh-CN" altLang="en-US" dirty="0">
                <a:solidFill>
                  <a:srgbClr val="FF0000"/>
                </a:solidFill>
              </a:rPr>
              <a:t>合金蠕变性能好，</a:t>
            </a:r>
            <a:r>
              <a:rPr lang="en-US" altLang="zh-CN" dirty="0">
                <a:solidFill>
                  <a:srgbClr val="FF0000"/>
                </a:solidFill>
              </a:rPr>
              <a:t>Ni</a:t>
            </a:r>
            <a:r>
              <a:rPr lang="zh-CN" altLang="en-US" dirty="0">
                <a:solidFill>
                  <a:srgbClr val="FF0000"/>
                </a:solidFill>
              </a:rPr>
              <a:t>在</a:t>
            </a:r>
            <a:r>
              <a:rPr lang="en-US" altLang="zh-CN" dirty="0">
                <a:solidFill>
                  <a:srgbClr val="FF0000"/>
                </a:solidFill>
              </a:rPr>
              <a:t>(57.394,61.383]</a:t>
            </a:r>
            <a:r>
              <a:rPr lang="zh-CN" altLang="en-US" dirty="0">
                <a:solidFill>
                  <a:srgbClr val="FF0000"/>
                </a:solidFill>
              </a:rPr>
              <a:t>内</a:t>
            </a:r>
            <a:r>
              <a:rPr lang="zh-CN" altLang="en-US" dirty="0"/>
              <a:t>，</a:t>
            </a:r>
            <a:r>
              <a:rPr lang="en-US" altLang="zh-CN" dirty="0" err="1">
                <a:solidFill>
                  <a:srgbClr val="FF0000"/>
                </a:solidFill>
              </a:rPr>
              <a:t>creep_property</a:t>
            </a:r>
            <a:r>
              <a:rPr lang="en-US" altLang="zh-CN" dirty="0">
                <a:solidFill>
                  <a:srgbClr val="FF0000"/>
                </a:solidFill>
              </a:rPr>
              <a:t>==‘superior’)|(Ni==‘(57.394, 61.383]’&amp;Re==‘(6.0, 7.5]’&amp;W==‘(3.72, 7.44]’))=0.782</a:t>
            </a:r>
            <a:r>
              <a:rPr lang="en-US" altLang="zh-CN" dirty="0">
                <a:solidFill>
                  <a:schemeClr val="tx2">
                    <a:lumMod val="75000"/>
                  </a:schemeClr>
                </a:solidFill>
              </a:rPr>
              <a:t>Re</a:t>
            </a:r>
            <a:r>
              <a:rPr lang="zh-CN" altLang="en-US" dirty="0">
                <a:solidFill>
                  <a:schemeClr val="tx2">
                    <a:lumMod val="75000"/>
                  </a:schemeClr>
                </a:solidFill>
              </a:rPr>
              <a:t>在</a:t>
            </a:r>
            <a:r>
              <a:rPr lang="en-US" altLang="zh-CN" dirty="0">
                <a:solidFill>
                  <a:schemeClr val="tx2">
                    <a:lumMod val="75000"/>
                  </a:schemeClr>
                </a:solidFill>
              </a:rPr>
              <a:t>(6.0,7.5]</a:t>
            </a:r>
            <a:r>
              <a:rPr lang="zh-CN" altLang="en-US" dirty="0"/>
              <a:t>的概率为</a:t>
            </a:r>
            <a:r>
              <a:rPr lang="en-US" altLang="zh-CN" dirty="0"/>
              <a:t>P=0.67;…</a:t>
            </a:r>
          </a:p>
          <a:p>
            <a:endParaRPr lang="zh-CN" altLang="en-US" dirty="0"/>
          </a:p>
        </p:txBody>
      </p:sp>
      <p:grpSp>
        <p:nvGrpSpPr>
          <p:cNvPr id="29" name="组合 28">
            <a:extLst>
              <a:ext uri="{FF2B5EF4-FFF2-40B4-BE49-F238E27FC236}">
                <a16:creationId xmlns:a16="http://schemas.microsoft.com/office/drawing/2014/main" id="{4138D81A-9FF4-4E37-A1EB-3155344CC313}"/>
              </a:ext>
            </a:extLst>
          </p:cNvPr>
          <p:cNvGrpSpPr/>
          <p:nvPr/>
        </p:nvGrpSpPr>
        <p:grpSpPr>
          <a:xfrm>
            <a:off x="149691" y="767188"/>
            <a:ext cx="8733337" cy="3280809"/>
            <a:chOff x="149691" y="868271"/>
            <a:chExt cx="8733337" cy="3280809"/>
          </a:xfrm>
        </p:grpSpPr>
        <p:sp>
          <p:nvSpPr>
            <p:cNvPr id="15" name="矩形 14">
              <a:extLst>
                <a:ext uri="{FF2B5EF4-FFF2-40B4-BE49-F238E27FC236}">
                  <a16:creationId xmlns:a16="http://schemas.microsoft.com/office/drawing/2014/main" id="{2E9A5923-6C05-4A16-B784-D4B3031AD2D1}"/>
                </a:ext>
              </a:extLst>
            </p:cNvPr>
            <p:cNvSpPr/>
            <p:nvPr/>
          </p:nvSpPr>
          <p:spPr>
            <a:xfrm>
              <a:off x="149691" y="868271"/>
              <a:ext cx="8613049" cy="3280809"/>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C3F58446-CBE5-4FF2-BE85-002F82B47B45}"/>
                </a:ext>
              </a:extLst>
            </p:cNvPr>
            <p:cNvSpPr txBox="1"/>
            <p:nvPr/>
          </p:nvSpPr>
          <p:spPr>
            <a:xfrm>
              <a:off x="539552" y="1300812"/>
              <a:ext cx="1683571" cy="2632244"/>
            </a:xfrm>
            <a:prstGeom prst="rect">
              <a:avLst/>
            </a:prstGeom>
            <a:noFill/>
            <a:ln w="28575">
              <a:solidFill>
                <a:schemeClr val="accent5">
                  <a:lumMod val="60000"/>
                  <a:lumOff val="40000"/>
                </a:schemeClr>
              </a:solidFill>
            </a:ln>
          </p:spPr>
          <p:txBody>
            <a:bodyPr wrap="square" rtlCol="0">
              <a:spAutoFit/>
            </a:bodyPr>
            <a:lstStyle/>
            <a:p>
              <a:endParaRPr lang="zh-CN" altLang="en-US" dirty="0"/>
            </a:p>
          </p:txBody>
        </p:sp>
        <p:pic>
          <p:nvPicPr>
            <p:cNvPr id="12" name="图片 11">
              <a:extLst>
                <a:ext uri="{FF2B5EF4-FFF2-40B4-BE49-F238E27FC236}">
                  <a16:creationId xmlns:a16="http://schemas.microsoft.com/office/drawing/2014/main" id="{A77D9C78-7DC8-422B-888F-4119C0DE79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8894" y="1234534"/>
              <a:ext cx="5188819" cy="2279600"/>
            </a:xfrm>
            <a:prstGeom prst="rect">
              <a:avLst/>
            </a:prstGeom>
          </p:spPr>
        </p:pic>
        <p:sp>
          <p:nvSpPr>
            <p:cNvPr id="4" name="加号 3">
              <a:extLst>
                <a:ext uri="{FF2B5EF4-FFF2-40B4-BE49-F238E27FC236}">
                  <a16:creationId xmlns:a16="http://schemas.microsoft.com/office/drawing/2014/main" id="{41077714-8E42-4F3D-BE24-630EBCCF0799}"/>
                </a:ext>
              </a:extLst>
            </p:cNvPr>
            <p:cNvSpPr/>
            <p:nvPr/>
          </p:nvSpPr>
          <p:spPr>
            <a:xfrm>
              <a:off x="929413" y="2206605"/>
              <a:ext cx="792088" cy="646331"/>
            </a:xfrm>
            <a:prstGeom prst="mathPlus">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097C9E7F-A02F-4B7D-925F-FD1696E209D0}"/>
                </a:ext>
              </a:extLst>
            </p:cNvPr>
            <p:cNvSpPr txBox="1"/>
            <p:nvPr/>
          </p:nvSpPr>
          <p:spPr>
            <a:xfrm>
              <a:off x="702201" y="1378551"/>
              <a:ext cx="1346603" cy="584775"/>
            </a:xfrm>
            <a:prstGeom prst="rect">
              <a:avLst/>
            </a:prstGeom>
            <a:noFill/>
            <a:ln>
              <a:solidFill>
                <a:srgbClr val="F98A28"/>
              </a:solidFill>
            </a:ln>
          </p:spPr>
          <p:txBody>
            <a:bodyPr wrap="square" rtlCol="0">
              <a:spAutoFit/>
            </a:bodyPr>
            <a:lstStyle/>
            <a:p>
              <a:pPr algn="ctr"/>
              <a:r>
                <a:rPr lang="en-US" altLang="zh-CN" sz="1600" dirty="0"/>
                <a:t>226</a:t>
              </a:r>
              <a:r>
                <a:rPr lang="zh-CN" altLang="en-US" sz="1600" dirty="0"/>
                <a:t>条蠕变性能数据</a:t>
              </a:r>
            </a:p>
          </p:txBody>
        </p:sp>
        <p:sp>
          <p:nvSpPr>
            <p:cNvPr id="9" name="文本框 8">
              <a:extLst>
                <a:ext uri="{FF2B5EF4-FFF2-40B4-BE49-F238E27FC236}">
                  <a16:creationId xmlns:a16="http://schemas.microsoft.com/office/drawing/2014/main" id="{B0C18593-3ECE-43C2-8A75-481BDBE9B077}"/>
                </a:ext>
              </a:extLst>
            </p:cNvPr>
            <p:cNvSpPr txBox="1"/>
            <p:nvPr/>
          </p:nvSpPr>
          <p:spPr>
            <a:xfrm>
              <a:off x="680625" y="3166239"/>
              <a:ext cx="1346603" cy="584775"/>
            </a:xfrm>
            <a:prstGeom prst="rect">
              <a:avLst/>
            </a:prstGeom>
            <a:noFill/>
            <a:ln>
              <a:solidFill>
                <a:srgbClr val="F98A28"/>
              </a:solidFill>
            </a:ln>
          </p:spPr>
          <p:txBody>
            <a:bodyPr wrap="square" rtlCol="0">
              <a:spAutoFit/>
            </a:bodyPr>
            <a:lstStyle/>
            <a:p>
              <a:pPr algn="ctr"/>
              <a:r>
                <a:rPr lang="zh-CN" altLang="en-US" sz="1600" dirty="0"/>
                <a:t>领域专家</a:t>
              </a:r>
              <a:endParaRPr lang="en-US" altLang="zh-CN" sz="1600" dirty="0"/>
            </a:p>
            <a:p>
              <a:pPr algn="ctr"/>
              <a:r>
                <a:rPr lang="zh-CN" altLang="en-US" sz="1600" dirty="0"/>
                <a:t>知识</a:t>
              </a:r>
            </a:p>
          </p:txBody>
        </p:sp>
        <p:sp>
          <p:nvSpPr>
            <p:cNvPr id="7" name="箭头: 右 6">
              <a:extLst>
                <a:ext uri="{FF2B5EF4-FFF2-40B4-BE49-F238E27FC236}">
                  <a16:creationId xmlns:a16="http://schemas.microsoft.com/office/drawing/2014/main" id="{2F323788-5781-461F-82CD-B2F4D34819DE}"/>
                </a:ext>
              </a:extLst>
            </p:cNvPr>
            <p:cNvSpPr/>
            <p:nvPr/>
          </p:nvSpPr>
          <p:spPr>
            <a:xfrm>
              <a:off x="2411760" y="2092374"/>
              <a:ext cx="724356" cy="76056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411188B4-6DB9-433C-8D28-E6DF4C00B441}"/>
                </a:ext>
              </a:extLst>
            </p:cNvPr>
            <p:cNvSpPr txBox="1"/>
            <p:nvPr/>
          </p:nvSpPr>
          <p:spPr>
            <a:xfrm>
              <a:off x="4178704" y="905222"/>
              <a:ext cx="3714226" cy="307777"/>
            </a:xfrm>
            <a:prstGeom prst="rect">
              <a:avLst/>
            </a:prstGeom>
            <a:noFill/>
          </p:spPr>
          <p:txBody>
            <a:bodyPr wrap="square" rtlCol="0">
              <a:spAutoFit/>
            </a:bodyPr>
            <a:lstStyle/>
            <a:p>
              <a:r>
                <a:rPr lang="zh-CN" altLang="en-US" sz="1400" b="1" dirty="0">
                  <a:solidFill>
                    <a:schemeClr val="accent6">
                      <a:lumMod val="75000"/>
                    </a:schemeClr>
                  </a:solidFill>
                </a:rPr>
                <a:t>合金蠕变性能构效关系的贝叶斯网络</a:t>
              </a:r>
            </a:p>
          </p:txBody>
        </p:sp>
        <p:sp>
          <p:nvSpPr>
            <p:cNvPr id="11" name="椭圆 10">
              <a:extLst>
                <a:ext uri="{FF2B5EF4-FFF2-40B4-BE49-F238E27FC236}">
                  <a16:creationId xmlns:a16="http://schemas.microsoft.com/office/drawing/2014/main" id="{C3E53154-44A8-452B-8D4C-18BD435E3061}"/>
                </a:ext>
              </a:extLst>
            </p:cNvPr>
            <p:cNvSpPr/>
            <p:nvPr/>
          </p:nvSpPr>
          <p:spPr>
            <a:xfrm rot="2705583">
              <a:off x="3928293" y="1579986"/>
              <a:ext cx="536756" cy="1250608"/>
            </a:xfrm>
            <a:prstGeom prst="ellipse">
              <a:avLst/>
            </a:prstGeom>
            <a:noFill/>
            <a:ln>
              <a:solidFill>
                <a:srgbClr val="F98A2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91E95D1F-3DA8-46EB-9F3A-5297415E850F}"/>
                </a:ext>
              </a:extLst>
            </p:cNvPr>
            <p:cNvSpPr txBox="1"/>
            <p:nvPr/>
          </p:nvSpPr>
          <p:spPr>
            <a:xfrm>
              <a:off x="4716016" y="1983424"/>
              <a:ext cx="2975125" cy="923330"/>
            </a:xfrm>
            <a:prstGeom prst="rect">
              <a:avLst/>
            </a:prstGeom>
            <a:noFill/>
            <a:ln>
              <a:solidFill>
                <a:schemeClr val="accent6">
                  <a:lumMod val="60000"/>
                  <a:lumOff val="40000"/>
                </a:schemeClr>
              </a:solidFill>
            </a:ln>
          </p:spPr>
          <p:txBody>
            <a:bodyPr wrap="square" rtlCol="0">
              <a:spAutoFit/>
            </a:bodyPr>
            <a:lstStyle/>
            <a:p>
              <a:r>
                <a:rPr lang="zh-CN" altLang="en-US" b="1" dirty="0">
                  <a:solidFill>
                    <a:schemeClr val="accent5">
                      <a:lumMod val="75000"/>
                    </a:schemeClr>
                  </a:solidFill>
                </a:rPr>
                <a:t>两个结点之间表示</a:t>
              </a:r>
              <a:r>
                <a:rPr lang="zh-CN" altLang="en-US" b="1" dirty="0">
                  <a:solidFill>
                    <a:srgbClr val="FF0000"/>
                  </a:solidFill>
                </a:rPr>
                <a:t>数据变量的因果关系</a:t>
              </a:r>
              <a:r>
                <a:rPr lang="zh-CN" altLang="en-US" b="1" dirty="0">
                  <a:solidFill>
                    <a:schemeClr val="accent5">
                      <a:lumMod val="75000"/>
                    </a:schemeClr>
                  </a:solidFill>
                </a:rPr>
                <a:t>，箭头表示</a:t>
              </a:r>
              <a:r>
                <a:rPr lang="zh-CN" altLang="en-US" b="1" dirty="0">
                  <a:solidFill>
                    <a:srgbClr val="FF0000"/>
                  </a:solidFill>
                </a:rPr>
                <a:t>原因结点</a:t>
              </a:r>
              <a:r>
                <a:rPr lang="zh-CN" altLang="en-US" b="1" dirty="0">
                  <a:solidFill>
                    <a:schemeClr val="accent5">
                      <a:lumMod val="75000"/>
                    </a:schemeClr>
                  </a:solidFill>
                </a:rPr>
                <a:t>，箭尾表示</a:t>
              </a:r>
              <a:r>
                <a:rPr lang="zh-CN" altLang="en-US" b="1" dirty="0">
                  <a:solidFill>
                    <a:srgbClr val="FF0000"/>
                  </a:solidFill>
                </a:rPr>
                <a:t>结果结点</a:t>
              </a:r>
            </a:p>
          </p:txBody>
        </p:sp>
        <p:sp>
          <p:nvSpPr>
            <p:cNvPr id="18" name="文本框 17">
              <a:extLst>
                <a:ext uri="{FF2B5EF4-FFF2-40B4-BE49-F238E27FC236}">
                  <a16:creationId xmlns:a16="http://schemas.microsoft.com/office/drawing/2014/main" id="{0855F3C7-1A23-4FCA-A172-866BE8DA56CC}"/>
                </a:ext>
              </a:extLst>
            </p:cNvPr>
            <p:cNvSpPr txBox="1"/>
            <p:nvPr/>
          </p:nvSpPr>
          <p:spPr>
            <a:xfrm>
              <a:off x="3115231" y="3496946"/>
              <a:ext cx="5767797" cy="646331"/>
            </a:xfrm>
            <a:prstGeom prst="rect">
              <a:avLst/>
            </a:prstGeom>
            <a:noFill/>
          </p:spPr>
          <p:txBody>
            <a:bodyPr wrap="square" rtlCol="0">
              <a:spAutoFit/>
            </a:bodyPr>
            <a:lstStyle/>
            <a:p>
              <a:r>
                <a:rPr lang="zh-CN" altLang="en-US" b="1" dirty="0">
                  <a:solidFill>
                    <a:srgbClr val="FF0000"/>
                  </a:solidFill>
                </a:rPr>
                <a:t>例如：</a:t>
              </a:r>
              <a:r>
                <a:rPr lang="en-US" altLang="zh-CN" b="1" dirty="0">
                  <a:solidFill>
                    <a:schemeClr val="accent6">
                      <a:lumMod val="75000"/>
                    </a:schemeClr>
                  </a:solidFill>
                </a:rPr>
                <a:t>Ni         Re</a:t>
              </a:r>
              <a:r>
                <a:rPr lang="zh-CN" altLang="en-US" b="1" dirty="0">
                  <a:solidFill>
                    <a:schemeClr val="accent6">
                      <a:lumMod val="75000"/>
                    </a:schemeClr>
                  </a:solidFill>
                </a:rPr>
                <a:t>，表示在合金中，添</a:t>
              </a:r>
              <a:r>
                <a:rPr lang="en-US" altLang="zh-CN" b="1" dirty="0">
                  <a:solidFill>
                    <a:schemeClr val="accent6">
                      <a:lumMod val="75000"/>
                    </a:schemeClr>
                  </a:solidFill>
                </a:rPr>
                <a:t>Ni</a:t>
              </a:r>
              <a:r>
                <a:rPr lang="zh-CN" altLang="en-US" b="1" dirty="0">
                  <a:solidFill>
                    <a:schemeClr val="accent6">
                      <a:lumMod val="75000"/>
                    </a:schemeClr>
                  </a:solidFill>
                </a:rPr>
                <a:t>元素的质量分数影响着添加</a:t>
              </a:r>
              <a:r>
                <a:rPr lang="en-US" altLang="zh-CN" b="1" dirty="0">
                  <a:solidFill>
                    <a:schemeClr val="accent6">
                      <a:lumMod val="75000"/>
                    </a:schemeClr>
                  </a:solidFill>
                </a:rPr>
                <a:t>Re</a:t>
              </a:r>
              <a:r>
                <a:rPr lang="zh-CN" altLang="en-US" b="1" dirty="0">
                  <a:solidFill>
                    <a:schemeClr val="accent6">
                      <a:lumMod val="75000"/>
                    </a:schemeClr>
                  </a:solidFill>
                </a:rPr>
                <a:t>的质量分数</a:t>
              </a:r>
            </a:p>
          </p:txBody>
        </p:sp>
        <p:cxnSp>
          <p:nvCxnSpPr>
            <p:cNvPr id="20" name="直接箭头连接符 19">
              <a:extLst>
                <a:ext uri="{FF2B5EF4-FFF2-40B4-BE49-F238E27FC236}">
                  <a16:creationId xmlns:a16="http://schemas.microsoft.com/office/drawing/2014/main" id="{38F63D30-E14D-4676-879D-0AF3344A071D}"/>
                </a:ext>
              </a:extLst>
            </p:cNvPr>
            <p:cNvCxnSpPr>
              <a:cxnSpLocks/>
            </p:cNvCxnSpPr>
            <p:nvPr/>
          </p:nvCxnSpPr>
          <p:spPr>
            <a:xfrm>
              <a:off x="4211960" y="3717032"/>
              <a:ext cx="30588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8B3E21F8-677D-4CB0-969F-2E620D258744}"/>
                </a:ext>
              </a:extLst>
            </p:cNvPr>
            <p:cNvSpPr/>
            <p:nvPr/>
          </p:nvSpPr>
          <p:spPr>
            <a:xfrm>
              <a:off x="197461" y="892611"/>
              <a:ext cx="2161169" cy="369332"/>
            </a:xfrm>
            <a:prstGeom prst="rect">
              <a:avLst/>
            </a:prstGeom>
          </p:spPr>
          <p:txBody>
            <a:bodyPr wrap="square">
              <a:spAutoFit/>
            </a:bodyPr>
            <a:lstStyle/>
            <a:p>
              <a:r>
                <a:rPr lang="en-US" altLang="zh-CN" b="1" dirty="0">
                  <a:solidFill>
                    <a:srgbClr val="FF0000"/>
                  </a:solidFill>
                </a:rPr>
                <a:t>1</a:t>
              </a:r>
              <a:r>
                <a:rPr lang="zh-CN" altLang="en-US" b="1" dirty="0">
                  <a:solidFill>
                    <a:srgbClr val="FF0000"/>
                  </a:solidFill>
                </a:rPr>
                <a:t>、网络结构学习：</a:t>
              </a:r>
              <a:endParaRPr lang="zh-CN" altLang="en-US" dirty="0"/>
            </a:p>
          </p:txBody>
        </p:sp>
      </p:grpSp>
      <p:sp>
        <p:nvSpPr>
          <p:cNvPr id="27" name="星形: 五角 26">
            <a:extLst>
              <a:ext uri="{FF2B5EF4-FFF2-40B4-BE49-F238E27FC236}">
                <a16:creationId xmlns:a16="http://schemas.microsoft.com/office/drawing/2014/main" id="{C89A0B5D-00C1-442E-B373-8080D2D92C7F}"/>
              </a:ext>
            </a:extLst>
          </p:cNvPr>
          <p:cNvSpPr/>
          <p:nvPr/>
        </p:nvSpPr>
        <p:spPr>
          <a:xfrm>
            <a:off x="6588224" y="4073189"/>
            <a:ext cx="408391" cy="409652"/>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17266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83789" y="1585670"/>
            <a:ext cx="8680699" cy="486287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dirty="0"/>
              <a:t>                                                                  </a:t>
            </a:r>
          </a:p>
          <a:p>
            <a:r>
              <a:rPr lang="en-US" altLang="zh-CN" dirty="0"/>
              <a:t>                                     </a:t>
            </a:r>
            <a:r>
              <a:rPr lang="zh-CN" altLang="en-US" dirty="0"/>
              <a:t>表征位错对蠕变影响关系，考虑了层错能、应力、弹性模量等</a:t>
            </a:r>
            <a:endParaRPr lang="en-US" altLang="zh-CN" dirty="0"/>
          </a:p>
          <a:p>
            <a:endParaRPr lang="en-US" altLang="zh-CN" dirty="0"/>
          </a:p>
          <a:p>
            <a:r>
              <a:rPr lang="zh-CN" altLang="en-US" dirty="0"/>
              <a:t>存在问题</a:t>
            </a:r>
            <a:r>
              <a:rPr lang="zh-CN" altLang="en-US" dirty="0">
                <a:sym typeface="Wingdings" panose="05000000000000000000" pitchFamily="2" charset="2"/>
              </a:rPr>
              <a:t>：（</a:t>
            </a:r>
            <a:r>
              <a:rPr lang="en-US" altLang="zh-CN" dirty="0">
                <a:sym typeface="Wingdings" panose="05000000000000000000" pitchFamily="2" charset="2"/>
              </a:rPr>
              <a:t>1</a:t>
            </a:r>
            <a:r>
              <a:rPr lang="zh-CN" altLang="en-US" dirty="0">
                <a:sym typeface="Wingdings" panose="05000000000000000000" pitchFamily="2" charset="2"/>
              </a:rPr>
              <a:t>）                为 幂律方程，考虑应力影响，未考虑幂律失效状态</a:t>
            </a:r>
            <a:endParaRPr lang="en-US" altLang="zh-CN" dirty="0">
              <a:sym typeface="Wingdings" panose="05000000000000000000" pitchFamily="2" charset="2"/>
            </a:endParaRPr>
          </a:p>
          <a:p>
            <a:r>
              <a:rPr lang="en-US" altLang="zh-CN" dirty="0">
                <a:sym typeface="Wingdings" panose="05000000000000000000" pitchFamily="2" charset="2"/>
              </a:rPr>
              <a:t>                                </a:t>
            </a:r>
          </a:p>
          <a:p>
            <a:r>
              <a:rPr lang="en-US" altLang="zh-CN" dirty="0">
                <a:sym typeface="Wingdings" panose="05000000000000000000" pitchFamily="2" charset="2"/>
              </a:rPr>
              <a:t>                                                  </a:t>
            </a:r>
            <a:r>
              <a:rPr lang="zh-CN" altLang="en-US" dirty="0">
                <a:sym typeface="Wingdings" panose="05000000000000000000" pitchFamily="2" charset="2"/>
              </a:rPr>
              <a:t>幂律时效状态</a:t>
            </a:r>
            <a:r>
              <a:rPr lang="en-US" altLang="zh-CN" dirty="0">
                <a:sym typeface="Wingdings" panose="05000000000000000000" pitchFamily="2" charset="2"/>
              </a:rPr>
              <a:t>[</a:t>
            </a:r>
            <a:r>
              <a:rPr lang="zh-CN" altLang="en-US" dirty="0">
                <a:sym typeface="Wingdings" panose="05000000000000000000" pitchFamily="2" charset="2"/>
              </a:rPr>
              <a:t>低温（</a:t>
            </a:r>
            <a:r>
              <a:rPr lang="en-US" altLang="zh-CN" dirty="0">
                <a:sym typeface="Wingdings" panose="05000000000000000000" pitchFamily="2" charset="2"/>
              </a:rPr>
              <a:t>0.5-0.6Tm</a:t>
            </a:r>
            <a:r>
              <a:rPr lang="zh-CN" altLang="en-US" dirty="0">
                <a:sym typeface="Wingdings" panose="05000000000000000000" pitchFamily="2" charset="2"/>
              </a:rPr>
              <a:t>）高应力（范围未定）</a:t>
            </a:r>
            <a:r>
              <a:rPr lang="en-US" altLang="zh-CN" dirty="0">
                <a:sym typeface="Wingdings" panose="05000000000000000000" pitchFamily="2" charset="2"/>
              </a:rPr>
              <a:t>]</a:t>
            </a:r>
            <a:r>
              <a:rPr lang="zh-CN" altLang="en-US" dirty="0">
                <a:sym typeface="Wingdings" panose="05000000000000000000" pitchFamily="2" charset="2"/>
              </a:rPr>
              <a:t>表征式：</a:t>
            </a:r>
            <a:endParaRPr lang="en-US" altLang="zh-CN" dirty="0">
              <a:sym typeface="Wingdings" panose="05000000000000000000" pitchFamily="2" charset="2"/>
            </a:endParaRPr>
          </a:p>
          <a:p>
            <a:r>
              <a:rPr lang="en-US" altLang="zh-CN" dirty="0">
                <a:sym typeface="Wingdings" panose="05000000000000000000" pitchFamily="2" charset="2"/>
              </a:rPr>
              <a:t>                                                   </a:t>
            </a:r>
            <a:r>
              <a:rPr lang="zh-CN" altLang="en-US" dirty="0">
                <a:sym typeface="Wingdings" panose="05000000000000000000" pitchFamily="2" charset="2"/>
              </a:rPr>
              <a:t>表达式</a:t>
            </a:r>
            <a:r>
              <a:rPr lang="en-US" altLang="zh-CN" dirty="0">
                <a:sym typeface="Wingdings" panose="05000000000000000000" pitchFamily="2" charset="2"/>
              </a:rPr>
              <a:t> </a:t>
            </a:r>
            <a:r>
              <a:rPr lang="zh-CN" altLang="en-US" dirty="0">
                <a:sym typeface="Wingdings" panose="05000000000000000000" pitchFamily="2" charset="2"/>
              </a:rPr>
              <a:t>                                     无物理意义</a:t>
            </a:r>
            <a:endParaRPr lang="en-US" altLang="zh-CN" dirty="0">
              <a:sym typeface="Wingdings" panose="05000000000000000000" pitchFamily="2" charset="2"/>
            </a:endParaRPr>
          </a:p>
          <a:p>
            <a:r>
              <a:rPr lang="en-US" altLang="zh-CN" dirty="0">
                <a:sym typeface="Wingdings" panose="05000000000000000000" pitchFamily="2" charset="2"/>
              </a:rPr>
              <a:t>                                                                    </a:t>
            </a:r>
          </a:p>
          <a:p>
            <a:pPr>
              <a:lnSpc>
                <a:spcPts val="1600"/>
              </a:lnSpc>
            </a:pPr>
            <a:r>
              <a:rPr lang="en-US" altLang="zh-CN" dirty="0">
                <a:sym typeface="Wingdings" panose="05000000000000000000" pitchFamily="2" charset="2"/>
              </a:rPr>
              <a:t>                       </a:t>
            </a:r>
            <a:r>
              <a:rPr lang="zh-CN" altLang="en-US" dirty="0">
                <a:sym typeface="Wingdings" panose="05000000000000000000" pitchFamily="2" charset="2"/>
              </a:rPr>
              <a:t>（                     （</a:t>
            </a:r>
            <a:r>
              <a:rPr lang="en-US" altLang="zh-CN" dirty="0">
                <a:sym typeface="Wingdings" panose="05000000000000000000" pitchFamily="2" charset="2"/>
              </a:rPr>
              <a:t>2</a:t>
            </a:r>
            <a:r>
              <a:rPr lang="zh-CN" altLang="en-US" dirty="0">
                <a:sym typeface="Wingdings" panose="05000000000000000000" pitchFamily="2" charset="2"/>
              </a:rPr>
              <a:t>）指数“</a:t>
            </a:r>
            <a:r>
              <a:rPr lang="en-US" altLang="zh-CN" dirty="0">
                <a:solidFill>
                  <a:schemeClr val="tx1"/>
                </a:solidFill>
                <a:sym typeface="Wingdings" panose="05000000000000000000" pitchFamily="2" charset="2"/>
              </a:rPr>
              <a:t>5</a:t>
            </a:r>
            <a:r>
              <a:rPr lang="zh-CN" altLang="en-US" dirty="0">
                <a:solidFill>
                  <a:schemeClr val="tx1"/>
                </a:solidFill>
                <a:sym typeface="Wingdings" panose="05000000000000000000" pitchFamily="2" charset="2"/>
              </a:rPr>
              <a:t>”</a:t>
            </a:r>
            <a:r>
              <a:rPr lang="zh-CN" altLang="en-US" dirty="0">
                <a:sym typeface="Wingdings" panose="05000000000000000000" pitchFamily="2" charset="2"/>
              </a:rPr>
              <a:t>为材料性质比值常数，纯金属一般为</a:t>
            </a:r>
            <a:r>
              <a:rPr lang="en-US" altLang="zh-CN" dirty="0">
                <a:sym typeface="Wingdings" panose="05000000000000000000" pitchFamily="2" charset="2"/>
              </a:rPr>
              <a:t>5</a:t>
            </a:r>
            <a:r>
              <a:rPr lang="zh-CN" altLang="en-US" dirty="0">
                <a:sym typeface="Wingdings" panose="05000000000000000000" pitchFamily="2" charset="2"/>
              </a:rPr>
              <a:t>，针对不</a:t>
            </a:r>
            <a:endParaRPr lang="en-US" altLang="zh-CN" dirty="0">
              <a:sym typeface="Wingdings" panose="05000000000000000000" pitchFamily="2" charset="2"/>
            </a:endParaRPr>
          </a:p>
          <a:p>
            <a:pPr>
              <a:lnSpc>
                <a:spcPts val="1600"/>
              </a:lnSpc>
            </a:pPr>
            <a:r>
              <a:rPr lang="en-US" altLang="zh-CN" dirty="0">
                <a:sym typeface="Wingdings" panose="05000000000000000000" pitchFamily="2" charset="2"/>
              </a:rPr>
              <a:t>                                                           </a:t>
            </a:r>
            <a:r>
              <a:rPr lang="zh-CN" altLang="en-US" dirty="0">
                <a:sym typeface="Wingdings" panose="05000000000000000000" pitchFamily="2" charset="2"/>
              </a:rPr>
              <a:t>对不同材料不同状态有所不同</a:t>
            </a:r>
            <a:endParaRPr lang="en-US" altLang="zh-CN" dirty="0">
              <a:sym typeface="Wingdings" panose="05000000000000000000" pitchFamily="2" charset="2"/>
            </a:endParaRPr>
          </a:p>
          <a:p>
            <a:endParaRPr lang="en-US" altLang="zh-CN" dirty="0">
              <a:sym typeface="Wingdings" panose="05000000000000000000" pitchFamily="2" charset="2"/>
            </a:endParaRPr>
          </a:p>
          <a:p>
            <a:r>
              <a:rPr lang="zh-CN" altLang="en-US" dirty="0">
                <a:sym typeface="Wingdings" panose="05000000000000000000" pitchFamily="2" charset="2"/>
              </a:rPr>
              <a:t>（</a:t>
            </a:r>
            <a:r>
              <a:rPr lang="en-US" altLang="zh-CN" dirty="0">
                <a:sym typeface="Wingdings" panose="05000000000000000000" pitchFamily="2" charset="2"/>
              </a:rPr>
              <a:t>3</a:t>
            </a:r>
            <a:r>
              <a:rPr lang="zh-CN" altLang="en-US" dirty="0">
                <a:sym typeface="Wingdings" panose="05000000000000000000" pitchFamily="2" charset="2"/>
              </a:rPr>
              <a:t>）           表征扩散部分影响，用自扩散激活能代替蠕变表观激活能</a:t>
            </a:r>
            <a:endParaRPr lang="en-US" altLang="zh-CN" dirty="0">
              <a:sym typeface="Wingdings" panose="05000000000000000000" pitchFamily="2" charset="2"/>
            </a:endParaRPr>
          </a:p>
          <a:p>
            <a:r>
              <a:rPr lang="en-US" altLang="zh-CN" dirty="0"/>
              <a:t> </a:t>
            </a:r>
            <a:r>
              <a:rPr lang="el-GR" altLang="zh-CN" dirty="0"/>
              <a:t>έ=</a:t>
            </a:r>
            <a:r>
              <a:rPr lang="en-US" altLang="zh-CN" dirty="0"/>
              <a:t>A</a:t>
            </a:r>
            <a:r>
              <a:rPr lang="en-US" altLang="zh-CN" baseline="-25000" dirty="0"/>
              <a:t>4</a:t>
            </a:r>
            <a:r>
              <a:rPr lang="en-US" altLang="zh-CN" dirty="0"/>
              <a:t>exp</a:t>
            </a:r>
            <a:r>
              <a:rPr lang="zh-CN" altLang="en-US" dirty="0"/>
              <a:t>（</a:t>
            </a:r>
            <a:r>
              <a:rPr lang="en-US" altLang="zh-CN" dirty="0"/>
              <a:t>-Qc/RT</a:t>
            </a:r>
            <a:r>
              <a:rPr lang="zh-CN" altLang="en-US" dirty="0"/>
              <a:t>），这仅</a:t>
            </a:r>
            <a:r>
              <a:rPr lang="zh-CN" altLang="en-US" dirty="0">
                <a:sym typeface="Wingdings" panose="05000000000000000000" pitchFamily="2" charset="2"/>
              </a:rPr>
              <a:t>在</a:t>
            </a:r>
            <a:r>
              <a:rPr lang="en-US" altLang="zh-CN" dirty="0">
                <a:sym typeface="Wingdings" panose="05000000000000000000" pitchFamily="2" charset="2"/>
              </a:rPr>
              <a:t>0.6-1Tm</a:t>
            </a:r>
            <a:r>
              <a:rPr lang="zh-CN" altLang="en-US" dirty="0">
                <a:sym typeface="Wingdings" panose="05000000000000000000" pitchFamily="2" charset="2"/>
              </a:rPr>
              <a:t>下成立，温度过小时蠕变表观激活能低于自扩散激活能</a:t>
            </a:r>
            <a:endParaRPr lang="en-US" altLang="zh-CN" dirty="0">
              <a:sym typeface="Wingdings" panose="05000000000000000000" pitchFamily="2" charset="2"/>
            </a:endParaRPr>
          </a:p>
          <a:p>
            <a:r>
              <a:rPr lang="en-US" altLang="zh-CN" dirty="0">
                <a:sym typeface="Wingdings" panose="05000000000000000000" pitchFamily="2" charset="2"/>
              </a:rPr>
              <a:t>                                 </a:t>
            </a:r>
          </a:p>
          <a:p>
            <a:r>
              <a:rPr lang="zh-CN" altLang="en-US" dirty="0">
                <a:sym typeface="Wingdings" panose="05000000000000000000" pitchFamily="2" charset="2"/>
              </a:rPr>
              <a:t>改进方案：利用公式                                          求得表观激活能代入计算</a:t>
            </a:r>
            <a:endParaRPr lang="en-US" altLang="zh-CN" dirty="0">
              <a:sym typeface="Wingdings" panose="05000000000000000000" pitchFamily="2" charset="2"/>
            </a:endParaRPr>
          </a:p>
        </p:txBody>
      </p:sp>
      <p:sp>
        <p:nvSpPr>
          <p:cNvPr id="4" name="标题 1"/>
          <p:cNvSpPr txBox="1"/>
          <p:nvPr/>
        </p:nvSpPr>
        <p:spPr>
          <a:xfrm>
            <a:off x="878883" y="0"/>
            <a:ext cx="8229600" cy="796950"/>
          </a:xfrm>
          <a:prstGeom prst="rect">
            <a:avLst/>
          </a:prstGeom>
        </p:spPr>
        <p:txBody>
          <a:bodyPr vert="horz" lIns="91440" tIns="45720" rIns="91440" bIns="45720" rtlCol="0" anchor="ctr">
            <a:normAutofit lnSpcReduction="10000"/>
          </a:bodyPr>
          <a:lst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anose="020B0503020204020204" pitchFamily="34" charset="-122"/>
                <a:ea typeface="微软雅黑" panose="020B0503020204020204" pitchFamily="34" charset="-122"/>
                <a:cs typeface="+mj-cs"/>
                <a:sym typeface="Times New Roman" panose="02020603050405020304" pitchFamily="18" charset="0"/>
              </a:defRPr>
            </a:lvl1pPr>
          </a:lstStyle>
          <a:p>
            <a:r>
              <a:rPr lang="zh-CN" altLang="en-US" sz="2400" dirty="0">
                <a:solidFill>
                  <a:srgbClr val="FF0000"/>
                </a:solidFill>
              </a:rPr>
              <a:t>预计开展工作三</a:t>
            </a:r>
            <a:endParaRPr lang="en-US" altLang="zh-CN" sz="2400" dirty="0">
              <a:solidFill>
                <a:srgbClr val="FF0000"/>
              </a:solidFill>
            </a:endParaRPr>
          </a:p>
          <a:p>
            <a:r>
              <a:rPr lang="en-US" altLang="zh-CN" sz="2400" dirty="0">
                <a:solidFill>
                  <a:srgbClr val="FF0000"/>
                </a:solidFill>
              </a:rPr>
              <a:t>—</a:t>
            </a:r>
            <a:r>
              <a:rPr lang="zh-CN" altLang="en-US" sz="2400" dirty="0">
                <a:solidFill>
                  <a:srgbClr val="FF0000"/>
                </a:solidFill>
              </a:rPr>
              <a:t>蠕变解析式存在的问题和改进方案</a:t>
            </a:r>
          </a:p>
        </p:txBody>
      </p:sp>
      <p:pic>
        <p:nvPicPr>
          <p:cNvPr id="5" name="图片 4"/>
          <p:cNvPicPr>
            <a:picLocks noChangeAspect="1"/>
          </p:cNvPicPr>
          <p:nvPr/>
        </p:nvPicPr>
        <p:blipFill>
          <a:blip r:embed="rId3"/>
          <a:stretch>
            <a:fillRect/>
          </a:stretch>
        </p:blipFill>
        <p:spPr>
          <a:xfrm>
            <a:off x="283974" y="903302"/>
            <a:ext cx="8536682" cy="645781"/>
          </a:xfrm>
          <a:prstGeom prst="rect">
            <a:avLst/>
          </a:prstGeom>
        </p:spPr>
      </p:pic>
      <p:sp>
        <p:nvSpPr>
          <p:cNvPr id="6" name="矩形 5"/>
          <p:cNvSpPr/>
          <p:nvPr/>
        </p:nvSpPr>
        <p:spPr>
          <a:xfrm>
            <a:off x="2267744" y="812774"/>
            <a:ext cx="4680520" cy="68274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 name="矩形 8"/>
          <p:cNvSpPr/>
          <p:nvPr/>
        </p:nvSpPr>
        <p:spPr>
          <a:xfrm>
            <a:off x="787913" y="942568"/>
            <a:ext cx="684076" cy="52873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19" name="直接连接符 18"/>
          <p:cNvCxnSpPr/>
          <p:nvPr/>
        </p:nvCxnSpPr>
        <p:spPr>
          <a:xfrm>
            <a:off x="303659" y="5877272"/>
            <a:ext cx="8536682" cy="0"/>
          </a:xfrm>
          <a:prstGeom prst="line">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0" name="直接连接符 19"/>
          <p:cNvCxnSpPr/>
          <p:nvPr/>
        </p:nvCxnSpPr>
        <p:spPr>
          <a:xfrm>
            <a:off x="303659" y="2348880"/>
            <a:ext cx="8536682" cy="0"/>
          </a:xfrm>
          <a:prstGeom prst="line">
            <a:avLst/>
          </a:prstGeom>
          <a:ln>
            <a:tailEnd type="triangle"/>
          </a:ln>
        </p:spPr>
        <p:style>
          <a:lnRef idx="2">
            <a:schemeClr val="accent5"/>
          </a:lnRef>
          <a:fillRef idx="0">
            <a:schemeClr val="accent5"/>
          </a:fillRef>
          <a:effectRef idx="1">
            <a:schemeClr val="accent5"/>
          </a:effectRef>
          <a:fontRef idx="minor">
            <a:schemeClr val="tx1"/>
          </a:fontRef>
        </p:style>
      </p:cxnSp>
      <p:pic>
        <p:nvPicPr>
          <p:cNvPr id="16" name="图片 15"/>
          <p:cNvPicPr>
            <a:picLocks noChangeAspect="1"/>
          </p:cNvPicPr>
          <p:nvPr/>
        </p:nvPicPr>
        <p:blipFill rotWithShape="1">
          <a:blip r:embed="rId3"/>
          <a:srcRect l="5850" t="23746" r="86137" b="30883"/>
          <a:stretch>
            <a:fillRect/>
          </a:stretch>
        </p:blipFill>
        <p:spPr>
          <a:xfrm>
            <a:off x="485749" y="1725243"/>
            <a:ext cx="1133923" cy="485675"/>
          </a:xfrm>
          <a:prstGeom prst="rect">
            <a:avLst/>
          </a:prstGeom>
        </p:spPr>
      </p:pic>
      <p:pic>
        <p:nvPicPr>
          <p:cNvPr id="17" name="图片 16"/>
          <p:cNvPicPr>
            <a:picLocks noChangeAspect="1"/>
          </p:cNvPicPr>
          <p:nvPr/>
        </p:nvPicPr>
        <p:blipFill rotWithShape="1">
          <a:blip r:embed="rId3"/>
          <a:srcRect l="66687" t="-1451" r="22347" b="6338"/>
          <a:stretch>
            <a:fillRect/>
          </a:stretch>
        </p:blipFill>
        <p:spPr>
          <a:xfrm>
            <a:off x="1979712" y="2373875"/>
            <a:ext cx="936104" cy="614219"/>
          </a:xfrm>
          <a:prstGeom prst="rect">
            <a:avLst/>
          </a:prstGeom>
        </p:spPr>
      </p:pic>
      <p:pic>
        <p:nvPicPr>
          <p:cNvPr id="2" name="图片 1"/>
          <p:cNvPicPr>
            <a:picLocks noChangeAspect="1"/>
          </p:cNvPicPr>
          <p:nvPr/>
        </p:nvPicPr>
        <p:blipFill rotWithShape="1">
          <a:blip r:embed="rId4"/>
          <a:srcRect l="57004" t="10392"/>
          <a:stretch>
            <a:fillRect/>
          </a:stretch>
        </p:blipFill>
        <p:spPr>
          <a:xfrm>
            <a:off x="3923928" y="3475805"/>
            <a:ext cx="1749317" cy="440907"/>
          </a:xfrm>
          <a:prstGeom prst="rect">
            <a:avLst/>
          </a:prstGeom>
        </p:spPr>
      </p:pic>
      <p:pic>
        <p:nvPicPr>
          <p:cNvPr id="3" name="图片 2"/>
          <p:cNvPicPr>
            <a:picLocks noChangeAspect="1"/>
          </p:cNvPicPr>
          <p:nvPr/>
        </p:nvPicPr>
        <p:blipFill>
          <a:blip r:embed="rId5"/>
          <a:stretch>
            <a:fillRect/>
          </a:stretch>
        </p:blipFill>
        <p:spPr>
          <a:xfrm>
            <a:off x="426733" y="2943662"/>
            <a:ext cx="2273059" cy="1909576"/>
          </a:xfrm>
          <a:prstGeom prst="rect">
            <a:avLst/>
          </a:prstGeom>
        </p:spPr>
      </p:pic>
      <p:pic>
        <p:nvPicPr>
          <p:cNvPr id="21" name="图片 20"/>
          <p:cNvPicPr>
            <a:picLocks noChangeAspect="1"/>
          </p:cNvPicPr>
          <p:nvPr/>
        </p:nvPicPr>
        <p:blipFill rotWithShape="1">
          <a:blip r:embed="rId3"/>
          <a:srcRect l="48081" t="6772" r="45593" b="19201"/>
          <a:stretch>
            <a:fillRect/>
          </a:stretch>
        </p:blipFill>
        <p:spPr>
          <a:xfrm>
            <a:off x="900197" y="4853238"/>
            <a:ext cx="540060" cy="478058"/>
          </a:xfrm>
          <a:prstGeom prst="rect">
            <a:avLst/>
          </a:prstGeom>
        </p:spPr>
      </p:pic>
      <p:pic>
        <p:nvPicPr>
          <p:cNvPr id="18" name="图片 17"/>
          <p:cNvPicPr>
            <a:picLocks noChangeAspect="1"/>
          </p:cNvPicPr>
          <p:nvPr/>
        </p:nvPicPr>
        <p:blipFill>
          <a:blip r:embed="rId6"/>
          <a:stretch>
            <a:fillRect/>
          </a:stretch>
        </p:blipFill>
        <p:spPr>
          <a:xfrm>
            <a:off x="2596248" y="5915149"/>
            <a:ext cx="1975752" cy="466179"/>
          </a:xfrm>
          <a:prstGeom prst="rect">
            <a:avLst/>
          </a:prstGeom>
        </p:spPr>
      </p:pic>
    </p:spTree>
    <p:extLst>
      <p:ext uri="{BB962C8B-B14F-4D97-AF65-F5344CB8AC3E}">
        <p14:creationId xmlns:p14="http://schemas.microsoft.com/office/powerpoint/2010/main" val="16196809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83790" y="1585670"/>
            <a:ext cx="8536682" cy="480131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dirty="0"/>
              <a:t>                                                                  </a:t>
            </a:r>
          </a:p>
          <a:p>
            <a:r>
              <a:rPr lang="en-US" altLang="zh-CN" dirty="0"/>
              <a:t>                                                                   </a:t>
            </a:r>
            <a:r>
              <a:rPr lang="zh-CN" altLang="en-US" dirty="0"/>
              <a:t>表征晶界滑移对蠕变影响关系</a:t>
            </a:r>
            <a:endParaRPr lang="en-US" altLang="zh-CN" dirty="0"/>
          </a:p>
          <a:p>
            <a:endParaRPr lang="en-US" altLang="zh-CN" dirty="0"/>
          </a:p>
          <a:p>
            <a:r>
              <a:rPr lang="zh-CN" altLang="en-US" dirty="0"/>
              <a:t>存在问题</a:t>
            </a:r>
            <a:r>
              <a:rPr lang="zh-CN" altLang="en-US" dirty="0">
                <a:sym typeface="Wingdings" panose="05000000000000000000" pitchFamily="2" charset="2"/>
              </a:rPr>
              <a:t>：（</a:t>
            </a:r>
            <a:r>
              <a:rPr lang="en-US" altLang="zh-CN" dirty="0">
                <a:sym typeface="Wingdings" panose="05000000000000000000" pitchFamily="2" charset="2"/>
              </a:rPr>
              <a:t>1</a:t>
            </a:r>
            <a:r>
              <a:rPr lang="zh-CN" altLang="en-US" dirty="0">
                <a:sym typeface="Wingdings" panose="05000000000000000000" pitchFamily="2" charset="2"/>
              </a:rPr>
              <a:t>）晶界滑移对蠕变影响的大小随晶粒尺寸的大小而改变</a:t>
            </a:r>
            <a:endParaRPr lang="en-US" altLang="zh-CN" dirty="0">
              <a:sym typeface="Wingdings" panose="05000000000000000000" pitchFamily="2" charset="2"/>
            </a:endParaRPr>
          </a:p>
          <a:p>
            <a:r>
              <a:rPr lang="en-US" altLang="zh-CN" dirty="0">
                <a:sym typeface="Wingdings" panose="05000000000000000000" pitchFamily="2" charset="2"/>
              </a:rPr>
              <a:t>                                                                   </a:t>
            </a:r>
          </a:p>
          <a:p>
            <a:r>
              <a:rPr lang="en-US" altLang="zh-CN" dirty="0">
                <a:sym typeface="Wingdings" panose="05000000000000000000" pitchFamily="2" charset="2"/>
              </a:rPr>
              <a:t>                                                                    </a:t>
            </a:r>
            <a:r>
              <a:rPr lang="zh-CN" altLang="en-US" dirty="0">
                <a:sym typeface="Wingdings" panose="05000000000000000000" pitchFamily="2" charset="2"/>
              </a:rPr>
              <a:t>存在特定值，小于特定值，晶粒越细影响越大</a:t>
            </a:r>
            <a:endParaRPr lang="en-US" altLang="zh-CN" dirty="0">
              <a:sym typeface="Wingdings" panose="05000000000000000000" pitchFamily="2" charset="2"/>
            </a:endParaRPr>
          </a:p>
          <a:p>
            <a:r>
              <a:rPr lang="en-US" altLang="zh-CN" dirty="0">
                <a:sym typeface="Wingdings" panose="05000000000000000000" pitchFamily="2" charset="2"/>
              </a:rPr>
              <a:t>                                                                    </a:t>
            </a:r>
            <a:r>
              <a:rPr lang="zh-CN" altLang="en-US" dirty="0">
                <a:sym typeface="Wingdings" panose="05000000000000000000" pitchFamily="2" charset="2"/>
              </a:rPr>
              <a:t>大于特定值，蠕变速率于晶粒尺寸关联度小</a:t>
            </a:r>
            <a:endParaRPr lang="en-US" altLang="zh-CN" dirty="0">
              <a:sym typeface="Wingdings" panose="05000000000000000000" pitchFamily="2" charset="2"/>
            </a:endParaRPr>
          </a:p>
          <a:p>
            <a:r>
              <a:rPr lang="en-US" altLang="zh-CN" dirty="0">
                <a:sym typeface="Wingdings" panose="05000000000000000000" pitchFamily="2" charset="2"/>
              </a:rPr>
              <a:t>                                                                    </a:t>
            </a:r>
            <a:r>
              <a:rPr lang="zh-CN" altLang="en-US" dirty="0">
                <a:sym typeface="Wingdings" panose="05000000000000000000" pitchFamily="2" charset="2"/>
              </a:rPr>
              <a:t>特定值参考：</a:t>
            </a:r>
            <a:r>
              <a:rPr lang="en-US" altLang="zh-CN" dirty="0">
                <a:sym typeface="Wingdings" panose="05000000000000000000" pitchFamily="2" charset="2"/>
              </a:rPr>
              <a:t>0.1-0.15mm </a:t>
            </a:r>
            <a:r>
              <a:rPr lang="zh-CN" altLang="en-US" dirty="0">
                <a:sym typeface="Wingdings" panose="05000000000000000000" pitchFamily="2" charset="2"/>
              </a:rPr>
              <a:t>（</a:t>
            </a:r>
            <a:r>
              <a:rPr lang="en-US" altLang="zh-CN" dirty="0">
                <a:sym typeface="Wingdings" panose="05000000000000000000" pitchFamily="2" charset="2"/>
              </a:rPr>
              <a:t>#</a:t>
            </a:r>
            <a:r>
              <a:rPr lang="zh-CN" altLang="en-US" dirty="0">
                <a:sym typeface="Wingdings" panose="05000000000000000000" pitchFamily="2" charset="2"/>
              </a:rPr>
              <a:t>多晶体铜，</a:t>
            </a:r>
            <a:r>
              <a:rPr lang="en-US" altLang="zh-CN" dirty="0">
                <a:sym typeface="Wingdings" panose="05000000000000000000" pitchFamily="2" charset="2"/>
              </a:rPr>
              <a:t>Barrett</a:t>
            </a:r>
            <a:r>
              <a:rPr lang="zh-CN" altLang="en-US" dirty="0">
                <a:sym typeface="Wingdings" panose="05000000000000000000" pitchFamily="2" charset="2"/>
              </a:rPr>
              <a:t>）</a:t>
            </a:r>
            <a:endParaRPr lang="en-US" altLang="zh-CN" dirty="0">
              <a:sym typeface="Wingdings" panose="05000000000000000000" pitchFamily="2" charset="2"/>
            </a:endParaRPr>
          </a:p>
          <a:p>
            <a:endParaRPr lang="en-US" altLang="zh-CN" dirty="0">
              <a:sym typeface="Wingdings" panose="05000000000000000000" pitchFamily="2" charset="2"/>
            </a:endParaRPr>
          </a:p>
          <a:p>
            <a:endParaRPr lang="en-US" altLang="zh-CN" dirty="0">
              <a:sym typeface="Wingdings" panose="05000000000000000000" pitchFamily="2" charset="2"/>
            </a:endParaRPr>
          </a:p>
          <a:p>
            <a:r>
              <a:rPr lang="en-US" altLang="zh-CN" dirty="0">
                <a:sym typeface="Wingdings" panose="05000000000000000000" pitchFamily="2" charset="2"/>
              </a:rPr>
              <a:t>                       </a:t>
            </a:r>
            <a:r>
              <a:rPr lang="zh-CN" altLang="en-US" dirty="0">
                <a:sym typeface="Wingdings" panose="05000000000000000000" pitchFamily="2" charset="2"/>
              </a:rPr>
              <a:t>（</a:t>
            </a:r>
            <a:r>
              <a:rPr lang="en-US" altLang="zh-CN" dirty="0">
                <a:sym typeface="Wingdings" panose="05000000000000000000" pitchFamily="2" charset="2"/>
              </a:rPr>
              <a:t>2</a:t>
            </a:r>
            <a:r>
              <a:rPr lang="zh-CN" altLang="en-US" dirty="0">
                <a:sym typeface="Wingdings" panose="05000000000000000000" pitchFamily="2" charset="2"/>
              </a:rPr>
              <a:t>）当晶粒尺寸小到与亚晶尺寸</a:t>
            </a:r>
            <a:r>
              <a:rPr lang="en-US" altLang="zh-CN" dirty="0">
                <a:sym typeface="Wingdings" panose="05000000000000000000" pitchFamily="2" charset="2"/>
              </a:rPr>
              <a:t>ds</a:t>
            </a:r>
            <a:r>
              <a:rPr lang="zh-CN" altLang="en-US" dirty="0">
                <a:sym typeface="Wingdings" panose="05000000000000000000" pitchFamily="2" charset="2"/>
              </a:rPr>
              <a:t>相当时，公式中              变为</a:t>
            </a:r>
            <a:endParaRPr lang="en-US" altLang="zh-CN" dirty="0">
              <a:sym typeface="Wingdings" panose="05000000000000000000" pitchFamily="2" charset="2"/>
            </a:endParaRPr>
          </a:p>
          <a:p>
            <a:endParaRPr lang="en-US" altLang="zh-CN" dirty="0">
              <a:sym typeface="Wingdings" panose="05000000000000000000" pitchFamily="2" charset="2"/>
            </a:endParaRPr>
          </a:p>
          <a:p>
            <a:endParaRPr lang="en-US" altLang="zh-CN" dirty="0">
              <a:sym typeface="Wingdings" panose="05000000000000000000" pitchFamily="2" charset="2"/>
            </a:endParaRPr>
          </a:p>
          <a:p>
            <a:endParaRPr lang="en-US" altLang="zh-CN" dirty="0">
              <a:sym typeface="Wingdings" panose="05000000000000000000" pitchFamily="2" charset="2"/>
            </a:endParaRPr>
          </a:p>
          <a:p>
            <a:r>
              <a:rPr lang="zh-CN" altLang="en-US" dirty="0">
                <a:sym typeface="Wingdings" panose="05000000000000000000" pitchFamily="2" charset="2"/>
              </a:rPr>
              <a:t>改进方案：（</a:t>
            </a:r>
            <a:r>
              <a:rPr lang="en-US" altLang="zh-CN" dirty="0">
                <a:sym typeface="Wingdings" panose="05000000000000000000" pitchFamily="2" charset="2"/>
              </a:rPr>
              <a:t>1</a:t>
            </a:r>
            <a:r>
              <a:rPr lang="zh-CN" altLang="en-US" dirty="0">
                <a:sym typeface="Wingdings" panose="05000000000000000000" pitchFamily="2" charset="2"/>
              </a:rPr>
              <a:t>）确定特定值，高于特定值时不考虑               部分影响</a:t>
            </a:r>
            <a:endParaRPr lang="en-US" altLang="zh-CN" dirty="0">
              <a:sym typeface="Wingdings" panose="05000000000000000000" pitchFamily="2" charset="2"/>
            </a:endParaRPr>
          </a:p>
          <a:p>
            <a:r>
              <a:rPr lang="en-US" altLang="zh-CN" dirty="0">
                <a:sym typeface="Wingdings" panose="05000000000000000000" pitchFamily="2" charset="2"/>
              </a:rPr>
              <a:t>                      </a:t>
            </a:r>
            <a:r>
              <a:rPr lang="zh-CN" altLang="en-US" dirty="0">
                <a:sym typeface="Wingdings" panose="05000000000000000000" pitchFamily="2" charset="2"/>
              </a:rPr>
              <a:t>（</a:t>
            </a:r>
            <a:r>
              <a:rPr lang="en-US" altLang="zh-CN" dirty="0">
                <a:sym typeface="Wingdings" panose="05000000000000000000" pitchFamily="2" charset="2"/>
              </a:rPr>
              <a:t>2</a:t>
            </a:r>
            <a:r>
              <a:rPr lang="zh-CN" altLang="en-US" dirty="0">
                <a:sym typeface="Wingdings" panose="05000000000000000000" pitchFamily="2" charset="2"/>
              </a:rPr>
              <a:t>）考虑利用霍尔佩奇公式（</a:t>
            </a:r>
            <a:r>
              <a:rPr lang="en-US" altLang="zh-CN" dirty="0" err="1">
                <a:sym typeface="Wingdings" panose="05000000000000000000" pitchFamily="2" charset="2"/>
              </a:rPr>
              <a:t>σ</a:t>
            </a:r>
            <a:r>
              <a:rPr lang="en-US" altLang="zh-CN" baseline="-25000" dirty="0" err="1">
                <a:sym typeface="Wingdings" panose="05000000000000000000" pitchFamily="2" charset="2"/>
              </a:rPr>
              <a:t>s</a:t>
            </a:r>
            <a:r>
              <a:rPr lang="en-US" altLang="zh-CN" dirty="0">
                <a:sym typeface="Wingdings" panose="05000000000000000000" pitchFamily="2" charset="2"/>
              </a:rPr>
              <a:t>=σ</a:t>
            </a:r>
            <a:r>
              <a:rPr lang="en-US" altLang="zh-CN" baseline="-25000" dirty="0">
                <a:sym typeface="Wingdings" panose="05000000000000000000" pitchFamily="2" charset="2"/>
              </a:rPr>
              <a:t>0</a:t>
            </a:r>
            <a:r>
              <a:rPr lang="en-US" altLang="zh-CN" dirty="0">
                <a:sym typeface="Wingdings" panose="05000000000000000000" pitchFamily="2" charset="2"/>
              </a:rPr>
              <a:t>+k</a:t>
            </a:r>
            <a:r>
              <a:rPr lang="en-US" altLang="zh-CN" baseline="-25000" dirty="0">
                <a:sym typeface="Wingdings" panose="05000000000000000000" pitchFamily="2" charset="2"/>
              </a:rPr>
              <a:t>y</a:t>
            </a:r>
            <a:r>
              <a:rPr lang="en-US" altLang="zh-CN" dirty="0">
                <a:sym typeface="Wingdings" panose="05000000000000000000" pitchFamily="2" charset="2"/>
              </a:rPr>
              <a:t>d</a:t>
            </a:r>
            <a:r>
              <a:rPr lang="en-US" altLang="zh-CN" baseline="30000" dirty="0">
                <a:sym typeface="Wingdings" panose="05000000000000000000" pitchFamily="2" charset="2"/>
              </a:rPr>
              <a:t>-1/2</a:t>
            </a:r>
            <a:r>
              <a:rPr lang="zh-CN" altLang="en-US" dirty="0">
                <a:sym typeface="Wingdings" panose="05000000000000000000" pitchFamily="2" charset="2"/>
              </a:rPr>
              <a:t>）补足晶粒尺寸数据</a:t>
            </a:r>
            <a:endParaRPr lang="en-US" altLang="zh-CN" dirty="0"/>
          </a:p>
          <a:p>
            <a:endParaRPr lang="zh-CN" altLang="en-US" dirty="0"/>
          </a:p>
        </p:txBody>
      </p:sp>
      <p:sp>
        <p:nvSpPr>
          <p:cNvPr id="4" name="标题 1"/>
          <p:cNvSpPr txBox="1"/>
          <p:nvPr/>
        </p:nvSpPr>
        <p:spPr>
          <a:xfrm>
            <a:off x="878883" y="0"/>
            <a:ext cx="8229600" cy="796950"/>
          </a:xfrm>
          <a:prstGeom prst="rect">
            <a:avLst/>
          </a:prstGeom>
        </p:spPr>
        <p:txBody>
          <a:bodyPr vert="horz" lIns="91440" tIns="45720" rIns="91440" bIns="45720" rtlCol="0" anchor="ctr">
            <a:normAutofit/>
          </a:bodyPr>
          <a:lst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anose="020B0503020204020204" pitchFamily="34" charset="-122"/>
                <a:ea typeface="微软雅黑" panose="020B0503020204020204" pitchFamily="34" charset="-122"/>
                <a:cs typeface="+mj-cs"/>
                <a:sym typeface="Times New Roman" panose="02020603050405020304" pitchFamily="18" charset="0"/>
              </a:defRPr>
            </a:lvl1pPr>
          </a:lstStyle>
          <a:p>
            <a:r>
              <a:rPr lang="zh-CN" altLang="en-US" sz="2400" dirty="0">
                <a:solidFill>
                  <a:srgbClr val="FF0000"/>
                </a:solidFill>
              </a:rPr>
              <a:t>蠕变解析式存在的问题和改进方案</a:t>
            </a:r>
          </a:p>
        </p:txBody>
      </p:sp>
      <p:pic>
        <p:nvPicPr>
          <p:cNvPr id="5" name="图片 4"/>
          <p:cNvPicPr>
            <a:picLocks noChangeAspect="1"/>
          </p:cNvPicPr>
          <p:nvPr/>
        </p:nvPicPr>
        <p:blipFill>
          <a:blip r:embed="rId3"/>
          <a:stretch>
            <a:fillRect/>
          </a:stretch>
        </p:blipFill>
        <p:spPr>
          <a:xfrm>
            <a:off x="283790" y="884044"/>
            <a:ext cx="8536682" cy="645781"/>
          </a:xfrm>
          <a:prstGeom prst="rect">
            <a:avLst/>
          </a:prstGeom>
        </p:spPr>
      </p:pic>
      <p:sp>
        <p:nvSpPr>
          <p:cNvPr id="6" name="矩形 5"/>
          <p:cNvSpPr/>
          <p:nvPr/>
        </p:nvSpPr>
        <p:spPr>
          <a:xfrm>
            <a:off x="7092280" y="884044"/>
            <a:ext cx="1728192" cy="52873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rotWithShape="1">
          <a:blip r:embed="rId3"/>
          <a:srcRect l="79756"/>
          <a:stretch>
            <a:fillRect/>
          </a:stretch>
        </p:blipFill>
        <p:spPr>
          <a:xfrm>
            <a:off x="1547094" y="1670609"/>
            <a:ext cx="2056395" cy="768422"/>
          </a:xfrm>
          <a:prstGeom prst="rect">
            <a:avLst/>
          </a:prstGeom>
        </p:spPr>
      </p:pic>
      <p:pic>
        <p:nvPicPr>
          <p:cNvPr id="8" name="图片 7"/>
          <p:cNvPicPr>
            <a:picLocks noChangeAspect="1"/>
          </p:cNvPicPr>
          <p:nvPr/>
        </p:nvPicPr>
        <p:blipFill rotWithShape="1">
          <a:blip r:embed="rId3"/>
          <a:srcRect l="16045" r="79531" b="25459"/>
          <a:stretch>
            <a:fillRect/>
          </a:stretch>
        </p:blipFill>
        <p:spPr>
          <a:xfrm>
            <a:off x="371785" y="1612665"/>
            <a:ext cx="521044" cy="664208"/>
          </a:xfrm>
          <a:prstGeom prst="rect">
            <a:avLst/>
          </a:prstGeom>
        </p:spPr>
      </p:pic>
      <p:sp>
        <p:nvSpPr>
          <p:cNvPr id="9" name="矩形 8"/>
          <p:cNvSpPr/>
          <p:nvPr/>
        </p:nvSpPr>
        <p:spPr>
          <a:xfrm>
            <a:off x="1691680" y="884763"/>
            <a:ext cx="432048" cy="52873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 name="等号 9"/>
          <p:cNvSpPr/>
          <p:nvPr/>
        </p:nvSpPr>
        <p:spPr>
          <a:xfrm>
            <a:off x="967933" y="1792707"/>
            <a:ext cx="504056" cy="36004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pic>
        <p:nvPicPr>
          <p:cNvPr id="12" name="图片 11"/>
          <p:cNvPicPr>
            <a:picLocks noChangeAspect="1"/>
          </p:cNvPicPr>
          <p:nvPr/>
        </p:nvPicPr>
        <p:blipFill>
          <a:blip r:embed="rId4"/>
          <a:stretch>
            <a:fillRect/>
          </a:stretch>
        </p:blipFill>
        <p:spPr>
          <a:xfrm>
            <a:off x="475683" y="2779866"/>
            <a:ext cx="3296090" cy="1452030"/>
          </a:xfrm>
          <a:prstGeom prst="rect">
            <a:avLst/>
          </a:prstGeom>
        </p:spPr>
      </p:pic>
      <p:pic>
        <p:nvPicPr>
          <p:cNvPr id="13" name="图片 12"/>
          <p:cNvPicPr>
            <a:picLocks noChangeAspect="1"/>
          </p:cNvPicPr>
          <p:nvPr/>
        </p:nvPicPr>
        <p:blipFill rotWithShape="1">
          <a:blip r:embed="rId3"/>
          <a:srcRect l="87558" t="-1" r="6417" b="13694"/>
          <a:stretch>
            <a:fillRect/>
          </a:stretch>
        </p:blipFill>
        <p:spPr>
          <a:xfrm>
            <a:off x="6768244" y="4133954"/>
            <a:ext cx="612068" cy="663198"/>
          </a:xfrm>
          <a:prstGeom prst="rect">
            <a:avLst/>
          </a:prstGeom>
        </p:spPr>
      </p:pic>
      <p:pic>
        <p:nvPicPr>
          <p:cNvPr id="14" name="图片 13"/>
          <p:cNvPicPr>
            <a:picLocks noChangeAspect="1"/>
          </p:cNvPicPr>
          <p:nvPr/>
        </p:nvPicPr>
        <p:blipFill rotWithShape="1">
          <a:blip r:embed="rId3"/>
          <a:srcRect l="87558" t="-1" r="7480" b="11985"/>
          <a:stretch>
            <a:fillRect/>
          </a:stretch>
        </p:blipFill>
        <p:spPr>
          <a:xfrm>
            <a:off x="7956376" y="4120822"/>
            <a:ext cx="504056" cy="676330"/>
          </a:xfrm>
          <a:prstGeom prst="rect">
            <a:avLst/>
          </a:prstGeom>
        </p:spPr>
      </p:pic>
      <p:pic>
        <p:nvPicPr>
          <p:cNvPr id="15" name="图片 14"/>
          <p:cNvPicPr>
            <a:picLocks noChangeAspect="1"/>
          </p:cNvPicPr>
          <p:nvPr/>
        </p:nvPicPr>
        <p:blipFill rotWithShape="1">
          <a:blip r:embed="rId3"/>
          <a:srcRect l="16045" r="79531" b="25459"/>
          <a:stretch>
            <a:fillRect/>
          </a:stretch>
        </p:blipFill>
        <p:spPr>
          <a:xfrm>
            <a:off x="5652120" y="5013176"/>
            <a:ext cx="521044" cy="664208"/>
          </a:xfrm>
          <a:prstGeom prst="rect">
            <a:avLst/>
          </a:prstGeom>
        </p:spPr>
      </p:pic>
      <p:cxnSp>
        <p:nvCxnSpPr>
          <p:cNvPr id="19" name="直接连接符 18"/>
          <p:cNvCxnSpPr/>
          <p:nvPr/>
        </p:nvCxnSpPr>
        <p:spPr>
          <a:xfrm>
            <a:off x="283790" y="5013176"/>
            <a:ext cx="8536682" cy="0"/>
          </a:xfrm>
          <a:prstGeom prst="line">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0" name="直接连接符 19"/>
          <p:cNvCxnSpPr/>
          <p:nvPr/>
        </p:nvCxnSpPr>
        <p:spPr>
          <a:xfrm>
            <a:off x="303659" y="2348880"/>
            <a:ext cx="8536682" cy="0"/>
          </a:xfrm>
          <a:prstGeom prst="line">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997835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5" y="10684"/>
            <a:ext cx="8322877" cy="791589"/>
          </a:xfrm>
        </p:spPr>
        <p:txBody>
          <a:bodyPr>
            <a:normAutofit/>
          </a:bodyPr>
          <a:lstStyle/>
          <a:p>
            <a:r>
              <a:rPr lang="en-US" altLang="zh-CN" sz="2200" dirty="0"/>
              <a:t>49</a:t>
            </a:r>
            <a:r>
              <a:rPr lang="zh-CN" altLang="en-US" sz="2200" dirty="0"/>
              <a:t>篇文献精读与数据采集与存储</a:t>
            </a:r>
          </a:p>
        </p:txBody>
      </p:sp>
      <p:pic>
        <p:nvPicPr>
          <p:cNvPr id="19" name="图片 18"/>
          <p:cNvPicPr>
            <a:picLocks noChangeAspect="1"/>
          </p:cNvPicPr>
          <p:nvPr/>
        </p:nvPicPr>
        <p:blipFill>
          <a:blip r:embed="rId3"/>
          <a:stretch>
            <a:fillRect/>
          </a:stretch>
        </p:blipFill>
        <p:spPr>
          <a:xfrm>
            <a:off x="190950" y="823907"/>
            <a:ext cx="3778516" cy="2705603"/>
          </a:xfrm>
          <a:prstGeom prst="rect">
            <a:avLst/>
          </a:prstGeom>
        </p:spPr>
      </p:pic>
      <p:pic>
        <p:nvPicPr>
          <p:cNvPr id="26" name="图片 25"/>
          <p:cNvPicPr>
            <a:picLocks noChangeAspect="1"/>
          </p:cNvPicPr>
          <p:nvPr/>
        </p:nvPicPr>
        <p:blipFill>
          <a:blip r:embed="rId4"/>
          <a:stretch>
            <a:fillRect/>
          </a:stretch>
        </p:blipFill>
        <p:spPr>
          <a:xfrm>
            <a:off x="4431131" y="3946979"/>
            <a:ext cx="4664177" cy="2911021"/>
          </a:xfrm>
          <a:prstGeom prst="rect">
            <a:avLst/>
          </a:prstGeom>
        </p:spPr>
      </p:pic>
      <p:sp>
        <p:nvSpPr>
          <p:cNvPr id="31" name="右箭头 30"/>
          <p:cNvSpPr/>
          <p:nvPr/>
        </p:nvSpPr>
        <p:spPr>
          <a:xfrm>
            <a:off x="3969466" y="2144610"/>
            <a:ext cx="746550" cy="492302"/>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44975" y="876583"/>
            <a:ext cx="461665" cy="1558342"/>
          </a:xfrm>
          <a:prstGeom prst="rect">
            <a:avLst/>
          </a:prstGeom>
          <a:noFill/>
        </p:spPr>
        <p:txBody>
          <a:bodyPr vert="eaVert" wrap="square" rtlCol="0">
            <a:spAutoFit/>
          </a:bodyPr>
          <a:lstStyle/>
          <a:p>
            <a:r>
              <a:rPr lang="en-US" altLang="zh-CN" b="1" dirty="0">
                <a:solidFill>
                  <a:srgbClr val="FF0000"/>
                </a:solidFill>
              </a:rPr>
              <a:t>49</a:t>
            </a:r>
            <a:r>
              <a:rPr lang="zh-CN" altLang="en-US" b="1" dirty="0">
                <a:solidFill>
                  <a:srgbClr val="FF0000"/>
                </a:solidFill>
              </a:rPr>
              <a:t>篇文献精读</a:t>
            </a:r>
          </a:p>
        </p:txBody>
      </p:sp>
      <p:sp>
        <p:nvSpPr>
          <p:cNvPr id="54" name="文本框 53"/>
          <p:cNvSpPr txBox="1"/>
          <p:nvPr/>
        </p:nvSpPr>
        <p:spPr>
          <a:xfrm>
            <a:off x="4045666" y="3946979"/>
            <a:ext cx="461665" cy="2404070"/>
          </a:xfrm>
          <a:prstGeom prst="rect">
            <a:avLst/>
          </a:prstGeom>
          <a:noFill/>
        </p:spPr>
        <p:txBody>
          <a:bodyPr vert="eaVert" wrap="square" rtlCol="0">
            <a:spAutoFit/>
          </a:bodyPr>
          <a:lstStyle/>
          <a:p>
            <a:pPr algn="ctr"/>
            <a:r>
              <a:rPr lang="zh-CN" altLang="en-US" b="1" dirty="0">
                <a:solidFill>
                  <a:srgbClr val="FF0000"/>
                </a:solidFill>
              </a:rPr>
              <a:t>源数据分类与分析</a:t>
            </a:r>
          </a:p>
        </p:txBody>
      </p:sp>
      <p:sp>
        <p:nvSpPr>
          <p:cNvPr id="40" name="左弧形箭头 39"/>
          <p:cNvSpPr/>
          <p:nvPr/>
        </p:nvSpPr>
        <p:spPr>
          <a:xfrm>
            <a:off x="4432188" y="2979040"/>
            <a:ext cx="499029" cy="1033084"/>
          </a:xfrm>
          <a:prstGeom prst="curved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左箭头 54"/>
          <p:cNvSpPr/>
          <p:nvPr/>
        </p:nvSpPr>
        <p:spPr>
          <a:xfrm>
            <a:off x="3153602" y="4850213"/>
            <a:ext cx="842334" cy="450995"/>
          </a:xfrm>
          <a:prstGeom prst="lef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4469552" y="879910"/>
            <a:ext cx="461665" cy="1021628"/>
          </a:xfrm>
          <a:prstGeom prst="rect">
            <a:avLst/>
          </a:prstGeom>
          <a:noFill/>
        </p:spPr>
        <p:txBody>
          <a:bodyPr vert="eaVert" wrap="square" rtlCol="0">
            <a:spAutoFit/>
          </a:bodyPr>
          <a:lstStyle/>
          <a:p>
            <a:r>
              <a:rPr lang="zh-CN" altLang="en-US" b="1" dirty="0">
                <a:solidFill>
                  <a:srgbClr val="FF0000"/>
                </a:solidFill>
              </a:rPr>
              <a:t>数据分类</a:t>
            </a:r>
          </a:p>
        </p:txBody>
      </p:sp>
      <p:pic>
        <p:nvPicPr>
          <p:cNvPr id="8" name="图片 7"/>
          <p:cNvPicPr>
            <a:picLocks noChangeAspect="1"/>
          </p:cNvPicPr>
          <p:nvPr/>
        </p:nvPicPr>
        <p:blipFill>
          <a:blip r:embed="rId5"/>
          <a:stretch>
            <a:fillRect/>
          </a:stretch>
        </p:blipFill>
        <p:spPr>
          <a:xfrm>
            <a:off x="1610247" y="5989494"/>
            <a:ext cx="1635885" cy="868506"/>
          </a:xfrm>
          <a:prstGeom prst="rect">
            <a:avLst/>
          </a:prstGeom>
        </p:spPr>
      </p:pic>
      <p:grpSp>
        <p:nvGrpSpPr>
          <p:cNvPr id="3" name="组合 2"/>
          <p:cNvGrpSpPr/>
          <p:nvPr/>
        </p:nvGrpSpPr>
        <p:grpSpPr>
          <a:xfrm>
            <a:off x="444121" y="3478422"/>
            <a:ext cx="2627268" cy="3076134"/>
            <a:chOff x="112598" y="3521218"/>
            <a:chExt cx="2939918" cy="3095227"/>
          </a:xfrm>
        </p:grpSpPr>
        <p:pic>
          <p:nvPicPr>
            <p:cNvPr id="34" name="图片 33"/>
            <p:cNvPicPr>
              <a:picLocks noChangeAspect="1"/>
            </p:cNvPicPr>
            <p:nvPr/>
          </p:nvPicPr>
          <p:blipFill>
            <a:blip r:embed="rId6"/>
            <a:stretch>
              <a:fillRect/>
            </a:stretch>
          </p:blipFill>
          <p:spPr>
            <a:xfrm>
              <a:off x="126398" y="3542128"/>
              <a:ext cx="1435252" cy="1378401"/>
            </a:xfrm>
            <a:prstGeom prst="rect">
              <a:avLst/>
            </a:prstGeom>
          </p:spPr>
        </p:pic>
        <p:pic>
          <p:nvPicPr>
            <p:cNvPr id="7" name="图片 6"/>
            <p:cNvPicPr>
              <a:picLocks noChangeAspect="1"/>
            </p:cNvPicPr>
            <p:nvPr/>
          </p:nvPicPr>
          <p:blipFill>
            <a:blip r:embed="rId7"/>
            <a:stretch>
              <a:fillRect/>
            </a:stretch>
          </p:blipFill>
          <p:spPr>
            <a:xfrm>
              <a:off x="1807876" y="3551660"/>
              <a:ext cx="996010" cy="996010"/>
            </a:xfrm>
            <a:prstGeom prst="rect">
              <a:avLst/>
            </a:prstGeom>
          </p:spPr>
        </p:pic>
        <p:pic>
          <p:nvPicPr>
            <p:cNvPr id="9" name="图片 8"/>
            <p:cNvPicPr>
              <a:picLocks noChangeAspect="1"/>
            </p:cNvPicPr>
            <p:nvPr/>
          </p:nvPicPr>
          <p:blipFill>
            <a:blip r:embed="rId8"/>
            <a:stretch>
              <a:fillRect/>
            </a:stretch>
          </p:blipFill>
          <p:spPr>
            <a:xfrm>
              <a:off x="112598" y="5006051"/>
              <a:ext cx="1449051" cy="1524873"/>
            </a:xfrm>
            <a:prstGeom prst="rect">
              <a:avLst/>
            </a:prstGeom>
          </p:spPr>
        </p:pic>
        <p:sp>
          <p:nvSpPr>
            <p:cNvPr id="11" name="文本框 10"/>
            <p:cNvSpPr txBox="1"/>
            <p:nvPr/>
          </p:nvSpPr>
          <p:spPr>
            <a:xfrm>
              <a:off x="112598" y="3521218"/>
              <a:ext cx="2939918" cy="1399311"/>
            </a:xfrm>
            <a:prstGeom prst="rect">
              <a:avLst/>
            </a:prstGeom>
            <a:noFill/>
            <a:ln w="28575">
              <a:solidFill>
                <a:schemeClr val="accent6">
                  <a:lumMod val="75000"/>
                </a:schemeClr>
              </a:solidFill>
            </a:ln>
          </p:spPr>
          <p:txBody>
            <a:bodyPr wrap="square" rtlCol="0">
              <a:spAutoFit/>
            </a:bodyPr>
            <a:lstStyle/>
            <a:p>
              <a:endParaRPr lang="zh-CN" altLang="en-US" dirty="0"/>
            </a:p>
          </p:txBody>
        </p:sp>
        <p:sp>
          <p:nvSpPr>
            <p:cNvPr id="27" name="文本框 26"/>
            <p:cNvSpPr txBox="1"/>
            <p:nvPr/>
          </p:nvSpPr>
          <p:spPr>
            <a:xfrm>
              <a:off x="126398" y="5027021"/>
              <a:ext cx="2926118" cy="1589424"/>
            </a:xfrm>
            <a:prstGeom prst="rect">
              <a:avLst/>
            </a:prstGeom>
            <a:noFill/>
            <a:ln w="28575">
              <a:solidFill>
                <a:schemeClr val="accent6">
                  <a:lumMod val="75000"/>
                </a:schemeClr>
              </a:solidFill>
            </a:ln>
          </p:spPr>
          <p:txBody>
            <a:bodyPr wrap="square" rtlCol="0">
              <a:spAutoFit/>
            </a:bodyPr>
            <a:lstStyle/>
            <a:p>
              <a:endParaRPr lang="zh-CN" altLang="en-US" dirty="0"/>
            </a:p>
          </p:txBody>
        </p:sp>
        <p:pic>
          <p:nvPicPr>
            <p:cNvPr id="4" name="图片 3"/>
            <p:cNvPicPr>
              <a:picLocks noChangeAspect="1"/>
            </p:cNvPicPr>
            <p:nvPr/>
          </p:nvPicPr>
          <p:blipFill>
            <a:blip r:embed="rId9"/>
            <a:stretch>
              <a:fillRect/>
            </a:stretch>
          </p:blipFill>
          <p:spPr>
            <a:xfrm>
              <a:off x="1773174" y="5117975"/>
              <a:ext cx="1042666" cy="1042666"/>
            </a:xfrm>
            <a:prstGeom prst="rect">
              <a:avLst/>
            </a:prstGeom>
          </p:spPr>
        </p:pic>
        <p:sp>
          <p:nvSpPr>
            <p:cNvPr id="14" name="文本框 13"/>
            <p:cNvSpPr txBox="1"/>
            <p:nvPr/>
          </p:nvSpPr>
          <p:spPr>
            <a:xfrm>
              <a:off x="1708898" y="4545818"/>
              <a:ext cx="1343514" cy="309687"/>
            </a:xfrm>
            <a:prstGeom prst="rect">
              <a:avLst/>
            </a:prstGeom>
            <a:noFill/>
          </p:spPr>
          <p:txBody>
            <a:bodyPr wrap="square" rtlCol="0">
              <a:spAutoFit/>
            </a:bodyPr>
            <a:lstStyle/>
            <a:p>
              <a:r>
                <a:rPr lang="en-US" altLang="zh-CN" sz="1400" b="1" dirty="0">
                  <a:solidFill>
                    <a:srgbClr val="FF0000"/>
                  </a:solidFill>
                </a:rPr>
                <a:t>Nosql</a:t>
              </a:r>
              <a:r>
                <a:rPr lang="zh-CN" altLang="en-US" sz="1400" b="1" dirty="0">
                  <a:solidFill>
                    <a:srgbClr val="FF0000"/>
                  </a:solidFill>
                </a:rPr>
                <a:t>数据库</a:t>
              </a:r>
            </a:p>
          </p:txBody>
        </p:sp>
        <p:sp>
          <p:nvSpPr>
            <p:cNvPr id="15" name="文本框 14"/>
            <p:cNvSpPr txBox="1"/>
            <p:nvPr/>
          </p:nvSpPr>
          <p:spPr>
            <a:xfrm>
              <a:off x="2652406" y="5260511"/>
              <a:ext cx="400110" cy="1161602"/>
            </a:xfrm>
            <a:prstGeom prst="rect">
              <a:avLst/>
            </a:prstGeom>
            <a:noFill/>
          </p:spPr>
          <p:txBody>
            <a:bodyPr vert="eaVert" wrap="square" rtlCol="0">
              <a:spAutoFit/>
            </a:bodyPr>
            <a:lstStyle/>
            <a:p>
              <a:pPr algn="ctr"/>
              <a:r>
                <a:rPr lang="en-US" altLang="zh-CN" sz="1400" b="1" dirty="0">
                  <a:solidFill>
                    <a:srgbClr val="FF0000"/>
                  </a:solidFill>
                </a:rPr>
                <a:t>Sql</a:t>
              </a:r>
              <a:r>
                <a:rPr lang="zh-CN" altLang="en-US" sz="1400" b="1" dirty="0">
                  <a:solidFill>
                    <a:srgbClr val="FF0000"/>
                  </a:solidFill>
                </a:rPr>
                <a:t>数据库</a:t>
              </a:r>
            </a:p>
          </p:txBody>
        </p:sp>
      </p:grpSp>
      <p:sp>
        <p:nvSpPr>
          <p:cNvPr id="22" name="文本框 21"/>
          <p:cNvSpPr txBox="1"/>
          <p:nvPr/>
        </p:nvSpPr>
        <p:spPr>
          <a:xfrm>
            <a:off x="-4759" y="4201208"/>
            <a:ext cx="461665" cy="1558342"/>
          </a:xfrm>
          <a:prstGeom prst="rect">
            <a:avLst/>
          </a:prstGeom>
          <a:noFill/>
        </p:spPr>
        <p:txBody>
          <a:bodyPr vert="eaVert" wrap="square" rtlCol="0">
            <a:spAutoFit/>
          </a:bodyPr>
          <a:lstStyle/>
          <a:p>
            <a:pPr algn="ctr"/>
            <a:r>
              <a:rPr lang="zh-CN" altLang="en-US" b="1" dirty="0">
                <a:solidFill>
                  <a:srgbClr val="FF0000"/>
                </a:solidFill>
              </a:rPr>
              <a:t>数据存储</a:t>
            </a:r>
          </a:p>
        </p:txBody>
      </p:sp>
      <p:pic>
        <p:nvPicPr>
          <p:cNvPr id="10" name="图片 9"/>
          <p:cNvPicPr>
            <a:picLocks noChangeAspect="1"/>
          </p:cNvPicPr>
          <p:nvPr/>
        </p:nvPicPr>
        <p:blipFill>
          <a:blip r:embed="rId10"/>
          <a:stretch>
            <a:fillRect/>
          </a:stretch>
        </p:blipFill>
        <p:spPr>
          <a:xfrm>
            <a:off x="4507331" y="876583"/>
            <a:ext cx="4587977" cy="2959209"/>
          </a:xfrm>
          <a:prstGeom prst="rect">
            <a:avLst/>
          </a:prstGeom>
        </p:spPr>
      </p:pic>
    </p:spTree>
    <p:extLst>
      <p:ext uri="{BB962C8B-B14F-4D97-AF65-F5344CB8AC3E}">
        <p14:creationId xmlns:p14="http://schemas.microsoft.com/office/powerpoint/2010/main" val="3049563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5462" y="12464"/>
            <a:ext cx="8229600" cy="796950"/>
          </a:xfrm>
        </p:spPr>
        <p:txBody>
          <a:bodyPr>
            <a:normAutofit/>
          </a:bodyPr>
          <a:lstStyle/>
          <a:p>
            <a:pPr>
              <a:defRPr/>
            </a:pPr>
            <a:r>
              <a:rPr lang="zh-CN" altLang="en-US" sz="2800" dirty="0"/>
              <a:t>国际高温合金会议文献数据概况</a:t>
            </a:r>
            <a:endParaRPr sz="2800" dirty="0"/>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846294"/>
            <a:ext cx="5286648" cy="5787938"/>
          </a:xfrm>
          <a:prstGeom prst="rect">
            <a:avLst/>
          </a:prstGeom>
        </p:spPr>
      </p:pic>
      <p:sp>
        <p:nvSpPr>
          <p:cNvPr id="4" name="文本框 3"/>
          <p:cNvSpPr txBox="1"/>
          <p:nvPr/>
        </p:nvSpPr>
        <p:spPr>
          <a:xfrm>
            <a:off x="5292079" y="809414"/>
            <a:ext cx="3072569" cy="2308324"/>
          </a:xfrm>
          <a:prstGeom prst="rect">
            <a:avLst/>
          </a:prstGeom>
          <a:noFill/>
          <a:ln w="28575">
            <a:solidFill>
              <a:schemeClr val="accent5">
                <a:lumMod val="60000"/>
                <a:lumOff val="40000"/>
              </a:schemeClr>
            </a:solidFill>
          </a:ln>
        </p:spPr>
        <p:txBody>
          <a:bodyPr wrap="square" rtlCol="0">
            <a:spAutoFit/>
          </a:bodyPr>
          <a:lstStyle/>
          <a:p>
            <a:r>
              <a:rPr lang="en-US" altLang="zh-CN" dirty="0"/>
              <a:t>        </a:t>
            </a:r>
            <a:r>
              <a:rPr lang="zh-CN" altLang="zh-CN" dirty="0"/>
              <a:t>我们通过</a:t>
            </a:r>
            <a:r>
              <a:rPr lang="zh-CN" altLang="en-US" dirty="0"/>
              <a:t>北京科技</a:t>
            </a:r>
            <a:r>
              <a:rPr lang="zh-CN" altLang="zh-CN" dirty="0"/>
              <a:t>大</a:t>
            </a:r>
            <a:r>
              <a:rPr lang="zh-CN" altLang="en-US" dirty="0"/>
              <a:t>学</a:t>
            </a:r>
            <a:r>
              <a:rPr lang="zh-CN" altLang="zh-CN" dirty="0"/>
              <a:t>尹海清老师的</a:t>
            </a:r>
            <a:r>
              <a:rPr lang="zh-CN" altLang="en-US" b="1" dirty="0">
                <a:solidFill>
                  <a:srgbClr val="FF0000"/>
                </a:solidFill>
              </a:rPr>
              <a:t>国家</a:t>
            </a:r>
            <a:r>
              <a:rPr lang="zh-CN" altLang="zh-CN" b="1" dirty="0">
                <a:solidFill>
                  <a:srgbClr val="FF0000"/>
                </a:solidFill>
              </a:rPr>
              <a:t>材料数据共享平台</a:t>
            </a:r>
            <a:r>
              <a:rPr lang="zh-CN" altLang="zh-CN" dirty="0"/>
              <a:t>获得了</a:t>
            </a:r>
            <a:r>
              <a:rPr lang="zh-CN" altLang="zh-CN" b="1" dirty="0">
                <a:solidFill>
                  <a:srgbClr val="FF0000"/>
                </a:solidFill>
              </a:rPr>
              <a:t>四年一届国际高温合金会议文献</a:t>
            </a:r>
            <a:r>
              <a:rPr lang="zh-CN" altLang="zh-CN" dirty="0"/>
              <a:t>中的所有数据，并在我们的平台中进行了存储，</a:t>
            </a:r>
            <a:r>
              <a:rPr lang="zh-CN" altLang="en-US" dirty="0"/>
              <a:t>经过数据清洗、数据预处理后，</a:t>
            </a:r>
            <a:r>
              <a:rPr lang="zh-CN" altLang="zh-CN" dirty="0"/>
              <a:t>目前已获得高温合金数据</a:t>
            </a:r>
            <a:r>
              <a:rPr lang="en-US" altLang="zh-CN" b="1" dirty="0">
                <a:solidFill>
                  <a:srgbClr val="FF0000"/>
                </a:solidFill>
              </a:rPr>
              <a:t>12382</a:t>
            </a:r>
            <a:r>
              <a:rPr lang="zh-CN" altLang="zh-CN" dirty="0"/>
              <a:t>条</a:t>
            </a:r>
            <a:r>
              <a:rPr lang="zh-CN" altLang="en-US" dirty="0"/>
              <a:t>。</a:t>
            </a:r>
          </a:p>
        </p:txBody>
      </p:sp>
      <p:graphicFrame>
        <p:nvGraphicFramePr>
          <p:cNvPr id="8" name="表格 7"/>
          <p:cNvGraphicFramePr>
            <a:graphicFrameLocks noGrp="1"/>
          </p:cNvGraphicFramePr>
          <p:nvPr>
            <p:extLst>
              <p:ext uri="{D42A27DB-BD31-4B8C-83A1-F6EECF244321}">
                <p14:modId xmlns:p14="http://schemas.microsoft.com/office/powerpoint/2010/main" val="430948878"/>
              </p:ext>
            </p:extLst>
          </p:nvPr>
        </p:nvGraphicFramePr>
        <p:xfrm>
          <a:off x="5292079" y="3337503"/>
          <a:ext cx="3072569" cy="3115834"/>
        </p:xfrm>
        <a:graphic>
          <a:graphicData uri="http://schemas.openxmlformats.org/drawingml/2006/table">
            <a:tbl>
              <a:tblPr firstRow="1" bandRow="1">
                <a:tableStyleId>{5FD0F851-EC5A-4D38-B0AD-8093EC10F338}</a:tableStyleId>
              </a:tblPr>
              <a:tblGrid>
                <a:gridCol w="1442435">
                  <a:extLst>
                    <a:ext uri="{9D8B030D-6E8A-4147-A177-3AD203B41FA5}">
                      <a16:colId xmlns:a16="http://schemas.microsoft.com/office/drawing/2014/main" val="20000"/>
                    </a:ext>
                  </a:extLst>
                </a:gridCol>
                <a:gridCol w="1630134">
                  <a:extLst>
                    <a:ext uri="{9D8B030D-6E8A-4147-A177-3AD203B41FA5}">
                      <a16:colId xmlns:a16="http://schemas.microsoft.com/office/drawing/2014/main" val="20001"/>
                    </a:ext>
                  </a:extLst>
                </a:gridCol>
              </a:tblGrid>
              <a:tr h="380551">
                <a:tc>
                  <a:txBody>
                    <a:bodyPr/>
                    <a:lstStyle/>
                    <a:p>
                      <a:pPr algn="ctr"/>
                      <a:r>
                        <a:rPr lang="zh-CN" altLang="en-US" dirty="0"/>
                        <a:t>性能分类</a:t>
                      </a:r>
                    </a:p>
                  </a:txBody>
                  <a:tcPr/>
                </a:tc>
                <a:tc>
                  <a:txBody>
                    <a:bodyPr/>
                    <a:lstStyle/>
                    <a:p>
                      <a:pPr algn="ctr"/>
                      <a:r>
                        <a:rPr lang="zh-CN" altLang="en-US" dirty="0"/>
                        <a:t>数量</a:t>
                      </a:r>
                    </a:p>
                  </a:txBody>
                  <a:tcPr/>
                </a:tc>
                <a:extLst>
                  <a:ext uri="{0D108BD9-81ED-4DB2-BD59-A6C34878D82A}">
                    <a16:rowId xmlns:a16="http://schemas.microsoft.com/office/drawing/2014/main" val="10000"/>
                  </a:ext>
                </a:extLst>
              </a:tr>
              <a:tr h="399694">
                <a:tc>
                  <a:txBody>
                    <a:bodyPr/>
                    <a:lstStyle/>
                    <a:p>
                      <a:r>
                        <a:rPr lang="zh-CN" altLang="en-US" dirty="0"/>
                        <a:t>力学性能</a:t>
                      </a:r>
                    </a:p>
                  </a:txBody>
                  <a:tcPr/>
                </a:tc>
                <a:tc>
                  <a:txBody>
                    <a:bodyPr/>
                    <a:lstStyle/>
                    <a:p>
                      <a:r>
                        <a:rPr lang="en-US" altLang="zh-CN" dirty="0"/>
                        <a:t>7433</a:t>
                      </a:r>
                      <a:r>
                        <a:rPr lang="zh-CN" altLang="en-US" dirty="0"/>
                        <a:t>条</a:t>
                      </a:r>
                    </a:p>
                  </a:txBody>
                  <a:tcPr/>
                </a:tc>
                <a:extLst>
                  <a:ext uri="{0D108BD9-81ED-4DB2-BD59-A6C34878D82A}">
                    <a16:rowId xmlns:a16="http://schemas.microsoft.com/office/drawing/2014/main" val="10001"/>
                  </a:ext>
                </a:extLst>
              </a:tr>
              <a:tr h="408960">
                <a:tc>
                  <a:txBody>
                    <a:bodyPr/>
                    <a:lstStyle/>
                    <a:p>
                      <a:r>
                        <a:rPr lang="zh-CN" altLang="en-US" dirty="0"/>
                        <a:t>蠕变性能</a:t>
                      </a:r>
                    </a:p>
                  </a:txBody>
                  <a:tcPr/>
                </a:tc>
                <a:tc>
                  <a:txBody>
                    <a:bodyPr/>
                    <a:lstStyle/>
                    <a:p>
                      <a:r>
                        <a:rPr lang="en-US" altLang="zh-CN" dirty="0"/>
                        <a:t>3310</a:t>
                      </a:r>
                      <a:r>
                        <a:rPr lang="zh-CN" altLang="en-US" dirty="0"/>
                        <a:t>条</a:t>
                      </a:r>
                    </a:p>
                  </a:txBody>
                  <a:tcPr/>
                </a:tc>
                <a:extLst>
                  <a:ext uri="{0D108BD9-81ED-4DB2-BD59-A6C34878D82A}">
                    <a16:rowId xmlns:a16="http://schemas.microsoft.com/office/drawing/2014/main" val="10002"/>
                  </a:ext>
                </a:extLst>
              </a:tr>
              <a:tr h="380551">
                <a:tc>
                  <a:txBody>
                    <a:bodyPr/>
                    <a:lstStyle/>
                    <a:p>
                      <a:r>
                        <a:rPr lang="zh-CN" altLang="en-US" dirty="0"/>
                        <a:t>物理性能</a:t>
                      </a:r>
                    </a:p>
                  </a:txBody>
                  <a:tcPr/>
                </a:tc>
                <a:tc>
                  <a:txBody>
                    <a:bodyPr/>
                    <a:lstStyle/>
                    <a:p>
                      <a:r>
                        <a:rPr lang="en-US" altLang="zh-CN" dirty="0"/>
                        <a:t>536</a:t>
                      </a:r>
                      <a:r>
                        <a:rPr lang="zh-CN" altLang="en-US" dirty="0"/>
                        <a:t>条</a:t>
                      </a:r>
                    </a:p>
                  </a:txBody>
                  <a:tcPr/>
                </a:tc>
                <a:extLst>
                  <a:ext uri="{0D108BD9-81ED-4DB2-BD59-A6C34878D82A}">
                    <a16:rowId xmlns:a16="http://schemas.microsoft.com/office/drawing/2014/main" val="10003"/>
                  </a:ext>
                </a:extLst>
              </a:tr>
              <a:tr h="380551">
                <a:tc>
                  <a:txBody>
                    <a:bodyPr/>
                    <a:lstStyle/>
                    <a:p>
                      <a:r>
                        <a:rPr lang="zh-CN" altLang="en-US" dirty="0"/>
                        <a:t>热学性能</a:t>
                      </a:r>
                    </a:p>
                  </a:txBody>
                  <a:tcPr/>
                </a:tc>
                <a:tc>
                  <a:txBody>
                    <a:bodyPr/>
                    <a:lstStyle/>
                    <a:p>
                      <a:r>
                        <a:rPr lang="en-US" altLang="zh-CN" dirty="0"/>
                        <a:t>413</a:t>
                      </a:r>
                      <a:r>
                        <a:rPr lang="zh-CN" altLang="en-US" dirty="0"/>
                        <a:t>条</a:t>
                      </a:r>
                    </a:p>
                  </a:txBody>
                  <a:tcPr/>
                </a:tc>
                <a:extLst>
                  <a:ext uri="{0D108BD9-81ED-4DB2-BD59-A6C34878D82A}">
                    <a16:rowId xmlns:a16="http://schemas.microsoft.com/office/drawing/2014/main" val="10004"/>
                  </a:ext>
                </a:extLst>
              </a:tr>
              <a:tr h="388509">
                <a:tc>
                  <a:txBody>
                    <a:bodyPr/>
                    <a:lstStyle/>
                    <a:p>
                      <a:r>
                        <a:rPr lang="zh-CN" altLang="en-US" dirty="0"/>
                        <a:t>化学性能</a:t>
                      </a:r>
                    </a:p>
                  </a:txBody>
                  <a:tcPr/>
                </a:tc>
                <a:tc>
                  <a:txBody>
                    <a:bodyPr/>
                    <a:lstStyle/>
                    <a:p>
                      <a:r>
                        <a:rPr lang="en-US" altLang="zh-CN" dirty="0"/>
                        <a:t>597</a:t>
                      </a:r>
                      <a:r>
                        <a:rPr lang="zh-CN" altLang="en-US" dirty="0"/>
                        <a:t>条</a:t>
                      </a:r>
                    </a:p>
                  </a:txBody>
                  <a:tcPr/>
                </a:tc>
                <a:extLst>
                  <a:ext uri="{0D108BD9-81ED-4DB2-BD59-A6C34878D82A}">
                    <a16:rowId xmlns:a16="http://schemas.microsoft.com/office/drawing/2014/main" val="10005"/>
                  </a:ext>
                </a:extLst>
              </a:tr>
              <a:tr h="388509">
                <a:tc>
                  <a:txBody>
                    <a:bodyPr/>
                    <a:lstStyle/>
                    <a:p>
                      <a:r>
                        <a:rPr lang="zh-CN" altLang="en-US" dirty="0"/>
                        <a:t>其他</a:t>
                      </a:r>
                    </a:p>
                  </a:txBody>
                  <a:tcPr/>
                </a:tc>
                <a:tc>
                  <a:txBody>
                    <a:bodyPr/>
                    <a:lstStyle/>
                    <a:p>
                      <a:r>
                        <a:rPr lang="en-US" altLang="zh-CN" dirty="0"/>
                        <a:t>93</a:t>
                      </a:r>
                      <a:r>
                        <a:rPr lang="zh-CN" altLang="en-US" dirty="0"/>
                        <a:t>条</a:t>
                      </a:r>
                    </a:p>
                  </a:txBody>
                  <a:tcPr/>
                </a:tc>
                <a:extLst>
                  <a:ext uri="{0D108BD9-81ED-4DB2-BD59-A6C34878D82A}">
                    <a16:rowId xmlns:a16="http://schemas.microsoft.com/office/drawing/2014/main" val="10006"/>
                  </a:ext>
                </a:extLst>
              </a:tr>
              <a:tr h="388509">
                <a:tc>
                  <a:txBody>
                    <a:bodyPr/>
                    <a:lstStyle/>
                    <a:p>
                      <a:r>
                        <a:rPr lang="zh-CN" altLang="en-US" dirty="0"/>
                        <a:t>总计</a:t>
                      </a:r>
                      <a:endParaRPr lang="zh-CN" altLang="en-US" b="1" dirty="0">
                        <a:solidFill>
                          <a:srgbClr val="FF0000"/>
                        </a:solidFill>
                      </a:endParaRPr>
                    </a:p>
                  </a:txBody>
                  <a:tcPr/>
                </a:tc>
                <a:tc>
                  <a:txBody>
                    <a:bodyPr/>
                    <a:lstStyle/>
                    <a:p>
                      <a:r>
                        <a:rPr lang="en-US" altLang="zh-CN" dirty="0"/>
                        <a:t>12382</a:t>
                      </a:r>
                      <a:r>
                        <a:rPr lang="zh-CN" altLang="en-US" dirty="0"/>
                        <a:t>条</a:t>
                      </a:r>
                      <a:endParaRPr lang="zh-CN" altLang="en-US" b="1" dirty="0">
                        <a:solidFill>
                          <a:srgbClr val="FF0000"/>
                        </a:solidFill>
                      </a:endParaRP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48601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E145ED-8DD2-46BC-99EC-5122348F8D86}"/>
              </a:ext>
            </a:extLst>
          </p:cNvPr>
          <p:cNvSpPr>
            <a:spLocks noGrp="1"/>
          </p:cNvSpPr>
          <p:nvPr>
            <p:ph type="title"/>
          </p:nvPr>
        </p:nvSpPr>
        <p:spPr>
          <a:xfrm>
            <a:off x="882013" y="0"/>
            <a:ext cx="8229600" cy="796950"/>
          </a:xfrm>
        </p:spPr>
        <p:txBody>
          <a:bodyPr/>
          <a:lstStyle/>
          <a:p>
            <a:r>
              <a:rPr lang="zh-CN" altLang="en-US" dirty="0">
                <a:solidFill>
                  <a:srgbClr val="FF0000"/>
                </a:solidFill>
              </a:rPr>
              <a:t>高温合金会议文献蠕变数据的解读</a:t>
            </a:r>
          </a:p>
        </p:txBody>
      </p:sp>
      <p:pic>
        <p:nvPicPr>
          <p:cNvPr id="6" name="图片 5">
            <a:extLst>
              <a:ext uri="{FF2B5EF4-FFF2-40B4-BE49-F238E27FC236}">
                <a16:creationId xmlns:a16="http://schemas.microsoft.com/office/drawing/2014/main" id="{C22162F0-A757-4F9C-B390-DF05B97D4A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6" y="798808"/>
            <a:ext cx="6312599" cy="5960032"/>
          </a:xfrm>
          <a:prstGeom prst="rect">
            <a:avLst/>
          </a:prstGeom>
        </p:spPr>
      </p:pic>
      <p:sp>
        <p:nvSpPr>
          <p:cNvPr id="9" name="文本框 8">
            <a:extLst>
              <a:ext uri="{FF2B5EF4-FFF2-40B4-BE49-F238E27FC236}">
                <a16:creationId xmlns:a16="http://schemas.microsoft.com/office/drawing/2014/main" id="{5FC1BD4C-378D-49CC-BA82-2B806051172F}"/>
              </a:ext>
            </a:extLst>
          </p:cNvPr>
          <p:cNvSpPr txBox="1"/>
          <p:nvPr/>
        </p:nvSpPr>
        <p:spPr>
          <a:xfrm>
            <a:off x="2006928" y="2644788"/>
            <a:ext cx="1872208" cy="1846659"/>
          </a:xfrm>
          <a:prstGeom prst="rect">
            <a:avLst/>
          </a:prstGeom>
          <a:noFill/>
        </p:spPr>
        <p:txBody>
          <a:bodyPr wrap="square" rtlCol="0">
            <a:spAutoFit/>
          </a:bodyPr>
          <a:lstStyle/>
          <a:p>
            <a:pPr algn="ctr"/>
            <a:endParaRPr lang="en-US" altLang="zh-CN" sz="1400" dirty="0"/>
          </a:p>
          <a:p>
            <a:pPr algn="ctr"/>
            <a:r>
              <a:rPr lang="zh-CN" altLang="en-US" sz="1600" b="1" dirty="0">
                <a:solidFill>
                  <a:srgbClr val="FF0000"/>
                </a:solidFill>
              </a:rPr>
              <a:t>蠕变性能衡量指标</a:t>
            </a:r>
            <a:endParaRPr lang="en-US" altLang="zh-CN" sz="1600" b="1" dirty="0">
              <a:solidFill>
                <a:srgbClr val="FF0000"/>
              </a:solidFill>
            </a:endParaRPr>
          </a:p>
          <a:p>
            <a:pPr marL="342900" indent="-342900" algn="ctr">
              <a:buFont typeface="+mj-lt"/>
              <a:buAutoNum type="arabicPeriod"/>
            </a:pPr>
            <a:r>
              <a:rPr lang="zh-CN" altLang="en-US" sz="1400" dirty="0">
                <a:solidFill>
                  <a:schemeClr val="accent6">
                    <a:lumMod val="75000"/>
                  </a:schemeClr>
                </a:solidFill>
              </a:rPr>
              <a:t>蠕变断裂寿命</a:t>
            </a:r>
            <a:endParaRPr lang="en-US" altLang="zh-CN" sz="1400" dirty="0">
              <a:solidFill>
                <a:schemeClr val="accent6">
                  <a:lumMod val="75000"/>
                </a:schemeClr>
              </a:solidFill>
            </a:endParaRPr>
          </a:p>
          <a:p>
            <a:pPr marL="342900" indent="-342900" algn="ctr">
              <a:buFont typeface="+mj-lt"/>
              <a:buAutoNum type="arabicPeriod"/>
            </a:pPr>
            <a:r>
              <a:rPr lang="zh-CN" altLang="en-US" sz="1400" dirty="0">
                <a:solidFill>
                  <a:schemeClr val="accent6">
                    <a:lumMod val="75000"/>
                  </a:schemeClr>
                </a:solidFill>
              </a:rPr>
              <a:t>蠕变稳态时间</a:t>
            </a:r>
            <a:endParaRPr lang="en-US" altLang="zh-CN" sz="1400" dirty="0">
              <a:solidFill>
                <a:schemeClr val="accent6">
                  <a:lumMod val="75000"/>
                </a:schemeClr>
              </a:solidFill>
            </a:endParaRPr>
          </a:p>
          <a:p>
            <a:pPr marL="342900" indent="-342900" algn="ctr">
              <a:buFont typeface="+mj-lt"/>
              <a:buAutoNum type="arabicPeriod"/>
            </a:pPr>
            <a:endParaRPr lang="en-US" altLang="zh-CN" sz="1400" dirty="0">
              <a:solidFill>
                <a:schemeClr val="accent6">
                  <a:lumMod val="75000"/>
                </a:schemeClr>
              </a:solidFill>
            </a:endParaRPr>
          </a:p>
          <a:p>
            <a:pPr marL="342900" indent="-342900" algn="ctr">
              <a:buFont typeface="+mj-lt"/>
              <a:buAutoNum type="arabicPeriod"/>
            </a:pPr>
            <a:endParaRPr lang="en-US" altLang="zh-CN" sz="1400" dirty="0">
              <a:solidFill>
                <a:schemeClr val="accent6">
                  <a:lumMod val="75000"/>
                </a:schemeClr>
              </a:solidFill>
            </a:endParaRPr>
          </a:p>
          <a:p>
            <a:pPr marL="342900" indent="-342900" algn="ctr">
              <a:buFont typeface="+mj-lt"/>
              <a:buAutoNum type="arabicPeriod"/>
            </a:pPr>
            <a:r>
              <a:rPr lang="zh-CN" altLang="en-US" sz="1400" dirty="0">
                <a:solidFill>
                  <a:schemeClr val="accent6">
                    <a:lumMod val="75000"/>
                  </a:schemeClr>
                </a:solidFill>
              </a:rPr>
              <a:t>蠕变速率</a:t>
            </a:r>
            <a:endParaRPr lang="en-US" altLang="zh-CN" sz="1400" dirty="0">
              <a:solidFill>
                <a:schemeClr val="accent6">
                  <a:lumMod val="75000"/>
                </a:schemeClr>
              </a:solidFill>
            </a:endParaRPr>
          </a:p>
          <a:p>
            <a:pPr marL="342900" indent="-342900" algn="ctr">
              <a:buFont typeface="+mj-lt"/>
              <a:buAutoNum type="arabicPeriod"/>
            </a:pPr>
            <a:r>
              <a:rPr lang="zh-CN" altLang="en-US" sz="1400" dirty="0">
                <a:solidFill>
                  <a:schemeClr val="accent6">
                    <a:lumMod val="75000"/>
                  </a:schemeClr>
                </a:solidFill>
              </a:rPr>
              <a:t>蠕变极限</a:t>
            </a:r>
          </a:p>
        </p:txBody>
      </p:sp>
      <p:sp>
        <p:nvSpPr>
          <p:cNvPr id="21" name="文本框 20">
            <a:extLst>
              <a:ext uri="{FF2B5EF4-FFF2-40B4-BE49-F238E27FC236}">
                <a16:creationId xmlns:a16="http://schemas.microsoft.com/office/drawing/2014/main" id="{EC8F39E5-8888-481E-B71B-885B6B4F4D6F}"/>
              </a:ext>
            </a:extLst>
          </p:cNvPr>
          <p:cNvSpPr txBox="1"/>
          <p:nvPr/>
        </p:nvSpPr>
        <p:spPr>
          <a:xfrm>
            <a:off x="5555294" y="4348976"/>
            <a:ext cx="3536844" cy="923330"/>
          </a:xfrm>
          <a:prstGeom prst="rect">
            <a:avLst/>
          </a:prstGeom>
          <a:noFill/>
        </p:spPr>
        <p:txBody>
          <a:bodyPr wrap="square" rtlCol="0">
            <a:spAutoFit/>
          </a:bodyPr>
          <a:lstStyle/>
          <a:p>
            <a:r>
              <a:rPr lang="en-US" altLang="zh-CN" dirty="0"/>
              <a:t>C</a:t>
            </a:r>
            <a:r>
              <a:rPr lang="zh-CN" altLang="en-US" dirty="0"/>
              <a:t>、</a:t>
            </a:r>
            <a:r>
              <a:rPr lang="en-US" altLang="zh-CN" dirty="0"/>
              <a:t>B</a:t>
            </a:r>
            <a:r>
              <a:rPr lang="zh-CN" altLang="en-US" dirty="0"/>
              <a:t>和</a:t>
            </a:r>
            <a:r>
              <a:rPr lang="en-US" altLang="zh-CN" dirty="0"/>
              <a:t>Hf</a:t>
            </a:r>
            <a:r>
              <a:rPr lang="zh-CN" altLang="en-US" dirty="0"/>
              <a:t>等微量元素，可以强化晶界，改善</a:t>
            </a:r>
            <a:r>
              <a:rPr lang="el-GR" altLang="zh-CN" dirty="0"/>
              <a:t>γ</a:t>
            </a:r>
            <a:r>
              <a:rPr lang="zh-CN" altLang="en-US" dirty="0"/>
              <a:t>相的形貌有助于提高合金的蠕变性能和持久寿命</a:t>
            </a:r>
          </a:p>
        </p:txBody>
      </p:sp>
      <p:sp>
        <p:nvSpPr>
          <p:cNvPr id="29" name="椭圆 28">
            <a:extLst>
              <a:ext uri="{FF2B5EF4-FFF2-40B4-BE49-F238E27FC236}">
                <a16:creationId xmlns:a16="http://schemas.microsoft.com/office/drawing/2014/main" id="{B7E8F40D-B59A-47E8-83EC-53B199DC4BF1}"/>
              </a:ext>
            </a:extLst>
          </p:cNvPr>
          <p:cNvSpPr/>
          <p:nvPr/>
        </p:nvSpPr>
        <p:spPr>
          <a:xfrm>
            <a:off x="5220072" y="4533642"/>
            <a:ext cx="326509" cy="738664"/>
          </a:xfrm>
          <a:prstGeom prst="ellipse">
            <a:avLst/>
          </a:prstGeom>
          <a:no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FED7FB74-92AB-4EDA-B08C-4555FC7FDE72}"/>
              </a:ext>
            </a:extLst>
          </p:cNvPr>
          <p:cNvSpPr/>
          <p:nvPr/>
        </p:nvSpPr>
        <p:spPr>
          <a:xfrm>
            <a:off x="5169894" y="2708920"/>
            <a:ext cx="398516" cy="1774651"/>
          </a:xfrm>
          <a:prstGeom prst="ellipse">
            <a:avLst/>
          </a:prstGeom>
          <a:no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2AF4510D-AE67-4FED-A145-44822F052525}"/>
              </a:ext>
            </a:extLst>
          </p:cNvPr>
          <p:cNvSpPr txBox="1"/>
          <p:nvPr/>
        </p:nvSpPr>
        <p:spPr>
          <a:xfrm>
            <a:off x="5629942" y="2502317"/>
            <a:ext cx="3536844" cy="1846659"/>
          </a:xfrm>
          <a:prstGeom prst="rect">
            <a:avLst/>
          </a:prstGeom>
          <a:noFill/>
        </p:spPr>
        <p:txBody>
          <a:bodyPr wrap="square" rtlCol="0">
            <a:spAutoFit/>
          </a:bodyPr>
          <a:lstStyle/>
          <a:p>
            <a:r>
              <a:rPr lang="en-US" altLang="zh-CN" b="1" dirty="0">
                <a:solidFill>
                  <a:srgbClr val="FF0000"/>
                </a:solidFill>
              </a:rPr>
              <a:t>1.</a:t>
            </a:r>
            <a:r>
              <a:rPr lang="zh-CN" altLang="en-US" b="1" dirty="0">
                <a:solidFill>
                  <a:srgbClr val="FF0000"/>
                </a:solidFill>
              </a:rPr>
              <a:t>合金化元素：</a:t>
            </a:r>
            <a:r>
              <a:rPr lang="en-US" altLang="zh-CN" sz="1600" dirty="0"/>
              <a:t>20%</a:t>
            </a:r>
            <a:r>
              <a:rPr lang="zh-CN" altLang="en-US" sz="1600" dirty="0"/>
              <a:t>左右的</a:t>
            </a:r>
            <a:r>
              <a:rPr lang="en-US" altLang="zh-CN" sz="1600" dirty="0"/>
              <a:t>Co</a:t>
            </a:r>
            <a:r>
              <a:rPr lang="zh-CN" altLang="en-US" sz="1600" dirty="0"/>
              <a:t>、</a:t>
            </a:r>
            <a:r>
              <a:rPr lang="en-US" altLang="zh-CN" sz="1600" dirty="0"/>
              <a:t>Cr</a:t>
            </a:r>
            <a:r>
              <a:rPr lang="zh-CN" altLang="en-US" sz="1600" dirty="0"/>
              <a:t>、</a:t>
            </a:r>
            <a:r>
              <a:rPr lang="en-US" altLang="zh-CN" sz="1600" dirty="0"/>
              <a:t>Mo</a:t>
            </a:r>
            <a:r>
              <a:rPr lang="zh-CN" altLang="en-US" sz="1600" dirty="0"/>
              <a:t>、</a:t>
            </a:r>
            <a:r>
              <a:rPr lang="en-US" altLang="zh-CN" sz="1600" dirty="0"/>
              <a:t>Ru</a:t>
            </a:r>
            <a:r>
              <a:rPr lang="zh-CN" altLang="en-US" sz="1600" dirty="0"/>
              <a:t>、</a:t>
            </a:r>
            <a:r>
              <a:rPr lang="en-US" altLang="zh-CN" sz="1600" dirty="0"/>
              <a:t>Re</a:t>
            </a:r>
            <a:r>
              <a:rPr lang="zh-CN" altLang="en-US" sz="1600" dirty="0"/>
              <a:t>等难熔合金元素的添加很大程度上提升合金的</a:t>
            </a:r>
            <a:r>
              <a:rPr lang="zh-CN" altLang="en-US" sz="1600" dirty="0">
                <a:solidFill>
                  <a:srgbClr val="FF0000"/>
                </a:solidFill>
              </a:rPr>
              <a:t>组织稳定性</a:t>
            </a:r>
            <a:r>
              <a:rPr lang="zh-CN" altLang="en-US" sz="1600" dirty="0"/>
              <a:t>和</a:t>
            </a:r>
            <a:r>
              <a:rPr lang="zh-CN" altLang="en-US" sz="1600" dirty="0">
                <a:solidFill>
                  <a:srgbClr val="FF0000"/>
                </a:solidFill>
              </a:rPr>
              <a:t>蠕变性能</a:t>
            </a:r>
            <a:r>
              <a:rPr lang="zh-CN" altLang="en-US" sz="1600" dirty="0"/>
              <a:t>。然而，</a:t>
            </a:r>
            <a:r>
              <a:rPr lang="zh-CN" altLang="en-US" sz="1600" dirty="0">
                <a:solidFill>
                  <a:srgbClr val="FF0000"/>
                </a:solidFill>
              </a:rPr>
              <a:t>一方面</a:t>
            </a:r>
            <a:r>
              <a:rPr lang="en-US" altLang="zh-CN" sz="1600" dirty="0">
                <a:solidFill>
                  <a:srgbClr val="FF0000"/>
                </a:solidFill>
              </a:rPr>
              <a:t>Re</a:t>
            </a:r>
            <a:r>
              <a:rPr lang="zh-CN" altLang="en-US" sz="1600" dirty="0">
                <a:solidFill>
                  <a:srgbClr val="FF0000"/>
                </a:solidFill>
              </a:rPr>
              <a:t>、</a:t>
            </a:r>
            <a:r>
              <a:rPr lang="en-US" altLang="zh-CN" sz="1600" dirty="0">
                <a:solidFill>
                  <a:srgbClr val="FF0000"/>
                </a:solidFill>
              </a:rPr>
              <a:t>Ru</a:t>
            </a:r>
            <a:r>
              <a:rPr lang="zh-CN" altLang="en-US" sz="1600" dirty="0">
                <a:solidFill>
                  <a:srgbClr val="FF0000"/>
                </a:solidFill>
              </a:rPr>
              <a:t>元素的掺杂提高了合金的成本</a:t>
            </a:r>
            <a:r>
              <a:rPr lang="zh-CN" altLang="en-US" sz="1600" dirty="0"/>
              <a:t>，</a:t>
            </a:r>
            <a:r>
              <a:rPr lang="zh-CN" altLang="en-US" sz="1600" dirty="0">
                <a:solidFill>
                  <a:srgbClr val="FF0000"/>
                </a:solidFill>
              </a:rPr>
              <a:t>另一方面难熔元素的大量添加容易造成铸造缺陷的形成，不利于合金力学性能的提高</a:t>
            </a:r>
          </a:p>
        </p:txBody>
      </p:sp>
      <p:sp>
        <p:nvSpPr>
          <p:cNvPr id="38" name="椭圆 37">
            <a:extLst>
              <a:ext uri="{FF2B5EF4-FFF2-40B4-BE49-F238E27FC236}">
                <a16:creationId xmlns:a16="http://schemas.microsoft.com/office/drawing/2014/main" id="{5E7D27B7-BCEA-4B6E-9FBC-A1B69AB9AC0A}"/>
              </a:ext>
            </a:extLst>
          </p:cNvPr>
          <p:cNvSpPr/>
          <p:nvPr/>
        </p:nvSpPr>
        <p:spPr>
          <a:xfrm>
            <a:off x="5169894" y="1125632"/>
            <a:ext cx="708635" cy="1132042"/>
          </a:xfrm>
          <a:prstGeom prst="ellipse">
            <a:avLst/>
          </a:prstGeom>
          <a:no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9ACC77E1-4A64-4B27-AAC8-D962D48D4DD8}"/>
              </a:ext>
            </a:extLst>
          </p:cNvPr>
          <p:cNvSpPr txBox="1"/>
          <p:nvPr/>
        </p:nvSpPr>
        <p:spPr>
          <a:xfrm>
            <a:off x="5798244" y="1125632"/>
            <a:ext cx="2365879" cy="1200329"/>
          </a:xfrm>
          <a:prstGeom prst="rect">
            <a:avLst/>
          </a:prstGeom>
          <a:noFill/>
        </p:spPr>
        <p:txBody>
          <a:bodyPr wrap="square" rtlCol="0">
            <a:spAutoFit/>
          </a:bodyPr>
          <a:lstStyle/>
          <a:p>
            <a:r>
              <a:rPr lang="en-US" altLang="zh-CN" b="1" dirty="0">
                <a:solidFill>
                  <a:srgbClr val="FF0000"/>
                </a:solidFill>
              </a:rPr>
              <a:t>2.</a:t>
            </a:r>
            <a:r>
              <a:rPr lang="zh-CN" altLang="en-US" b="1" dirty="0">
                <a:solidFill>
                  <a:srgbClr val="FF0000"/>
                </a:solidFill>
              </a:rPr>
              <a:t>合金的微观结构：</a:t>
            </a:r>
            <a:r>
              <a:rPr lang="el-GR" altLang="zh-CN" dirty="0"/>
              <a:t>γ</a:t>
            </a:r>
            <a:r>
              <a:rPr lang="en-US" altLang="zh-CN" dirty="0"/>
              <a:t>’</a:t>
            </a:r>
            <a:r>
              <a:rPr lang="zh-CN" altLang="en-US" dirty="0"/>
              <a:t>相的尺寸和体积分数和形态与合金的蠕变性能密切相关</a:t>
            </a:r>
          </a:p>
        </p:txBody>
      </p:sp>
      <p:sp>
        <p:nvSpPr>
          <p:cNvPr id="4" name="椭圆 3">
            <a:extLst>
              <a:ext uri="{FF2B5EF4-FFF2-40B4-BE49-F238E27FC236}">
                <a16:creationId xmlns:a16="http://schemas.microsoft.com/office/drawing/2014/main" id="{4B9EA453-7C04-42B1-9035-CE4DD68057E9}"/>
              </a:ext>
            </a:extLst>
          </p:cNvPr>
          <p:cNvSpPr/>
          <p:nvPr/>
        </p:nvSpPr>
        <p:spPr>
          <a:xfrm>
            <a:off x="144016" y="4221088"/>
            <a:ext cx="1475656" cy="2376264"/>
          </a:xfrm>
          <a:prstGeom prst="ellipse">
            <a:avLst/>
          </a:prstGeom>
          <a:no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文本框 4">
            <a:extLst>
              <a:ext uri="{FF2B5EF4-FFF2-40B4-BE49-F238E27FC236}">
                <a16:creationId xmlns:a16="http://schemas.microsoft.com/office/drawing/2014/main" id="{D0121BD4-7C26-4537-8F79-74BDDB596D18}"/>
              </a:ext>
            </a:extLst>
          </p:cNvPr>
          <p:cNvSpPr txBox="1"/>
          <p:nvPr/>
        </p:nvSpPr>
        <p:spPr>
          <a:xfrm>
            <a:off x="1534622" y="5531470"/>
            <a:ext cx="2995606" cy="1200329"/>
          </a:xfrm>
          <a:prstGeom prst="rect">
            <a:avLst/>
          </a:prstGeom>
          <a:noFill/>
        </p:spPr>
        <p:txBody>
          <a:bodyPr wrap="square" rtlCol="0">
            <a:spAutoFit/>
          </a:bodyPr>
          <a:lstStyle/>
          <a:p>
            <a:r>
              <a:rPr lang="en-US" altLang="zh-CN" b="1" dirty="0">
                <a:solidFill>
                  <a:srgbClr val="FF0000"/>
                </a:solidFill>
              </a:rPr>
              <a:t>4.</a:t>
            </a:r>
            <a:r>
              <a:rPr lang="zh-CN" altLang="en-US" b="1" dirty="0">
                <a:solidFill>
                  <a:srgbClr val="FF0000"/>
                </a:solidFill>
              </a:rPr>
              <a:t>热处理工艺</a:t>
            </a:r>
            <a:r>
              <a:rPr lang="zh-CN" altLang="en-US" dirty="0"/>
              <a:t>直接影响着</a:t>
            </a:r>
            <a:r>
              <a:rPr lang="el-GR" altLang="zh-CN" dirty="0"/>
              <a:t>γ</a:t>
            </a:r>
            <a:r>
              <a:rPr lang="en-US" altLang="zh-CN" dirty="0"/>
              <a:t>’</a:t>
            </a:r>
            <a:r>
              <a:rPr lang="zh-CN" altLang="en-US" dirty="0"/>
              <a:t>相的形态、尺寸和体积分数，进而对合金的持久性能和蠕变性能产生影响</a:t>
            </a:r>
          </a:p>
        </p:txBody>
      </p:sp>
      <p:sp>
        <p:nvSpPr>
          <p:cNvPr id="14" name="椭圆 13">
            <a:extLst>
              <a:ext uri="{FF2B5EF4-FFF2-40B4-BE49-F238E27FC236}">
                <a16:creationId xmlns:a16="http://schemas.microsoft.com/office/drawing/2014/main" id="{CC48ADE2-7551-4902-9CC3-2DFC6E336547}"/>
              </a:ext>
            </a:extLst>
          </p:cNvPr>
          <p:cNvSpPr/>
          <p:nvPr/>
        </p:nvSpPr>
        <p:spPr>
          <a:xfrm>
            <a:off x="179512" y="973282"/>
            <a:ext cx="1475656" cy="3113359"/>
          </a:xfrm>
          <a:prstGeom prst="ellipse">
            <a:avLst/>
          </a:prstGeom>
          <a:no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9590B036-A99E-49DB-8920-7914C7C7F668}"/>
              </a:ext>
            </a:extLst>
          </p:cNvPr>
          <p:cNvSpPr txBox="1"/>
          <p:nvPr/>
        </p:nvSpPr>
        <p:spPr>
          <a:xfrm>
            <a:off x="1431427" y="834400"/>
            <a:ext cx="3788645" cy="923330"/>
          </a:xfrm>
          <a:prstGeom prst="rect">
            <a:avLst/>
          </a:prstGeom>
          <a:noFill/>
        </p:spPr>
        <p:txBody>
          <a:bodyPr wrap="square" rtlCol="0">
            <a:spAutoFit/>
          </a:bodyPr>
          <a:lstStyle/>
          <a:p>
            <a:r>
              <a:rPr lang="en-US" altLang="zh-CN" b="1" dirty="0">
                <a:solidFill>
                  <a:srgbClr val="FF0000"/>
                </a:solidFill>
              </a:rPr>
              <a:t>5.</a:t>
            </a:r>
            <a:r>
              <a:rPr lang="zh-CN" altLang="en-US" b="1" dirty="0">
                <a:solidFill>
                  <a:srgbClr val="FF0000"/>
                </a:solidFill>
              </a:rPr>
              <a:t>铸造工艺</a:t>
            </a:r>
            <a:r>
              <a:rPr lang="zh-CN" altLang="en-US" dirty="0"/>
              <a:t>的合理与否决定着铸件上是否会出现缩孔、缩松、变形、裂纹等缺陷</a:t>
            </a:r>
          </a:p>
        </p:txBody>
      </p:sp>
      <p:sp>
        <p:nvSpPr>
          <p:cNvPr id="16" name="文本框 15">
            <a:extLst>
              <a:ext uri="{FF2B5EF4-FFF2-40B4-BE49-F238E27FC236}">
                <a16:creationId xmlns:a16="http://schemas.microsoft.com/office/drawing/2014/main" id="{BACA6D84-7734-401C-B4DC-4F22F5D29069}"/>
              </a:ext>
            </a:extLst>
          </p:cNvPr>
          <p:cNvSpPr txBox="1"/>
          <p:nvPr/>
        </p:nvSpPr>
        <p:spPr>
          <a:xfrm>
            <a:off x="6088977" y="5706642"/>
            <a:ext cx="2232248" cy="369332"/>
          </a:xfrm>
          <a:prstGeom prst="rect">
            <a:avLst/>
          </a:prstGeom>
          <a:noFill/>
        </p:spPr>
        <p:txBody>
          <a:bodyPr wrap="square" rtlCol="0">
            <a:spAutoFit/>
          </a:bodyPr>
          <a:lstStyle/>
          <a:p>
            <a:r>
              <a:rPr lang="en-US" altLang="zh-CN" b="1" dirty="0">
                <a:solidFill>
                  <a:srgbClr val="FF0000"/>
                </a:solidFill>
              </a:rPr>
              <a:t>3.</a:t>
            </a:r>
            <a:r>
              <a:rPr lang="zh-CN" altLang="en-US" b="1" dirty="0">
                <a:solidFill>
                  <a:srgbClr val="FF0000"/>
                </a:solidFill>
              </a:rPr>
              <a:t>蠕变实验测试条件</a:t>
            </a:r>
            <a:endParaRPr lang="zh-CN" altLang="en-US" dirty="0"/>
          </a:p>
        </p:txBody>
      </p:sp>
      <p:sp>
        <p:nvSpPr>
          <p:cNvPr id="17" name="椭圆 16">
            <a:extLst>
              <a:ext uri="{FF2B5EF4-FFF2-40B4-BE49-F238E27FC236}">
                <a16:creationId xmlns:a16="http://schemas.microsoft.com/office/drawing/2014/main" id="{0E3E33B2-2302-4471-AFAF-8ECDE6588B8B}"/>
              </a:ext>
            </a:extLst>
          </p:cNvPr>
          <p:cNvSpPr/>
          <p:nvPr/>
        </p:nvSpPr>
        <p:spPr>
          <a:xfrm>
            <a:off x="5410669" y="5379256"/>
            <a:ext cx="745507" cy="950974"/>
          </a:xfrm>
          <a:prstGeom prst="ellipse">
            <a:avLst/>
          </a:prstGeom>
          <a:no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741639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E145ED-8DD2-46BC-99EC-5122348F8D86}"/>
              </a:ext>
            </a:extLst>
          </p:cNvPr>
          <p:cNvSpPr>
            <a:spLocks noGrp="1"/>
          </p:cNvSpPr>
          <p:nvPr>
            <p:ph type="title"/>
          </p:nvPr>
        </p:nvSpPr>
        <p:spPr>
          <a:xfrm>
            <a:off x="882013" y="0"/>
            <a:ext cx="8229600" cy="796950"/>
          </a:xfrm>
        </p:spPr>
        <p:txBody>
          <a:bodyPr>
            <a:noAutofit/>
          </a:bodyPr>
          <a:lstStyle/>
          <a:p>
            <a:r>
              <a:rPr lang="zh-CN" altLang="en-US" sz="2400" dirty="0">
                <a:solidFill>
                  <a:srgbClr val="FF0000"/>
                </a:solidFill>
              </a:rPr>
              <a:t>基于文献的数据关联分析与规则提取</a:t>
            </a:r>
            <a:br>
              <a:rPr lang="en-US" altLang="zh-CN" sz="2400" dirty="0">
                <a:solidFill>
                  <a:srgbClr val="FF0000"/>
                </a:solidFill>
              </a:rPr>
            </a:br>
            <a:r>
              <a:rPr lang="en-US" altLang="zh-CN" sz="2400" dirty="0">
                <a:solidFill>
                  <a:srgbClr val="FF0000"/>
                </a:solidFill>
              </a:rPr>
              <a:t>—</a:t>
            </a:r>
            <a:r>
              <a:rPr lang="zh-CN" altLang="en-US" sz="2400" dirty="0">
                <a:solidFill>
                  <a:srgbClr val="FF0000"/>
                </a:solidFill>
              </a:rPr>
              <a:t>工作思路</a:t>
            </a:r>
          </a:p>
        </p:txBody>
      </p:sp>
      <p:sp>
        <p:nvSpPr>
          <p:cNvPr id="21" name="矩形: 圆角 20">
            <a:extLst>
              <a:ext uri="{FF2B5EF4-FFF2-40B4-BE49-F238E27FC236}">
                <a16:creationId xmlns:a16="http://schemas.microsoft.com/office/drawing/2014/main" id="{F7FEE156-B2D1-4447-8D32-28594A5B9FB7}"/>
              </a:ext>
            </a:extLst>
          </p:cNvPr>
          <p:cNvSpPr/>
          <p:nvPr/>
        </p:nvSpPr>
        <p:spPr>
          <a:xfrm>
            <a:off x="137202" y="2150048"/>
            <a:ext cx="2365969" cy="1850079"/>
          </a:xfrm>
          <a:prstGeom prst="roundRect">
            <a:avLst/>
          </a:prstGeom>
          <a:solidFill>
            <a:schemeClr val="accent2">
              <a:lumMod val="20000"/>
              <a:lumOff val="8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文本框 23">
            <a:extLst>
              <a:ext uri="{FF2B5EF4-FFF2-40B4-BE49-F238E27FC236}">
                <a16:creationId xmlns:a16="http://schemas.microsoft.com/office/drawing/2014/main" id="{D518B8F3-D6D0-4EC6-A1C0-75BB96A6AC73}"/>
              </a:ext>
            </a:extLst>
          </p:cNvPr>
          <p:cNvSpPr txBox="1"/>
          <p:nvPr/>
        </p:nvSpPr>
        <p:spPr>
          <a:xfrm>
            <a:off x="1252157" y="2482633"/>
            <a:ext cx="1361763" cy="584775"/>
          </a:xfrm>
          <a:prstGeom prst="rect">
            <a:avLst/>
          </a:prstGeom>
          <a:noFill/>
        </p:spPr>
        <p:txBody>
          <a:bodyPr wrap="square" rtlCol="0">
            <a:spAutoFit/>
          </a:bodyPr>
          <a:lstStyle/>
          <a:p>
            <a:pPr algn="ctr"/>
            <a:r>
              <a:rPr lang="zh-CN" altLang="en-US" sz="1600" dirty="0"/>
              <a:t>王院士</a:t>
            </a:r>
            <a:r>
              <a:rPr lang="en-US" altLang="zh-CN" sz="1600" dirty="0"/>
              <a:t>49</a:t>
            </a:r>
            <a:r>
              <a:rPr lang="zh-CN" altLang="en-US" sz="1600" dirty="0"/>
              <a:t>篇文献</a:t>
            </a:r>
          </a:p>
        </p:txBody>
      </p:sp>
      <p:sp>
        <p:nvSpPr>
          <p:cNvPr id="25" name="文本框 24">
            <a:extLst>
              <a:ext uri="{FF2B5EF4-FFF2-40B4-BE49-F238E27FC236}">
                <a16:creationId xmlns:a16="http://schemas.microsoft.com/office/drawing/2014/main" id="{90FBC57C-2082-4E7F-9182-EA683B9884FD}"/>
              </a:ext>
            </a:extLst>
          </p:cNvPr>
          <p:cNvSpPr txBox="1"/>
          <p:nvPr/>
        </p:nvSpPr>
        <p:spPr>
          <a:xfrm>
            <a:off x="128813" y="2468119"/>
            <a:ext cx="1361763" cy="584775"/>
          </a:xfrm>
          <a:prstGeom prst="rect">
            <a:avLst/>
          </a:prstGeom>
          <a:noFill/>
        </p:spPr>
        <p:txBody>
          <a:bodyPr wrap="square" rtlCol="0">
            <a:spAutoFit/>
          </a:bodyPr>
          <a:lstStyle/>
          <a:p>
            <a:pPr algn="ctr"/>
            <a:r>
              <a:rPr lang="zh-CN" altLang="en-US" sz="1600" dirty="0"/>
              <a:t>金属会议文献</a:t>
            </a:r>
            <a:r>
              <a:rPr lang="en-US" altLang="zh-CN" sz="1600" dirty="0"/>
              <a:t>1256</a:t>
            </a:r>
            <a:r>
              <a:rPr lang="zh-CN" altLang="en-US" sz="1600" dirty="0"/>
              <a:t>篇</a:t>
            </a:r>
          </a:p>
        </p:txBody>
      </p:sp>
      <p:sp>
        <p:nvSpPr>
          <p:cNvPr id="27" name="矩形 26">
            <a:extLst>
              <a:ext uri="{FF2B5EF4-FFF2-40B4-BE49-F238E27FC236}">
                <a16:creationId xmlns:a16="http://schemas.microsoft.com/office/drawing/2014/main" id="{70DC8476-AC6B-4FBF-9DC2-CFA61D8B78B9}"/>
              </a:ext>
            </a:extLst>
          </p:cNvPr>
          <p:cNvSpPr/>
          <p:nvPr/>
        </p:nvSpPr>
        <p:spPr>
          <a:xfrm>
            <a:off x="3159962" y="4673196"/>
            <a:ext cx="2354124" cy="1623483"/>
          </a:xfrm>
          <a:prstGeom prst="rect">
            <a:avLst/>
          </a:prstGeom>
          <a:solidFill>
            <a:schemeClr val="accent2">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FA085415-344D-4AAF-A8DA-036B9E5AA3F5}"/>
              </a:ext>
            </a:extLst>
          </p:cNvPr>
          <p:cNvSpPr txBox="1"/>
          <p:nvPr/>
        </p:nvSpPr>
        <p:spPr>
          <a:xfrm>
            <a:off x="960267" y="2132856"/>
            <a:ext cx="1025616" cy="369332"/>
          </a:xfrm>
          <a:prstGeom prst="rect">
            <a:avLst/>
          </a:prstGeom>
          <a:noFill/>
        </p:spPr>
        <p:txBody>
          <a:bodyPr wrap="square" rtlCol="0">
            <a:spAutoFit/>
          </a:bodyPr>
          <a:lstStyle/>
          <a:p>
            <a:r>
              <a:rPr lang="zh-CN" altLang="en-US" b="1" dirty="0">
                <a:solidFill>
                  <a:srgbClr val="FF0000"/>
                </a:solidFill>
              </a:rPr>
              <a:t>数据源</a:t>
            </a:r>
          </a:p>
        </p:txBody>
      </p:sp>
      <p:sp>
        <p:nvSpPr>
          <p:cNvPr id="29" name="流程图: 磁盘 28">
            <a:extLst>
              <a:ext uri="{FF2B5EF4-FFF2-40B4-BE49-F238E27FC236}">
                <a16:creationId xmlns:a16="http://schemas.microsoft.com/office/drawing/2014/main" id="{0699937A-DDF2-4071-AD0C-867783BEC063}"/>
              </a:ext>
            </a:extLst>
          </p:cNvPr>
          <p:cNvSpPr/>
          <p:nvPr/>
        </p:nvSpPr>
        <p:spPr>
          <a:xfrm>
            <a:off x="6150841" y="4657899"/>
            <a:ext cx="1864536" cy="1771026"/>
          </a:xfrm>
          <a:prstGeom prst="flowChartMagneticDisk">
            <a:avLst/>
          </a:prstGeom>
          <a:solidFill>
            <a:schemeClr val="accent1">
              <a:lumMod val="40000"/>
              <a:lumOff val="60000"/>
              <a:alpha val="5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FEA50253-BD7D-4331-B1BC-346C8880BC30}"/>
              </a:ext>
            </a:extLst>
          </p:cNvPr>
          <p:cNvSpPr txBox="1"/>
          <p:nvPr/>
        </p:nvSpPr>
        <p:spPr>
          <a:xfrm>
            <a:off x="6548777" y="4757856"/>
            <a:ext cx="1104866" cy="369332"/>
          </a:xfrm>
          <a:prstGeom prst="rect">
            <a:avLst/>
          </a:prstGeom>
          <a:noFill/>
        </p:spPr>
        <p:txBody>
          <a:bodyPr wrap="square" rtlCol="0">
            <a:spAutoFit/>
          </a:bodyPr>
          <a:lstStyle/>
          <a:p>
            <a:pPr algn="ctr"/>
            <a:r>
              <a:rPr lang="zh-CN" altLang="en-US" dirty="0"/>
              <a:t>规则库</a:t>
            </a:r>
          </a:p>
        </p:txBody>
      </p:sp>
      <p:sp>
        <p:nvSpPr>
          <p:cNvPr id="32" name="矩形 31">
            <a:extLst>
              <a:ext uri="{FF2B5EF4-FFF2-40B4-BE49-F238E27FC236}">
                <a16:creationId xmlns:a16="http://schemas.microsoft.com/office/drawing/2014/main" id="{78DA675F-5D67-4E59-BF89-902F6432A33B}"/>
              </a:ext>
            </a:extLst>
          </p:cNvPr>
          <p:cNvSpPr/>
          <p:nvPr/>
        </p:nvSpPr>
        <p:spPr>
          <a:xfrm>
            <a:off x="6105458" y="2276459"/>
            <a:ext cx="2338863" cy="1672670"/>
          </a:xfrm>
          <a:prstGeom prst="rect">
            <a:avLst/>
          </a:prstGeom>
          <a:solidFill>
            <a:schemeClr val="accent5">
              <a:lumMod val="20000"/>
              <a:lumOff val="80000"/>
              <a:alpha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a:extLst>
              <a:ext uri="{FF2B5EF4-FFF2-40B4-BE49-F238E27FC236}">
                <a16:creationId xmlns:a16="http://schemas.microsoft.com/office/drawing/2014/main" id="{500BB4F9-5BC2-4F6C-8DA9-008E61ACC9E1}"/>
              </a:ext>
            </a:extLst>
          </p:cNvPr>
          <p:cNvSpPr txBox="1"/>
          <p:nvPr/>
        </p:nvSpPr>
        <p:spPr>
          <a:xfrm>
            <a:off x="6516302" y="2244039"/>
            <a:ext cx="1675676" cy="369332"/>
          </a:xfrm>
          <a:prstGeom prst="rect">
            <a:avLst/>
          </a:prstGeom>
          <a:noFill/>
        </p:spPr>
        <p:txBody>
          <a:bodyPr wrap="square" rtlCol="0">
            <a:spAutoFit/>
          </a:bodyPr>
          <a:lstStyle/>
          <a:p>
            <a:r>
              <a:rPr lang="zh-CN" altLang="en-US" b="1" dirty="0">
                <a:solidFill>
                  <a:srgbClr val="FF0000"/>
                </a:solidFill>
                <a:latin typeface="宋体" panose="02010600030101010101" pitchFamily="2" charset="-122"/>
                <a:ea typeface="宋体" panose="02010600030101010101" pitchFamily="2" charset="-122"/>
              </a:rPr>
              <a:t>②</a:t>
            </a:r>
            <a:r>
              <a:rPr lang="zh-CN" altLang="en-US" b="1" dirty="0">
                <a:solidFill>
                  <a:srgbClr val="FF0000"/>
                </a:solidFill>
              </a:rPr>
              <a:t>规则约简</a:t>
            </a:r>
          </a:p>
        </p:txBody>
      </p:sp>
      <p:sp>
        <p:nvSpPr>
          <p:cNvPr id="35" name="矩形: 圆角 34">
            <a:extLst>
              <a:ext uri="{FF2B5EF4-FFF2-40B4-BE49-F238E27FC236}">
                <a16:creationId xmlns:a16="http://schemas.microsoft.com/office/drawing/2014/main" id="{76D78190-5565-4469-98E4-7C92CA6AF216}"/>
              </a:ext>
            </a:extLst>
          </p:cNvPr>
          <p:cNvSpPr/>
          <p:nvPr/>
        </p:nvSpPr>
        <p:spPr>
          <a:xfrm>
            <a:off x="7177974" y="3025427"/>
            <a:ext cx="1688902" cy="1051377"/>
          </a:xfrm>
          <a:prstGeom prst="roundRect">
            <a:avLst/>
          </a:prstGeom>
          <a:solidFill>
            <a:schemeClr val="bg1"/>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B7D18987-2BEC-452F-AED9-5F85673A67F0}"/>
              </a:ext>
            </a:extLst>
          </p:cNvPr>
          <p:cNvSpPr txBox="1"/>
          <p:nvPr/>
        </p:nvSpPr>
        <p:spPr>
          <a:xfrm>
            <a:off x="7274889" y="3061141"/>
            <a:ext cx="2121647" cy="1015663"/>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dirty="0"/>
              <a:t>一致性</a:t>
            </a:r>
            <a:endParaRPr lang="en-US" altLang="zh-CN" sz="2000" dirty="0"/>
          </a:p>
          <a:p>
            <a:pPr marL="342900" indent="-342900">
              <a:buFont typeface="Wingdings" panose="05000000000000000000" pitchFamily="2" charset="2"/>
              <a:buChar char="Ø"/>
            </a:pPr>
            <a:r>
              <a:rPr lang="zh-CN" altLang="en-US" sz="2000" dirty="0"/>
              <a:t>完整性</a:t>
            </a:r>
            <a:endParaRPr lang="en-US" altLang="zh-CN" sz="2000" dirty="0"/>
          </a:p>
          <a:p>
            <a:pPr marL="342900" indent="-342900">
              <a:buFont typeface="Wingdings" panose="05000000000000000000" pitchFamily="2" charset="2"/>
              <a:buChar char="Ø"/>
            </a:pPr>
            <a:r>
              <a:rPr lang="zh-CN" altLang="en-US" sz="2000" dirty="0"/>
              <a:t>精确性</a:t>
            </a:r>
            <a:endParaRPr lang="en-US" altLang="zh-CN" sz="2000" dirty="0"/>
          </a:p>
        </p:txBody>
      </p:sp>
      <p:cxnSp>
        <p:nvCxnSpPr>
          <p:cNvPr id="37" name="直接连接符 36">
            <a:extLst>
              <a:ext uri="{FF2B5EF4-FFF2-40B4-BE49-F238E27FC236}">
                <a16:creationId xmlns:a16="http://schemas.microsoft.com/office/drawing/2014/main" id="{3042A733-AB1B-43C3-A20A-7FDA3FAD15EC}"/>
              </a:ext>
            </a:extLst>
          </p:cNvPr>
          <p:cNvCxnSpPr>
            <a:cxnSpLocks/>
          </p:cNvCxnSpPr>
          <p:nvPr/>
        </p:nvCxnSpPr>
        <p:spPr>
          <a:xfrm>
            <a:off x="6090557" y="2556150"/>
            <a:ext cx="2338863" cy="0"/>
          </a:xfrm>
          <a:prstGeom prst="line">
            <a:avLst/>
          </a:prstGeom>
          <a:noFill/>
          <a:ln>
            <a:solidFill>
              <a:schemeClr val="accent5">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pic>
        <p:nvPicPr>
          <p:cNvPr id="38" name="图片 37">
            <a:extLst>
              <a:ext uri="{FF2B5EF4-FFF2-40B4-BE49-F238E27FC236}">
                <a16:creationId xmlns:a16="http://schemas.microsoft.com/office/drawing/2014/main" id="{A97BB7BC-490E-4F4C-A25C-147A94C2DEDF}"/>
              </a:ext>
            </a:extLst>
          </p:cNvPr>
          <p:cNvPicPr>
            <a:picLocks noChangeAspect="1"/>
          </p:cNvPicPr>
          <p:nvPr/>
        </p:nvPicPr>
        <p:blipFill>
          <a:blip r:embed="rId3"/>
          <a:stretch>
            <a:fillRect/>
          </a:stretch>
        </p:blipFill>
        <p:spPr>
          <a:xfrm>
            <a:off x="3143078" y="2221552"/>
            <a:ext cx="2338863" cy="1759386"/>
          </a:xfrm>
          <a:prstGeom prst="rect">
            <a:avLst/>
          </a:prstGeom>
          <a:noFill/>
          <a:ln w="190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cxnSp>
        <p:nvCxnSpPr>
          <p:cNvPr id="39" name="直接连接符 38">
            <a:extLst>
              <a:ext uri="{FF2B5EF4-FFF2-40B4-BE49-F238E27FC236}">
                <a16:creationId xmlns:a16="http://schemas.microsoft.com/office/drawing/2014/main" id="{CAFD745A-C8E2-4972-A038-D14E5244CD32}"/>
              </a:ext>
            </a:extLst>
          </p:cNvPr>
          <p:cNvCxnSpPr>
            <a:cxnSpLocks/>
          </p:cNvCxnSpPr>
          <p:nvPr/>
        </p:nvCxnSpPr>
        <p:spPr>
          <a:xfrm>
            <a:off x="137202" y="2468035"/>
            <a:ext cx="2358150" cy="0"/>
          </a:xfrm>
          <a:prstGeom prst="line">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 name="直接连接符 39">
            <a:extLst>
              <a:ext uri="{FF2B5EF4-FFF2-40B4-BE49-F238E27FC236}">
                <a16:creationId xmlns:a16="http://schemas.microsoft.com/office/drawing/2014/main" id="{0C424A41-063C-4819-B39E-7DEF8A39A91F}"/>
              </a:ext>
            </a:extLst>
          </p:cNvPr>
          <p:cNvCxnSpPr>
            <a:cxnSpLocks/>
          </p:cNvCxnSpPr>
          <p:nvPr/>
        </p:nvCxnSpPr>
        <p:spPr>
          <a:xfrm>
            <a:off x="137202" y="3094311"/>
            <a:ext cx="2358150" cy="0"/>
          </a:xfrm>
          <a:prstGeom prst="line">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 name="直接连接符 40">
            <a:extLst>
              <a:ext uri="{FF2B5EF4-FFF2-40B4-BE49-F238E27FC236}">
                <a16:creationId xmlns:a16="http://schemas.microsoft.com/office/drawing/2014/main" id="{4DC6606A-D2DD-456C-8798-DE3D43A255B2}"/>
              </a:ext>
            </a:extLst>
          </p:cNvPr>
          <p:cNvCxnSpPr>
            <a:cxnSpLocks/>
          </p:cNvCxnSpPr>
          <p:nvPr/>
        </p:nvCxnSpPr>
        <p:spPr>
          <a:xfrm>
            <a:off x="1355146" y="2468035"/>
            <a:ext cx="0" cy="626276"/>
          </a:xfrm>
          <a:prstGeom prst="line">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cxnSp>
      <p:pic>
        <p:nvPicPr>
          <p:cNvPr id="42" name="图片 41">
            <a:extLst>
              <a:ext uri="{FF2B5EF4-FFF2-40B4-BE49-F238E27FC236}">
                <a16:creationId xmlns:a16="http://schemas.microsoft.com/office/drawing/2014/main" id="{F5ED42F5-6D90-4260-92BA-F9F7FD45F06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1017" y="3223952"/>
            <a:ext cx="620638" cy="443977"/>
          </a:xfrm>
          <a:prstGeom prst="rect">
            <a:avLst/>
          </a:prstGeom>
        </p:spPr>
      </p:pic>
      <p:sp>
        <p:nvSpPr>
          <p:cNvPr id="43" name="文本框 42">
            <a:extLst>
              <a:ext uri="{FF2B5EF4-FFF2-40B4-BE49-F238E27FC236}">
                <a16:creationId xmlns:a16="http://schemas.microsoft.com/office/drawing/2014/main" id="{7560BF17-4F5F-4C01-8A45-F9A1D86CEC12}"/>
              </a:ext>
            </a:extLst>
          </p:cNvPr>
          <p:cNvSpPr txBox="1"/>
          <p:nvPr/>
        </p:nvSpPr>
        <p:spPr>
          <a:xfrm>
            <a:off x="1011017" y="3669486"/>
            <a:ext cx="728493" cy="369332"/>
          </a:xfrm>
          <a:prstGeom prst="rect">
            <a:avLst/>
          </a:prstGeom>
          <a:noFill/>
        </p:spPr>
        <p:txBody>
          <a:bodyPr wrap="square" rtlCol="0">
            <a:spAutoFit/>
          </a:bodyPr>
          <a:lstStyle/>
          <a:p>
            <a:r>
              <a:rPr lang="zh-CN" altLang="en-US" b="1" dirty="0"/>
              <a:t>图片</a:t>
            </a:r>
          </a:p>
        </p:txBody>
      </p:sp>
      <p:sp>
        <p:nvSpPr>
          <p:cNvPr id="44" name="文本框 43">
            <a:extLst>
              <a:ext uri="{FF2B5EF4-FFF2-40B4-BE49-F238E27FC236}">
                <a16:creationId xmlns:a16="http://schemas.microsoft.com/office/drawing/2014/main" id="{77CB87D2-D3AF-4ACA-A1E3-2E2D432F66F4}"/>
              </a:ext>
            </a:extLst>
          </p:cNvPr>
          <p:cNvSpPr txBox="1"/>
          <p:nvPr/>
        </p:nvSpPr>
        <p:spPr>
          <a:xfrm>
            <a:off x="2948304" y="2186818"/>
            <a:ext cx="1807252" cy="369332"/>
          </a:xfrm>
          <a:prstGeom prst="rect">
            <a:avLst/>
          </a:prstGeom>
          <a:noFill/>
        </p:spPr>
        <p:txBody>
          <a:bodyPr wrap="square" rtlCol="0">
            <a:spAutoFit/>
          </a:bodyPr>
          <a:lstStyle/>
          <a:p>
            <a:pPr algn="ctr"/>
            <a:r>
              <a:rPr lang="zh-CN" altLang="en-US" b="1" dirty="0">
                <a:solidFill>
                  <a:srgbClr val="FF0000"/>
                </a:solidFill>
                <a:latin typeface="宋体" panose="02010600030101010101" pitchFamily="2" charset="-122"/>
                <a:ea typeface="宋体" panose="02010600030101010101" pitchFamily="2" charset="-122"/>
              </a:rPr>
              <a:t>①</a:t>
            </a:r>
            <a:r>
              <a:rPr lang="zh-CN" altLang="en-US" b="1" dirty="0">
                <a:solidFill>
                  <a:srgbClr val="FF0000"/>
                </a:solidFill>
              </a:rPr>
              <a:t>规则提取</a:t>
            </a:r>
          </a:p>
        </p:txBody>
      </p:sp>
      <p:pic>
        <p:nvPicPr>
          <p:cNvPr id="45" name="图片 44">
            <a:extLst>
              <a:ext uri="{FF2B5EF4-FFF2-40B4-BE49-F238E27FC236}">
                <a16:creationId xmlns:a16="http://schemas.microsoft.com/office/drawing/2014/main" id="{57780657-779A-47C0-ACB6-464E09DF5839}"/>
              </a:ext>
            </a:extLst>
          </p:cNvPr>
          <p:cNvPicPr>
            <a:picLocks noChangeAspect="1"/>
          </p:cNvPicPr>
          <p:nvPr/>
        </p:nvPicPr>
        <p:blipFill>
          <a:blip r:embed="rId5"/>
          <a:stretch>
            <a:fillRect/>
          </a:stretch>
        </p:blipFill>
        <p:spPr>
          <a:xfrm>
            <a:off x="218929" y="3226489"/>
            <a:ext cx="733291" cy="410895"/>
          </a:xfrm>
          <a:prstGeom prst="rect">
            <a:avLst/>
          </a:prstGeom>
        </p:spPr>
      </p:pic>
      <p:sp>
        <p:nvSpPr>
          <p:cNvPr id="46" name="文本框 45">
            <a:extLst>
              <a:ext uri="{FF2B5EF4-FFF2-40B4-BE49-F238E27FC236}">
                <a16:creationId xmlns:a16="http://schemas.microsoft.com/office/drawing/2014/main" id="{81A42705-1C13-4CFA-B35C-E3FCCED1B144}"/>
              </a:ext>
            </a:extLst>
          </p:cNvPr>
          <p:cNvSpPr txBox="1"/>
          <p:nvPr/>
        </p:nvSpPr>
        <p:spPr>
          <a:xfrm>
            <a:off x="342157" y="3653719"/>
            <a:ext cx="728493" cy="369332"/>
          </a:xfrm>
          <a:prstGeom prst="rect">
            <a:avLst/>
          </a:prstGeom>
          <a:noFill/>
        </p:spPr>
        <p:txBody>
          <a:bodyPr wrap="square" rtlCol="0">
            <a:spAutoFit/>
          </a:bodyPr>
          <a:lstStyle/>
          <a:p>
            <a:r>
              <a:rPr lang="zh-CN" altLang="en-US" b="1" dirty="0"/>
              <a:t>文本</a:t>
            </a:r>
          </a:p>
        </p:txBody>
      </p:sp>
      <p:pic>
        <p:nvPicPr>
          <p:cNvPr id="47" name="图片 46">
            <a:extLst>
              <a:ext uri="{FF2B5EF4-FFF2-40B4-BE49-F238E27FC236}">
                <a16:creationId xmlns:a16="http://schemas.microsoft.com/office/drawing/2014/main" id="{568AC6C2-45C5-428A-812D-815FCCE7D6C0}"/>
              </a:ext>
            </a:extLst>
          </p:cNvPr>
          <p:cNvPicPr>
            <a:picLocks noChangeAspect="1"/>
          </p:cNvPicPr>
          <p:nvPr/>
        </p:nvPicPr>
        <p:blipFill>
          <a:blip r:embed="rId6"/>
          <a:stretch>
            <a:fillRect/>
          </a:stretch>
        </p:blipFill>
        <p:spPr>
          <a:xfrm>
            <a:off x="1587081" y="3223953"/>
            <a:ext cx="845754" cy="451267"/>
          </a:xfrm>
          <a:prstGeom prst="rect">
            <a:avLst/>
          </a:prstGeom>
        </p:spPr>
      </p:pic>
      <p:sp>
        <p:nvSpPr>
          <p:cNvPr id="48" name="文本框 47">
            <a:extLst>
              <a:ext uri="{FF2B5EF4-FFF2-40B4-BE49-F238E27FC236}">
                <a16:creationId xmlns:a16="http://schemas.microsoft.com/office/drawing/2014/main" id="{C4137F13-0B54-4FE7-94E8-6DDBF846184C}"/>
              </a:ext>
            </a:extLst>
          </p:cNvPr>
          <p:cNvSpPr txBox="1"/>
          <p:nvPr/>
        </p:nvSpPr>
        <p:spPr>
          <a:xfrm>
            <a:off x="1657185" y="3663634"/>
            <a:ext cx="728493" cy="369332"/>
          </a:xfrm>
          <a:prstGeom prst="rect">
            <a:avLst/>
          </a:prstGeom>
          <a:noFill/>
        </p:spPr>
        <p:txBody>
          <a:bodyPr wrap="square" rtlCol="0">
            <a:spAutoFit/>
          </a:bodyPr>
          <a:lstStyle/>
          <a:p>
            <a:r>
              <a:rPr lang="zh-CN" altLang="en-US" b="1" dirty="0"/>
              <a:t>表格</a:t>
            </a:r>
          </a:p>
        </p:txBody>
      </p:sp>
      <p:sp>
        <p:nvSpPr>
          <p:cNvPr id="49" name="文本框 48">
            <a:extLst>
              <a:ext uri="{FF2B5EF4-FFF2-40B4-BE49-F238E27FC236}">
                <a16:creationId xmlns:a16="http://schemas.microsoft.com/office/drawing/2014/main" id="{B3E409E3-08CE-4F50-B2D0-F6B5CE3676CF}"/>
              </a:ext>
            </a:extLst>
          </p:cNvPr>
          <p:cNvSpPr txBox="1"/>
          <p:nvPr/>
        </p:nvSpPr>
        <p:spPr>
          <a:xfrm>
            <a:off x="3499186" y="4632461"/>
            <a:ext cx="1675676" cy="369332"/>
          </a:xfrm>
          <a:prstGeom prst="rect">
            <a:avLst/>
          </a:prstGeom>
          <a:noFill/>
        </p:spPr>
        <p:txBody>
          <a:bodyPr wrap="square" rtlCol="0">
            <a:spAutoFit/>
          </a:bodyPr>
          <a:lstStyle/>
          <a:p>
            <a:r>
              <a:rPr lang="zh-CN" altLang="en-US" b="1" dirty="0">
                <a:solidFill>
                  <a:srgbClr val="FF0000"/>
                </a:solidFill>
                <a:latin typeface="宋体" panose="02010600030101010101" pitchFamily="2" charset="-122"/>
                <a:ea typeface="宋体" panose="02010600030101010101" pitchFamily="2" charset="-122"/>
              </a:rPr>
              <a:t>③</a:t>
            </a:r>
            <a:r>
              <a:rPr lang="zh-CN" altLang="en-US" b="1" dirty="0">
                <a:solidFill>
                  <a:srgbClr val="FF0000"/>
                </a:solidFill>
              </a:rPr>
              <a:t>规则利用</a:t>
            </a:r>
          </a:p>
        </p:txBody>
      </p:sp>
      <p:sp>
        <p:nvSpPr>
          <p:cNvPr id="50" name="文本框 49">
            <a:extLst>
              <a:ext uri="{FF2B5EF4-FFF2-40B4-BE49-F238E27FC236}">
                <a16:creationId xmlns:a16="http://schemas.microsoft.com/office/drawing/2014/main" id="{BB076395-B618-4970-A7DD-0F171F2217BE}"/>
              </a:ext>
            </a:extLst>
          </p:cNvPr>
          <p:cNvSpPr txBox="1"/>
          <p:nvPr/>
        </p:nvSpPr>
        <p:spPr>
          <a:xfrm rot="2242471">
            <a:off x="1534292" y="4737962"/>
            <a:ext cx="1394950" cy="369332"/>
          </a:xfrm>
          <a:prstGeom prst="rect">
            <a:avLst/>
          </a:prstGeom>
          <a:noFill/>
        </p:spPr>
        <p:txBody>
          <a:bodyPr wrap="square" rtlCol="0">
            <a:spAutoFit/>
          </a:bodyPr>
          <a:lstStyle/>
          <a:p>
            <a:r>
              <a:rPr lang="zh-CN" altLang="en-US" b="1" dirty="0">
                <a:solidFill>
                  <a:schemeClr val="accent6">
                    <a:lumMod val="75000"/>
                  </a:schemeClr>
                </a:solidFill>
              </a:rPr>
              <a:t>补充和更新</a:t>
            </a:r>
          </a:p>
        </p:txBody>
      </p:sp>
      <p:cxnSp>
        <p:nvCxnSpPr>
          <p:cNvPr id="51" name="直接箭头连接符 50">
            <a:extLst>
              <a:ext uri="{FF2B5EF4-FFF2-40B4-BE49-F238E27FC236}">
                <a16:creationId xmlns:a16="http://schemas.microsoft.com/office/drawing/2014/main" id="{6CD1B6D0-BAF1-4A8E-893E-D3004F0DAC17}"/>
              </a:ext>
            </a:extLst>
          </p:cNvPr>
          <p:cNvCxnSpPr>
            <a:cxnSpLocks/>
            <a:endCxn id="38" idx="1"/>
          </p:cNvCxnSpPr>
          <p:nvPr/>
        </p:nvCxnSpPr>
        <p:spPr>
          <a:xfrm>
            <a:off x="2635135" y="3101245"/>
            <a:ext cx="507943"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53" name="直接箭头连接符 52">
            <a:extLst>
              <a:ext uri="{FF2B5EF4-FFF2-40B4-BE49-F238E27FC236}">
                <a16:creationId xmlns:a16="http://schemas.microsoft.com/office/drawing/2014/main" id="{DBFFF0FA-B14D-4B28-9E5B-22710AB8AEDB}"/>
              </a:ext>
            </a:extLst>
          </p:cNvPr>
          <p:cNvCxnSpPr>
            <a:cxnSpLocks/>
          </p:cNvCxnSpPr>
          <p:nvPr/>
        </p:nvCxnSpPr>
        <p:spPr>
          <a:xfrm flipH="1">
            <a:off x="5481942" y="5480069"/>
            <a:ext cx="661664" cy="1"/>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54" name="流程图: 接点 53">
            <a:extLst>
              <a:ext uri="{FF2B5EF4-FFF2-40B4-BE49-F238E27FC236}">
                <a16:creationId xmlns:a16="http://schemas.microsoft.com/office/drawing/2014/main" id="{46CBCC49-DF9B-4694-AE07-1D099F6D6E56}"/>
              </a:ext>
            </a:extLst>
          </p:cNvPr>
          <p:cNvSpPr/>
          <p:nvPr/>
        </p:nvSpPr>
        <p:spPr>
          <a:xfrm>
            <a:off x="6466290" y="2759030"/>
            <a:ext cx="128835" cy="140337"/>
          </a:xfrm>
          <a:prstGeom prst="flowChartConnector">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5" name="流程图: 接点 54">
            <a:extLst>
              <a:ext uri="{FF2B5EF4-FFF2-40B4-BE49-F238E27FC236}">
                <a16:creationId xmlns:a16="http://schemas.microsoft.com/office/drawing/2014/main" id="{781009AC-1347-4A9B-93BA-31F2639F278D}"/>
              </a:ext>
            </a:extLst>
          </p:cNvPr>
          <p:cNvSpPr/>
          <p:nvPr/>
        </p:nvSpPr>
        <p:spPr>
          <a:xfrm>
            <a:off x="6654897" y="2713682"/>
            <a:ext cx="128835" cy="140337"/>
          </a:xfrm>
          <a:prstGeom prst="flowChartConnector">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6" name="流程图: 接点 55">
            <a:extLst>
              <a:ext uri="{FF2B5EF4-FFF2-40B4-BE49-F238E27FC236}">
                <a16:creationId xmlns:a16="http://schemas.microsoft.com/office/drawing/2014/main" id="{157F2870-A58B-413A-8106-CE4F0A34ECB3}"/>
              </a:ext>
            </a:extLst>
          </p:cNvPr>
          <p:cNvSpPr/>
          <p:nvPr/>
        </p:nvSpPr>
        <p:spPr>
          <a:xfrm>
            <a:off x="6582889" y="2866082"/>
            <a:ext cx="128835" cy="140337"/>
          </a:xfrm>
          <a:prstGeom prst="flowChartConnector">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7" name="流程图: 接点 56">
            <a:extLst>
              <a:ext uri="{FF2B5EF4-FFF2-40B4-BE49-F238E27FC236}">
                <a16:creationId xmlns:a16="http://schemas.microsoft.com/office/drawing/2014/main" id="{7D1CE11C-6287-498C-9139-873FE47699E9}"/>
              </a:ext>
            </a:extLst>
          </p:cNvPr>
          <p:cNvSpPr/>
          <p:nvPr/>
        </p:nvSpPr>
        <p:spPr>
          <a:xfrm>
            <a:off x="6742086" y="2861377"/>
            <a:ext cx="128835" cy="140337"/>
          </a:xfrm>
          <a:prstGeom prst="flowChartConnector">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8" name="流程图: 接点 57">
            <a:extLst>
              <a:ext uri="{FF2B5EF4-FFF2-40B4-BE49-F238E27FC236}">
                <a16:creationId xmlns:a16="http://schemas.microsoft.com/office/drawing/2014/main" id="{4A479256-0F4B-498F-9F6F-EC7BE4A54159}"/>
              </a:ext>
            </a:extLst>
          </p:cNvPr>
          <p:cNvSpPr/>
          <p:nvPr/>
        </p:nvSpPr>
        <p:spPr>
          <a:xfrm>
            <a:off x="6870921" y="2713682"/>
            <a:ext cx="128835" cy="140337"/>
          </a:xfrm>
          <a:prstGeom prst="flowChartConnector">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9" name="箭头: 下 58">
            <a:extLst>
              <a:ext uri="{FF2B5EF4-FFF2-40B4-BE49-F238E27FC236}">
                <a16:creationId xmlns:a16="http://schemas.microsoft.com/office/drawing/2014/main" id="{D2BA3905-8457-4794-A236-D64F82179899}"/>
              </a:ext>
            </a:extLst>
          </p:cNvPr>
          <p:cNvSpPr/>
          <p:nvPr/>
        </p:nvSpPr>
        <p:spPr>
          <a:xfrm>
            <a:off x="6559324" y="3167975"/>
            <a:ext cx="311597" cy="261605"/>
          </a:xfrm>
          <a:prstGeom prst="downArrow">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流程图: 接点 59">
            <a:extLst>
              <a:ext uri="{FF2B5EF4-FFF2-40B4-BE49-F238E27FC236}">
                <a16:creationId xmlns:a16="http://schemas.microsoft.com/office/drawing/2014/main" id="{9288FA84-83F8-4BC6-9EF1-5C6F11AFC32B}"/>
              </a:ext>
            </a:extLst>
          </p:cNvPr>
          <p:cNvSpPr/>
          <p:nvPr/>
        </p:nvSpPr>
        <p:spPr>
          <a:xfrm>
            <a:off x="6555072" y="3433762"/>
            <a:ext cx="128835" cy="140337"/>
          </a:xfrm>
          <a:prstGeom prst="flowChartConnector">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1" name="流程图: 接点 60">
            <a:extLst>
              <a:ext uri="{FF2B5EF4-FFF2-40B4-BE49-F238E27FC236}">
                <a16:creationId xmlns:a16="http://schemas.microsoft.com/office/drawing/2014/main" id="{49F91239-AA7C-4737-8F87-817F73C59693}"/>
              </a:ext>
            </a:extLst>
          </p:cNvPr>
          <p:cNvSpPr/>
          <p:nvPr/>
        </p:nvSpPr>
        <p:spPr>
          <a:xfrm>
            <a:off x="6771096" y="3433762"/>
            <a:ext cx="128835" cy="140337"/>
          </a:xfrm>
          <a:prstGeom prst="flowChartConnector">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2" name="流程图: 接点 61">
            <a:extLst>
              <a:ext uri="{FF2B5EF4-FFF2-40B4-BE49-F238E27FC236}">
                <a16:creationId xmlns:a16="http://schemas.microsoft.com/office/drawing/2014/main" id="{1675CDDC-418D-4548-8FEE-88501862F0C7}"/>
              </a:ext>
            </a:extLst>
          </p:cNvPr>
          <p:cNvSpPr/>
          <p:nvPr/>
        </p:nvSpPr>
        <p:spPr>
          <a:xfrm>
            <a:off x="6670078" y="3577778"/>
            <a:ext cx="128835" cy="140337"/>
          </a:xfrm>
          <a:prstGeom prst="flowChartConnector">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3" name="椭圆 62">
            <a:extLst>
              <a:ext uri="{FF2B5EF4-FFF2-40B4-BE49-F238E27FC236}">
                <a16:creationId xmlns:a16="http://schemas.microsoft.com/office/drawing/2014/main" id="{34F24036-7263-4506-BD6E-E411ACC68269}"/>
              </a:ext>
            </a:extLst>
          </p:cNvPr>
          <p:cNvSpPr/>
          <p:nvPr/>
        </p:nvSpPr>
        <p:spPr>
          <a:xfrm>
            <a:off x="6366865" y="3405522"/>
            <a:ext cx="712090" cy="383518"/>
          </a:xfrm>
          <a:prstGeom prst="ellipse">
            <a:avLst/>
          </a:prstGeom>
          <a:noFill/>
          <a:ln>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立方体 63">
            <a:extLst>
              <a:ext uri="{FF2B5EF4-FFF2-40B4-BE49-F238E27FC236}">
                <a16:creationId xmlns:a16="http://schemas.microsoft.com/office/drawing/2014/main" id="{03F94840-0F68-4550-8E4F-0A397623EFE2}"/>
              </a:ext>
            </a:extLst>
          </p:cNvPr>
          <p:cNvSpPr/>
          <p:nvPr/>
        </p:nvSpPr>
        <p:spPr>
          <a:xfrm rot="1118331">
            <a:off x="6466290" y="5387241"/>
            <a:ext cx="270361" cy="241141"/>
          </a:xfrm>
          <a:prstGeom prst="cub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立方体 64">
            <a:extLst>
              <a:ext uri="{FF2B5EF4-FFF2-40B4-BE49-F238E27FC236}">
                <a16:creationId xmlns:a16="http://schemas.microsoft.com/office/drawing/2014/main" id="{D1D50F98-E703-4BA0-A0BB-125B486A9DEB}"/>
              </a:ext>
            </a:extLst>
          </p:cNvPr>
          <p:cNvSpPr/>
          <p:nvPr/>
        </p:nvSpPr>
        <p:spPr>
          <a:xfrm rot="1952237">
            <a:off x="6860187" y="5360221"/>
            <a:ext cx="270361" cy="270245"/>
          </a:xfrm>
          <a:prstGeom prst="cub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6" name="立方体 65">
            <a:extLst>
              <a:ext uri="{FF2B5EF4-FFF2-40B4-BE49-F238E27FC236}">
                <a16:creationId xmlns:a16="http://schemas.microsoft.com/office/drawing/2014/main" id="{28BF7CE8-5A2A-4925-9CBC-FBF2D50EF9C1}"/>
              </a:ext>
            </a:extLst>
          </p:cNvPr>
          <p:cNvSpPr/>
          <p:nvPr/>
        </p:nvSpPr>
        <p:spPr>
          <a:xfrm rot="1377236">
            <a:off x="6459945" y="5721614"/>
            <a:ext cx="251780" cy="241141"/>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7" name="立方体 66">
            <a:extLst>
              <a:ext uri="{FF2B5EF4-FFF2-40B4-BE49-F238E27FC236}">
                <a16:creationId xmlns:a16="http://schemas.microsoft.com/office/drawing/2014/main" id="{27E9F424-F998-4638-ABE5-634A34A84E08}"/>
              </a:ext>
            </a:extLst>
          </p:cNvPr>
          <p:cNvSpPr/>
          <p:nvPr/>
        </p:nvSpPr>
        <p:spPr>
          <a:xfrm rot="2062650">
            <a:off x="6881432" y="5710851"/>
            <a:ext cx="270361" cy="241141"/>
          </a:xfrm>
          <a:prstGeom prst="cub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8" name="圆: 空心 67">
            <a:extLst>
              <a:ext uri="{FF2B5EF4-FFF2-40B4-BE49-F238E27FC236}">
                <a16:creationId xmlns:a16="http://schemas.microsoft.com/office/drawing/2014/main" id="{E82CACCE-1F5F-4E4C-B58C-C1D5D0309C2C}"/>
              </a:ext>
            </a:extLst>
          </p:cNvPr>
          <p:cNvSpPr/>
          <p:nvPr/>
        </p:nvSpPr>
        <p:spPr>
          <a:xfrm>
            <a:off x="7333585" y="5398983"/>
            <a:ext cx="270361" cy="283298"/>
          </a:xfrm>
          <a:prstGeom prst="donu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9" name="圆: 空心 68">
            <a:extLst>
              <a:ext uri="{FF2B5EF4-FFF2-40B4-BE49-F238E27FC236}">
                <a16:creationId xmlns:a16="http://schemas.microsoft.com/office/drawing/2014/main" id="{FB334196-0C31-4218-B88D-AC785AE39EE6}"/>
              </a:ext>
            </a:extLst>
          </p:cNvPr>
          <p:cNvSpPr/>
          <p:nvPr/>
        </p:nvSpPr>
        <p:spPr>
          <a:xfrm>
            <a:off x="6695668" y="6059398"/>
            <a:ext cx="270361" cy="283298"/>
          </a:xfrm>
          <a:prstGeom prst="donu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0" name="流程图: 磁盘 69">
            <a:extLst>
              <a:ext uri="{FF2B5EF4-FFF2-40B4-BE49-F238E27FC236}">
                <a16:creationId xmlns:a16="http://schemas.microsoft.com/office/drawing/2014/main" id="{1CF18F3B-3676-4FBC-B0E1-8138A64D1806}"/>
              </a:ext>
            </a:extLst>
          </p:cNvPr>
          <p:cNvSpPr/>
          <p:nvPr/>
        </p:nvSpPr>
        <p:spPr>
          <a:xfrm rot="1095934">
            <a:off x="7410312" y="5757460"/>
            <a:ext cx="270361" cy="213803"/>
          </a:xfrm>
          <a:prstGeom prst="flowChartMagneticDisk">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1" name="流程图: 磁盘 70">
            <a:extLst>
              <a:ext uri="{FF2B5EF4-FFF2-40B4-BE49-F238E27FC236}">
                <a16:creationId xmlns:a16="http://schemas.microsoft.com/office/drawing/2014/main" id="{71ACCE2C-EFD3-4DC3-80B6-1CDBF0AE8349}"/>
              </a:ext>
            </a:extLst>
          </p:cNvPr>
          <p:cNvSpPr/>
          <p:nvPr/>
        </p:nvSpPr>
        <p:spPr>
          <a:xfrm rot="1352184">
            <a:off x="7139951" y="6023272"/>
            <a:ext cx="270361" cy="213803"/>
          </a:xfrm>
          <a:prstGeom prst="flowChartMagneticDisk">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2" name="文本框 71">
            <a:extLst>
              <a:ext uri="{FF2B5EF4-FFF2-40B4-BE49-F238E27FC236}">
                <a16:creationId xmlns:a16="http://schemas.microsoft.com/office/drawing/2014/main" id="{98EAD07F-7EBA-4380-845A-8A6339EB08DE}"/>
              </a:ext>
            </a:extLst>
          </p:cNvPr>
          <p:cNvSpPr txBox="1"/>
          <p:nvPr/>
        </p:nvSpPr>
        <p:spPr>
          <a:xfrm>
            <a:off x="7427715" y="5919115"/>
            <a:ext cx="473243" cy="369332"/>
          </a:xfrm>
          <a:prstGeom prst="rect">
            <a:avLst/>
          </a:prstGeom>
          <a:noFill/>
        </p:spPr>
        <p:txBody>
          <a:bodyPr wrap="square" rtlCol="0">
            <a:spAutoFit/>
          </a:bodyPr>
          <a:lstStyle/>
          <a:p>
            <a:r>
              <a:rPr lang="en-US" altLang="zh-CN" dirty="0"/>
              <a:t>…</a:t>
            </a:r>
            <a:endParaRPr lang="zh-CN" altLang="en-US" dirty="0"/>
          </a:p>
        </p:txBody>
      </p:sp>
      <p:sp>
        <p:nvSpPr>
          <p:cNvPr id="73" name="箭头: 左 72">
            <a:extLst>
              <a:ext uri="{FF2B5EF4-FFF2-40B4-BE49-F238E27FC236}">
                <a16:creationId xmlns:a16="http://schemas.microsoft.com/office/drawing/2014/main" id="{7E643670-3F7B-42F0-9E02-2E2E4084B587}"/>
              </a:ext>
            </a:extLst>
          </p:cNvPr>
          <p:cNvSpPr/>
          <p:nvPr/>
        </p:nvSpPr>
        <p:spPr>
          <a:xfrm>
            <a:off x="6798913" y="4102492"/>
            <a:ext cx="1183828" cy="488879"/>
          </a:xfrm>
          <a:prstGeom prst="lef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4" name="图片 73">
            <a:extLst>
              <a:ext uri="{FF2B5EF4-FFF2-40B4-BE49-F238E27FC236}">
                <a16:creationId xmlns:a16="http://schemas.microsoft.com/office/drawing/2014/main" id="{A0774111-659A-4763-8DD3-6F29F14CF3B6}"/>
              </a:ext>
            </a:extLst>
          </p:cNvPr>
          <p:cNvPicPr>
            <a:picLocks noChangeAspect="1"/>
          </p:cNvPicPr>
          <p:nvPr/>
        </p:nvPicPr>
        <p:blipFill>
          <a:blip r:embed="rId7"/>
          <a:stretch>
            <a:fillRect/>
          </a:stretch>
        </p:blipFill>
        <p:spPr>
          <a:xfrm>
            <a:off x="8040394" y="4029230"/>
            <a:ext cx="633865" cy="664969"/>
          </a:xfrm>
          <a:prstGeom prst="rect">
            <a:avLst/>
          </a:prstGeom>
        </p:spPr>
      </p:pic>
      <p:pic>
        <p:nvPicPr>
          <p:cNvPr id="75" name="图片 74">
            <a:extLst>
              <a:ext uri="{FF2B5EF4-FFF2-40B4-BE49-F238E27FC236}">
                <a16:creationId xmlns:a16="http://schemas.microsoft.com/office/drawing/2014/main" id="{3C800C4B-360C-4F63-80DA-2219436F5A72}"/>
              </a:ext>
            </a:extLst>
          </p:cNvPr>
          <p:cNvPicPr>
            <a:picLocks noChangeAspect="1"/>
          </p:cNvPicPr>
          <p:nvPr/>
        </p:nvPicPr>
        <p:blipFill>
          <a:blip r:embed="rId7"/>
          <a:stretch>
            <a:fillRect/>
          </a:stretch>
        </p:blipFill>
        <p:spPr>
          <a:xfrm>
            <a:off x="8496066" y="4031791"/>
            <a:ext cx="633865" cy="664969"/>
          </a:xfrm>
          <a:prstGeom prst="rect">
            <a:avLst/>
          </a:prstGeom>
        </p:spPr>
      </p:pic>
      <p:sp>
        <p:nvSpPr>
          <p:cNvPr id="76" name="文本框 75">
            <a:extLst>
              <a:ext uri="{FF2B5EF4-FFF2-40B4-BE49-F238E27FC236}">
                <a16:creationId xmlns:a16="http://schemas.microsoft.com/office/drawing/2014/main" id="{40CC4596-A6D5-4131-BFC8-B82E343729F1}"/>
              </a:ext>
            </a:extLst>
          </p:cNvPr>
          <p:cNvSpPr txBox="1"/>
          <p:nvPr/>
        </p:nvSpPr>
        <p:spPr>
          <a:xfrm>
            <a:off x="8154117" y="4673196"/>
            <a:ext cx="939776" cy="523220"/>
          </a:xfrm>
          <a:prstGeom prst="rect">
            <a:avLst/>
          </a:prstGeom>
          <a:noFill/>
        </p:spPr>
        <p:txBody>
          <a:bodyPr wrap="square" rtlCol="0">
            <a:spAutoFit/>
          </a:bodyPr>
          <a:lstStyle/>
          <a:p>
            <a:pPr algn="ctr"/>
            <a:r>
              <a:rPr lang="zh-CN" altLang="en-US" sz="1400" dirty="0"/>
              <a:t>材料领域专家</a:t>
            </a:r>
          </a:p>
        </p:txBody>
      </p:sp>
      <p:sp>
        <p:nvSpPr>
          <p:cNvPr id="77" name="文本框 76">
            <a:extLst>
              <a:ext uri="{FF2B5EF4-FFF2-40B4-BE49-F238E27FC236}">
                <a16:creationId xmlns:a16="http://schemas.microsoft.com/office/drawing/2014/main" id="{A89A4169-7F41-4FF1-AE0E-0FE61A7EC4DD}"/>
              </a:ext>
            </a:extLst>
          </p:cNvPr>
          <p:cNvSpPr txBox="1"/>
          <p:nvPr/>
        </p:nvSpPr>
        <p:spPr>
          <a:xfrm rot="10800000" flipH="1" flipV="1">
            <a:off x="6935338" y="4190033"/>
            <a:ext cx="1320311" cy="307777"/>
          </a:xfrm>
          <a:prstGeom prst="rect">
            <a:avLst/>
          </a:prstGeom>
          <a:noFill/>
        </p:spPr>
        <p:txBody>
          <a:bodyPr wrap="square" rtlCol="0">
            <a:spAutoFit/>
          </a:bodyPr>
          <a:lstStyle/>
          <a:p>
            <a:r>
              <a:rPr lang="zh-CN" altLang="en-US" sz="1400" b="1" dirty="0">
                <a:solidFill>
                  <a:schemeClr val="accent6">
                    <a:lumMod val="75000"/>
                  </a:schemeClr>
                </a:solidFill>
              </a:rPr>
              <a:t>验证和更新</a:t>
            </a:r>
          </a:p>
        </p:txBody>
      </p:sp>
      <p:pic>
        <p:nvPicPr>
          <p:cNvPr id="78" name="图片 77">
            <a:extLst>
              <a:ext uri="{FF2B5EF4-FFF2-40B4-BE49-F238E27FC236}">
                <a16:creationId xmlns:a16="http://schemas.microsoft.com/office/drawing/2014/main" id="{2B1C624B-D5AF-47AD-AB95-0CB419B8CFB2}"/>
              </a:ext>
            </a:extLst>
          </p:cNvPr>
          <p:cNvPicPr>
            <a:picLocks noChangeAspect="1"/>
          </p:cNvPicPr>
          <p:nvPr/>
        </p:nvPicPr>
        <p:blipFill>
          <a:blip r:embed="rId8"/>
          <a:stretch>
            <a:fillRect/>
          </a:stretch>
        </p:blipFill>
        <p:spPr>
          <a:xfrm>
            <a:off x="4150868" y="4979491"/>
            <a:ext cx="828099" cy="787412"/>
          </a:xfrm>
          <a:prstGeom prst="rect">
            <a:avLst/>
          </a:prstGeom>
        </p:spPr>
      </p:pic>
      <p:sp>
        <p:nvSpPr>
          <p:cNvPr id="79" name="文本框 78">
            <a:extLst>
              <a:ext uri="{FF2B5EF4-FFF2-40B4-BE49-F238E27FC236}">
                <a16:creationId xmlns:a16="http://schemas.microsoft.com/office/drawing/2014/main" id="{BF72BA06-B30C-4FBB-A836-D40346EA2CCB}"/>
              </a:ext>
            </a:extLst>
          </p:cNvPr>
          <p:cNvSpPr txBox="1"/>
          <p:nvPr/>
        </p:nvSpPr>
        <p:spPr>
          <a:xfrm>
            <a:off x="4168151" y="5763187"/>
            <a:ext cx="953859" cy="523220"/>
          </a:xfrm>
          <a:prstGeom prst="rect">
            <a:avLst/>
          </a:prstGeom>
          <a:noFill/>
        </p:spPr>
        <p:txBody>
          <a:bodyPr wrap="square" rtlCol="0">
            <a:spAutoFit/>
          </a:bodyPr>
          <a:lstStyle/>
          <a:p>
            <a:r>
              <a:rPr lang="zh-CN" altLang="en-US" sz="1400" dirty="0"/>
              <a:t>高温合金结构设计</a:t>
            </a:r>
          </a:p>
        </p:txBody>
      </p:sp>
      <p:pic>
        <p:nvPicPr>
          <p:cNvPr id="80" name="图片 79">
            <a:extLst>
              <a:ext uri="{FF2B5EF4-FFF2-40B4-BE49-F238E27FC236}">
                <a16:creationId xmlns:a16="http://schemas.microsoft.com/office/drawing/2014/main" id="{8FEB1440-03F2-41BA-9866-A4D4FCB50BF3}"/>
              </a:ext>
            </a:extLst>
          </p:cNvPr>
          <p:cNvPicPr>
            <a:picLocks noChangeAspect="1"/>
          </p:cNvPicPr>
          <p:nvPr/>
        </p:nvPicPr>
        <p:blipFill>
          <a:blip r:embed="rId9"/>
          <a:stretch>
            <a:fillRect/>
          </a:stretch>
        </p:blipFill>
        <p:spPr>
          <a:xfrm>
            <a:off x="3227080" y="4996475"/>
            <a:ext cx="923788" cy="813551"/>
          </a:xfrm>
          <a:prstGeom prst="rect">
            <a:avLst/>
          </a:prstGeom>
        </p:spPr>
      </p:pic>
      <p:sp>
        <p:nvSpPr>
          <p:cNvPr id="81" name="文本框 80">
            <a:extLst>
              <a:ext uri="{FF2B5EF4-FFF2-40B4-BE49-F238E27FC236}">
                <a16:creationId xmlns:a16="http://schemas.microsoft.com/office/drawing/2014/main" id="{7D6E8B80-EF1D-4CD8-AB60-86F4A5CB0D06}"/>
              </a:ext>
            </a:extLst>
          </p:cNvPr>
          <p:cNvSpPr txBox="1"/>
          <p:nvPr/>
        </p:nvSpPr>
        <p:spPr>
          <a:xfrm>
            <a:off x="3254218" y="5763187"/>
            <a:ext cx="953859" cy="523220"/>
          </a:xfrm>
          <a:prstGeom prst="rect">
            <a:avLst/>
          </a:prstGeom>
          <a:noFill/>
        </p:spPr>
        <p:txBody>
          <a:bodyPr wrap="square" rtlCol="0">
            <a:spAutoFit/>
          </a:bodyPr>
          <a:lstStyle/>
          <a:p>
            <a:r>
              <a:rPr lang="zh-CN" altLang="en-US" sz="1400" dirty="0"/>
              <a:t>高温合金实验指导</a:t>
            </a:r>
          </a:p>
        </p:txBody>
      </p:sp>
      <p:sp>
        <p:nvSpPr>
          <p:cNvPr id="85" name="形状 84">
            <a:extLst>
              <a:ext uri="{FF2B5EF4-FFF2-40B4-BE49-F238E27FC236}">
                <a16:creationId xmlns:a16="http://schemas.microsoft.com/office/drawing/2014/main" id="{5558C83A-684F-4002-86B7-3150881D5BA9}"/>
              </a:ext>
            </a:extLst>
          </p:cNvPr>
          <p:cNvSpPr/>
          <p:nvPr/>
        </p:nvSpPr>
        <p:spPr>
          <a:xfrm>
            <a:off x="6254736" y="2616660"/>
            <a:ext cx="918972" cy="540607"/>
          </a:xfrm>
          <a:prstGeom prst="funnel">
            <a:avLst/>
          </a:prstGeom>
          <a:solidFill>
            <a:schemeClr val="lt1">
              <a:alpha val="50000"/>
            </a:schemeClr>
          </a:solidFill>
          <a:ln>
            <a:solidFill>
              <a:schemeClr val="tx1">
                <a:lumMod val="50000"/>
                <a:lumOff val="50000"/>
              </a:schemeClr>
            </a:solidFill>
          </a:ln>
        </p:spPr>
        <p:style>
          <a:lnRef idx="2">
            <a:schemeClr val="accent5"/>
          </a:lnRef>
          <a:fillRef idx="1">
            <a:schemeClr val="lt1"/>
          </a:fillRef>
          <a:effectRef idx="0">
            <a:schemeClr val="accent5"/>
          </a:effectRef>
          <a:fontRef idx="minor">
            <a:schemeClr val="dk1"/>
          </a:fontRef>
        </p:style>
      </p:sp>
      <p:sp>
        <p:nvSpPr>
          <p:cNvPr id="82" name="文本框 81">
            <a:extLst>
              <a:ext uri="{FF2B5EF4-FFF2-40B4-BE49-F238E27FC236}">
                <a16:creationId xmlns:a16="http://schemas.microsoft.com/office/drawing/2014/main" id="{B52BC01E-D3F8-4AA1-98D0-57ECBBF15F53}"/>
              </a:ext>
            </a:extLst>
          </p:cNvPr>
          <p:cNvSpPr txBox="1"/>
          <p:nvPr/>
        </p:nvSpPr>
        <p:spPr>
          <a:xfrm>
            <a:off x="4978967" y="5196416"/>
            <a:ext cx="466937" cy="369332"/>
          </a:xfrm>
          <a:prstGeom prst="rect">
            <a:avLst/>
          </a:prstGeom>
          <a:noFill/>
        </p:spPr>
        <p:txBody>
          <a:bodyPr wrap="square" rtlCol="0">
            <a:spAutoFit/>
          </a:bodyPr>
          <a:lstStyle/>
          <a:p>
            <a:pPr algn="ctr"/>
            <a:r>
              <a:rPr lang="en-US" altLang="zh-CN" dirty="0"/>
              <a:t>…</a:t>
            </a:r>
            <a:endParaRPr lang="zh-CN" altLang="en-US" dirty="0"/>
          </a:p>
        </p:txBody>
      </p:sp>
      <p:sp>
        <p:nvSpPr>
          <p:cNvPr id="83" name="文本框 82">
            <a:extLst>
              <a:ext uri="{FF2B5EF4-FFF2-40B4-BE49-F238E27FC236}">
                <a16:creationId xmlns:a16="http://schemas.microsoft.com/office/drawing/2014/main" id="{870E42C2-BA38-4DC3-8C09-9228DDD4C171}"/>
              </a:ext>
            </a:extLst>
          </p:cNvPr>
          <p:cNvSpPr txBox="1"/>
          <p:nvPr/>
        </p:nvSpPr>
        <p:spPr>
          <a:xfrm>
            <a:off x="4970519" y="5771526"/>
            <a:ext cx="466937" cy="369332"/>
          </a:xfrm>
          <a:prstGeom prst="rect">
            <a:avLst/>
          </a:prstGeom>
          <a:noFill/>
        </p:spPr>
        <p:txBody>
          <a:bodyPr wrap="square" rtlCol="0">
            <a:spAutoFit/>
          </a:bodyPr>
          <a:lstStyle/>
          <a:p>
            <a:pPr algn="ctr"/>
            <a:r>
              <a:rPr lang="en-US" altLang="zh-CN" dirty="0"/>
              <a:t>…</a:t>
            </a:r>
            <a:endParaRPr lang="zh-CN" altLang="en-US" dirty="0"/>
          </a:p>
        </p:txBody>
      </p:sp>
      <p:cxnSp>
        <p:nvCxnSpPr>
          <p:cNvPr id="84" name="直接箭头连接符 83">
            <a:extLst>
              <a:ext uri="{FF2B5EF4-FFF2-40B4-BE49-F238E27FC236}">
                <a16:creationId xmlns:a16="http://schemas.microsoft.com/office/drawing/2014/main" id="{9D5A3A79-D0B4-4243-9120-01FFA0EBDA9A}"/>
              </a:ext>
            </a:extLst>
          </p:cNvPr>
          <p:cNvCxnSpPr>
            <a:cxnSpLocks/>
          </p:cNvCxnSpPr>
          <p:nvPr/>
        </p:nvCxnSpPr>
        <p:spPr>
          <a:xfrm>
            <a:off x="6705453" y="3802328"/>
            <a:ext cx="0" cy="91437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86" name="连接符: 曲线 85">
            <a:extLst>
              <a:ext uri="{FF2B5EF4-FFF2-40B4-BE49-F238E27FC236}">
                <a16:creationId xmlns:a16="http://schemas.microsoft.com/office/drawing/2014/main" id="{6D114ED4-120D-4DF9-BB87-A9EFED3EA865}"/>
              </a:ext>
            </a:extLst>
          </p:cNvPr>
          <p:cNvCxnSpPr>
            <a:cxnSpLocks/>
            <a:stCxn id="27" idx="1"/>
            <a:endCxn id="43" idx="2"/>
          </p:cNvCxnSpPr>
          <p:nvPr/>
        </p:nvCxnSpPr>
        <p:spPr>
          <a:xfrm rot="10800000">
            <a:off x="1375264" y="4038818"/>
            <a:ext cx="1784698" cy="1446120"/>
          </a:xfrm>
          <a:prstGeom prst="curvedConnector2">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4" name="文本框 3">
            <a:extLst>
              <a:ext uri="{FF2B5EF4-FFF2-40B4-BE49-F238E27FC236}">
                <a16:creationId xmlns:a16="http://schemas.microsoft.com/office/drawing/2014/main" id="{F2201780-AB5F-4CB0-9413-4B61338FBE59}"/>
              </a:ext>
            </a:extLst>
          </p:cNvPr>
          <p:cNvSpPr txBox="1"/>
          <p:nvPr/>
        </p:nvSpPr>
        <p:spPr>
          <a:xfrm>
            <a:off x="312459" y="849864"/>
            <a:ext cx="8550788" cy="1200329"/>
          </a:xfrm>
          <a:prstGeom prst="rect">
            <a:avLst/>
          </a:prstGeom>
          <a:noFill/>
        </p:spPr>
        <p:txBody>
          <a:bodyPr wrap="square" rtlCol="0">
            <a:spAutoFit/>
          </a:bodyPr>
          <a:lstStyle/>
          <a:p>
            <a:r>
              <a:rPr lang="zh-CN" altLang="en-US" dirty="0">
                <a:latin typeface="等线" panose="02010600030101010101" pitchFamily="2" charset="-122"/>
                <a:ea typeface="等线" panose="02010600030101010101" pitchFamily="2" charset="-122"/>
              </a:rPr>
              <a:t>       针对王院士</a:t>
            </a:r>
            <a:r>
              <a:rPr lang="en-US" altLang="zh-CN" dirty="0">
                <a:latin typeface="等线" panose="02010600030101010101" pitchFamily="2" charset="-122"/>
                <a:ea typeface="等线" panose="02010600030101010101" pitchFamily="2" charset="-122"/>
              </a:rPr>
              <a:t>49</a:t>
            </a:r>
            <a:r>
              <a:rPr lang="zh-CN" altLang="en-US" dirty="0">
                <a:latin typeface="等线" panose="02010600030101010101" pitchFamily="2" charset="-122"/>
                <a:ea typeface="等线" panose="02010600030101010101" pitchFamily="2" charset="-122"/>
              </a:rPr>
              <a:t>篇文献和</a:t>
            </a:r>
            <a:r>
              <a:rPr lang="en-US" altLang="zh-CN" dirty="0">
                <a:latin typeface="等线" panose="02010600030101010101" pitchFamily="2" charset="-122"/>
                <a:ea typeface="等线" panose="02010600030101010101" pitchFamily="2" charset="-122"/>
              </a:rPr>
              <a:t>1256</a:t>
            </a:r>
            <a:r>
              <a:rPr lang="zh-CN" altLang="en-US" dirty="0">
                <a:latin typeface="等线" panose="02010600030101010101" pitchFamily="2" charset="-122"/>
                <a:ea typeface="等线" panose="02010600030101010101" pitchFamily="2" charset="-122"/>
              </a:rPr>
              <a:t>篇金属会议文献，对其中的文本、图片和表格数据，利用规则提取技术（机器学习、深度学习等），提取实用的规则，接着采用规则约简技术，去除不一致、冗余和矛盾规则，保证规则的一致性、完整性和可靠性，最终形成含有丰富信息源的规则库以供领域专家使用。</a:t>
            </a:r>
          </a:p>
        </p:txBody>
      </p:sp>
      <p:cxnSp>
        <p:nvCxnSpPr>
          <p:cNvPr id="87" name="直接箭头连接符 86">
            <a:extLst>
              <a:ext uri="{FF2B5EF4-FFF2-40B4-BE49-F238E27FC236}">
                <a16:creationId xmlns:a16="http://schemas.microsoft.com/office/drawing/2014/main" id="{94818B7B-9226-482C-8190-5AD482386E24}"/>
              </a:ext>
            </a:extLst>
          </p:cNvPr>
          <p:cNvCxnSpPr>
            <a:cxnSpLocks/>
          </p:cNvCxnSpPr>
          <p:nvPr/>
        </p:nvCxnSpPr>
        <p:spPr>
          <a:xfrm flipH="1" flipV="1">
            <a:off x="1083025" y="4609743"/>
            <a:ext cx="734825" cy="331425"/>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89" name="流程图: 直接访问存储器 88">
            <a:extLst>
              <a:ext uri="{FF2B5EF4-FFF2-40B4-BE49-F238E27FC236}">
                <a16:creationId xmlns:a16="http://schemas.microsoft.com/office/drawing/2014/main" id="{F5B7B854-D52D-4416-B5B2-0BBB83E3217C}"/>
              </a:ext>
            </a:extLst>
          </p:cNvPr>
          <p:cNvSpPr/>
          <p:nvPr/>
        </p:nvSpPr>
        <p:spPr>
          <a:xfrm>
            <a:off x="275731" y="4352493"/>
            <a:ext cx="586485" cy="405104"/>
          </a:xfrm>
          <a:prstGeom prst="flowChartMagneticDrum">
            <a:avLst/>
          </a:prstGeom>
          <a:solidFill>
            <a:schemeClr val="bg1">
              <a:lumMod val="85000"/>
            </a:schemeClr>
          </a:solidFill>
          <a:ln>
            <a:solidFill>
              <a:schemeClr val="tx1">
                <a:lumMod val="50000"/>
                <a:lumOff val="50000"/>
              </a:schemeClr>
            </a:solid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1" name="流程图: 直接访问存储器 150">
            <a:extLst>
              <a:ext uri="{FF2B5EF4-FFF2-40B4-BE49-F238E27FC236}">
                <a16:creationId xmlns:a16="http://schemas.microsoft.com/office/drawing/2014/main" id="{0D70B898-5640-454E-8002-79FE9A88E679}"/>
              </a:ext>
            </a:extLst>
          </p:cNvPr>
          <p:cNvSpPr/>
          <p:nvPr/>
        </p:nvSpPr>
        <p:spPr>
          <a:xfrm>
            <a:off x="442842" y="4470644"/>
            <a:ext cx="586485" cy="405104"/>
          </a:xfrm>
          <a:prstGeom prst="flowChartMagneticDrum">
            <a:avLst/>
          </a:prstGeom>
          <a:solidFill>
            <a:schemeClr val="bg1">
              <a:lumMod val="85000"/>
            </a:schemeClr>
          </a:solidFill>
          <a:ln>
            <a:solidFill>
              <a:schemeClr val="tx1">
                <a:lumMod val="50000"/>
                <a:lumOff val="50000"/>
              </a:schemeClr>
            </a:solid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2" name="流程图: 直接访问存储器 151">
            <a:extLst>
              <a:ext uri="{FF2B5EF4-FFF2-40B4-BE49-F238E27FC236}">
                <a16:creationId xmlns:a16="http://schemas.microsoft.com/office/drawing/2014/main" id="{DA985983-43D1-4F8F-AAB8-E9B166F28B95}"/>
              </a:ext>
            </a:extLst>
          </p:cNvPr>
          <p:cNvSpPr/>
          <p:nvPr/>
        </p:nvSpPr>
        <p:spPr>
          <a:xfrm>
            <a:off x="630837" y="4548158"/>
            <a:ext cx="586485" cy="405104"/>
          </a:xfrm>
          <a:prstGeom prst="flowChartMagneticDrum">
            <a:avLst/>
          </a:prstGeom>
          <a:solidFill>
            <a:schemeClr val="bg1">
              <a:lumMod val="85000"/>
            </a:schemeClr>
          </a:solidFill>
          <a:ln>
            <a:solidFill>
              <a:schemeClr val="tx1">
                <a:lumMod val="50000"/>
                <a:lumOff val="50000"/>
              </a:schemeClr>
            </a:solid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158" name="直接箭头连接符 157">
            <a:extLst>
              <a:ext uri="{FF2B5EF4-FFF2-40B4-BE49-F238E27FC236}">
                <a16:creationId xmlns:a16="http://schemas.microsoft.com/office/drawing/2014/main" id="{A4D4F83C-1E35-4DDB-904B-410929395FCF}"/>
              </a:ext>
            </a:extLst>
          </p:cNvPr>
          <p:cNvCxnSpPr>
            <a:cxnSpLocks/>
          </p:cNvCxnSpPr>
          <p:nvPr/>
        </p:nvCxnSpPr>
        <p:spPr>
          <a:xfrm>
            <a:off x="5533915" y="3140968"/>
            <a:ext cx="507943"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161" name="文本框 160">
            <a:extLst>
              <a:ext uri="{FF2B5EF4-FFF2-40B4-BE49-F238E27FC236}">
                <a16:creationId xmlns:a16="http://schemas.microsoft.com/office/drawing/2014/main" id="{B3F735AD-1D05-4377-8B6A-AA6F2612292F}"/>
              </a:ext>
            </a:extLst>
          </p:cNvPr>
          <p:cNvSpPr txBox="1"/>
          <p:nvPr/>
        </p:nvSpPr>
        <p:spPr>
          <a:xfrm>
            <a:off x="2905" y="4036863"/>
            <a:ext cx="1326215" cy="338554"/>
          </a:xfrm>
          <a:prstGeom prst="rect">
            <a:avLst/>
          </a:prstGeom>
          <a:noFill/>
        </p:spPr>
        <p:txBody>
          <a:bodyPr wrap="square" rtlCol="0">
            <a:spAutoFit/>
          </a:bodyPr>
          <a:lstStyle/>
          <a:p>
            <a:pPr algn="ctr"/>
            <a:r>
              <a:rPr lang="zh-CN" altLang="en-US" sz="1600" dirty="0"/>
              <a:t>生成数据</a:t>
            </a:r>
          </a:p>
        </p:txBody>
      </p:sp>
      <p:sp>
        <p:nvSpPr>
          <p:cNvPr id="162" name="文本框 161">
            <a:extLst>
              <a:ext uri="{FF2B5EF4-FFF2-40B4-BE49-F238E27FC236}">
                <a16:creationId xmlns:a16="http://schemas.microsoft.com/office/drawing/2014/main" id="{277F15EB-9E17-4B0D-8A91-9B4370692B79}"/>
              </a:ext>
            </a:extLst>
          </p:cNvPr>
          <p:cNvSpPr txBox="1"/>
          <p:nvPr/>
        </p:nvSpPr>
        <p:spPr>
          <a:xfrm>
            <a:off x="5994066" y="3075491"/>
            <a:ext cx="848915" cy="400110"/>
          </a:xfrm>
          <a:prstGeom prst="rect">
            <a:avLst/>
          </a:prstGeom>
          <a:noFill/>
        </p:spPr>
        <p:txBody>
          <a:bodyPr wrap="square" rtlCol="0">
            <a:spAutoFit/>
          </a:bodyPr>
          <a:lstStyle/>
          <a:p>
            <a:pPr algn="ctr"/>
            <a:r>
              <a:rPr lang="zh-CN" altLang="en-US" sz="1000" dirty="0">
                <a:solidFill>
                  <a:schemeClr val="accent6">
                    <a:lumMod val="50000"/>
                  </a:schemeClr>
                </a:solidFill>
              </a:rPr>
              <a:t>去除冗余和矛盾</a:t>
            </a:r>
          </a:p>
        </p:txBody>
      </p:sp>
    </p:spTree>
    <p:extLst>
      <p:ext uri="{BB962C8B-B14F-4D97-AF65-F5344CB8AC3E}">
        <p14:creationId xmlns:p14="http://schemas.microsoft.com/office/powerpoint/2010/main" val="861125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1718" y="455731"/>
            <a:ext cx="8229600" cy="687846"/>
          </a:xfrm>
        </p:spPr>
        <p:txBody>
          <a:bodyPr>
            <a:normAutofit fontScale="90000"/>
          </a:bodyPr>
          <a:lstStyle/>
          <a:p>
            <a:pPr lvl="0"/>
            <a:r>
              <a:rPr lang="zh-CN" altLang="en-US" sz="2700" dirty="0">
                <a:solidFill>
                  <a:srgbClr val="FF0000"/>
                </a:solidFill>
              </a:rPr>
              <a:t>基于主动学习的多层级交互式特征分析方法</a:t>
            </a:r>
            <a:br>
              <a:rPr lang="zh-CN" altLang="en-US" dirty="0"/>
            </a:br>
            <a:br>
              <a:rPr lang="zh-CN" altLang="en-US" dirty="0"/>
            </a:br>
            <a:endParaRPr lang="zh-CN" altLang="en-US" dirty="0"/>
          </a:p>
        </p:txBody>
      </p:sp>
      <p:grpSp>
        <p:nvGrpSpPr>
          <p:cNvPr id="4" name="组合 3"/>
          <p:cNvGrpSpPr/>
          <p:nvPr/>
        </p:nvGrpSpPr>
        <p:grpSpPr>
          <a:xfrm>
            <a:off x="179512" y="1948403"/>
            <a:ext cx="8784976" cy="4806530"/>
            <a:chOff x="-75357" y="794618"/>
            <a:chExt cx="9153049" cy="5702703"/>
          </a:xfrm>
        </p:grpSpPr>
        <p:pic>
          <p:nvPicPr>
            <p:cNvPr id="3" name="图片 2"/>
            <p:cNvPicPr>
              <a:picLocks noChangeAspect="1"/>
            </p:cNvPicPr>
            <p:nvPr/>
          </p:nvPicPr>
          <p:blipFill>
            <a:blip r:embed="rId3"/>
            <a:stretch>
              <a:fillRect/>
            </a:stretch>
          </p:blipFill>
          <p:spPr>
            <a:xfrm>
              <a:off x="3437074" y="2038668"/>
              <a:ext cx="3468268" cy="4147242"/>
            </a:xfrm>
            <a:prstGeom prst="rect">
              <a:avLst/>
            </a:prstGeom>
          </p:spPr>
        </p:pic>
        <p:grpSp>
          <p:nvGrpSpPr>
            <p:cNvPr id="21" name="组合 20"/>
            <p:cNvGrpSpPr/>
            <p:nvPr/>
          </p:nvGrpSpPr>
          <p:grpSpPr>
            <a:xfrm>
              <a:off x="-75357" y="794618"/>
              <a:ext cx="9054564" cy="5702703"/>
              <a:chOff x="-71713" y="1020143"/>
              <a:chExt cx="9138452" cy="5627604"/>
            </a:xfrm>
          </p:grpSpPr>
          <p:grpSp>
            <p:nvGrpSpPr>
              <p:cNvPr id="43" name="组合 42"/>
              <p:cNvGrpSpPr/>
              <p:nvPr/>
            </p:nvGrpSpPr>
            <p:grpSpPr>
              <a:xfrm>
                <a:off x="-35376" y="3985727"/>
                <a:ext cx="3098807" cy="2427831"/>
                <a:chOff x="578008" y="3771026"/>
                <a:chExt cx="3299591" cy="2572443"/>
              </a:xfrm>
            </p:grpSpPr>
            <p:sp>
              <p:nvSpPr>
                <p:cNvPr id="37" name="文本框 36"/>
                <p:cNvSpPr txBox="1"/>
                <p:nvPr/>
              </p:nvSpPr>
              <p:spPr>
                <a:xfrm>
                  <a:off x="578008" y="3771026"/>
                  <a:ext cx="570789" cy="2572443"/>
                </a:xfrm>
                <a:prstGeom prst="rect">
                  <a:avLst/>
                </a:prstGeom>
                <a:noFill/>
              </p:spPr>
              <p:txBody>
                <a:bodyPr vert="eaVert" wrap="square" rtlCol="0">
                  <a:spAutoFit/>
                </a:bodyPr>
                <a:lstStyle/>
                <a:p>
                  <a:pPr algn="ctr"/>
                  <a:r>
                    <a:rPr lang="zh-CN" altLang="en-US" b="1" dirty="0"/>
                    <a:t>机器学习模型验证</a:t>
                  </a:r>
                </a:p>
              </p:txBody>
            </p:sp>
            <p:pic>
              <p:nvPicPr>
                <p:cNvPr id="34" name="图片 33"/>
                <p:cNvPicPr>
                  <a:picLocks noChangeAspect="1"/>
                </p:cNvPicPr>
                <p:nvPr/>
              </p:nvPicPr>
              <p:blipFill>
                <a:blip r:embed="rId4"/>
                <a:stretch>
                  <a:fillRect/>
                </a:stretch>
              </p:blipFill>
              <p:spPr>
                <a:xfrm>
                  <a:off x="1069427" y="4390866"/>
                  <a:ext cx="2808172" cy="1918454"/>
                </a:xfrm>
                <a:prstGeom prst="rect">
                  <a:avLst/>
                </a:prstGeom>
              </p:spPr>
            </p:pic>
          </p:grpSp>
          <p:grpSp>
            <p:nvGrpSpPr>
              <p:cNvPr id="42" name="组合 41"/>
              <p:cNvGrpSpPr/>
              <p:nvPr/>
            </p:nvGrpSpPr>
            <p:grpSpPr>
              <a:xfrm>
                <a:off x="25581" y="1255573"/>
                <a:ext cx="2914302" cy="2532942"/>
                <a:chOff x="514451" y="1124162"/>
                <a:chExt cx="3210359" cy="2808312"/>
              </a:xfrm>
            </p:grpSpPr>
            <p:pic>
              <p:nvPicPr>
                <p:cNvPr id="31" name="图片 30"/>
                <p:cNvPicPr>
                  <a:picLocks noChangeAspect="1"/>
                </p:cNvPicPr>
                <p:nvPr/>
              </p:nvPicPr>
              <p:blipFill>
                <a:blip r:embed="rId5"/>
                <a:stretch>
                  <a:fillRect/>
                </a:stretch>
              </p:blipFill>
              <p:spPr>
                <a:xfrm>
                  <a:off x="1043147" y="1124162"/>
                  <a:ext cx="2681663" cy="2808312"/>
                </a:xfrm>
                <a:prstGeom prst="rect">
                  <a:avLst/>
                </a:prstGeom>
              </p:spPr>
            </p:pic>
            <p:sp>
              <p:nvSpPr>
                <p:cNvPr id="39" name="文本框 38"/>
                <p:cNvSpPr txBox="1"/>
                <p:nvPr/>
              </p:nvSpPr>
              <p:spPr>
                <a:xfrm>
                  <a:off x="514451" y="1962149"/>
                  <a:ext cx="396497" cy="1558161"/>
                </a:xfrm>
                <a:prstGeom prst="rect">
                  <a:avLst/>
                </a:prstGeom>
                <a:noFill/>
              </p:spPr>
              <p:txBody>
                <a:bodyPr wrap="square" rtlCol="0">
                  <a:spAutoFit/>
                </a:bodyPr>
                <a:lstStyle/>
                <a:p>
                  <a:r>
                    <a:rPr lang="zh-CN" altLang="en-US" b="1" dirty="0"/>
                    <a:t>专家经验</a:t>
                  </a:r>
                </a:p>
              </p:txBody>
            </p:sp>
          </p:grpSp>
          <p:sp>
            <p:nvSpPr>
              <p:cNvPr id="54" name="文本框 53"/>
              <p:cNvSpPr txBox="1"/>
              <p:nvPr/>
            </p:nvSpPr>
            <p:spPr>
              <a:xfrm>
                <a:off x="4270619" y="1124743"/>
                <a:ext cx="2023890" cy="432423"/>
              </a:xfrm>
              <a:prstGeom prst="rect">
                <a:avLst/>
              </a:prstGeom>
              <a:noFill/>
            </p:spPr>
            <p:txBody>
              <a:bodyPr wrap="square" rtlCol="0">
                <a:spAutoFit/>
              </a:bodyPr>
              <a:lstStyle/>
              <a:p>
                <a:pPr algn="ctr"/>
                <a:r>
                  <a:rPr lang="zh-CN" altLang="en-US" b="1" dirty="0"/>
                  <a:t>特征分析算法</a:t>
                </a:r>
              </a:p>
            </p:txBody>
          </p:sp>
          <p:grpSp>
            <p:nvGrpSpPr>
              <p:cNvPr id="8" name="组合 7"/>
              <p:cNvGrpSpPr/>
              <p:nvPr/>
            </p:nvGrpSpPr>
            <p:grpSpPr>
              <a:xfrm>
                <a:off x="7236296" y="3985725"/>
                <a:ext cx="1830443" cy="2395200"/>
                <a:chOff x="7281069" y="3616917"/>
                <a:chExt cx="2071615" cy="2395201"/>
              </a:xfrm>
            </p:grpSpPr>
            <p:graphicFrame>
              <p:nvGraphicFramePr>
                <p:cNvPr id="20" name="图示 19"/>
                <p:cNvGraphicFramePr/>
                <p:nvPr/>
              </p:nvGraphicFramePr>
              <p:xfrm>
                <a:off x="7281069" y="4126284"/>
                <a:ext cx="1909101" cy="188583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59" name="文本框 58"/>
                <p:cNvSpPr txBox="1"/>
                <p:nvPr/>
              </p:nvSpPr>
              <p:spPr>
                <a:xfrm>
                  <a:off x="7496196" y="3616917"/>
                  <a:ext cx="1856488" cy="637675"/>
                </a:xfrm>
                <a:prstGeom prst="rect">
                  <a:avLst/>
                </a:prstGeom>
                <a:noFill/>
              </p:spPr>
              <p:txBody>
                <a:bodyPr wrap="square" rtlCol="0">
                  <a:spAutoFit/>
                </a:bodyPr>
                <a:lstStyle/>
                <a:p>
                  <a:r>
                    <a:rPr lang="zh-CN" altLang="en-US" sz="1400" dirty="0">
                      <a:solidFill>
                        <a:srgbClr val="FF0000"/>
                      </a:solidFill>
                    </a:rPr>
                    <a:t>属性</a:t>
                  </a:r>
                  <a:r>
                    <a:rPr lang="zh-CN" altLang="en-US" sz="1400" dirty="0"/>
                    <a:t>与</a:t>
                  </a:r>
                  <a:r>
                    <a:rPr lang="zh-CN" altLang="en-US" sz="1400" dirty="0">
                      <a:solidFill>
                        <a:srgbClr val="FF0000"/>
                      </a:solidFill>
                    </a:rPr>
                    <a:t>性能</a:t>
                  </a:r>
                  <a:r>
                    <a:rPr lang="zh-CN" altLang="en-US" sz="1400" dirty="0"/>
                    <a:t>之间的</a:t>
                  </a:r>
                  <a:r>
                    <a:rPr lang="zh-CN" altLang="en-US" sz="1400" dirty="0">
                      <a:solidFill>
                        <a:srgbClr val="FF0000"/>
                      </a:solidFill>
                    </a:rPr>
                    <a:t>因果关系</a:t>
                  </a:r>
                </a:p>
              </p:txBody>
            </p:sp>
          </p:grpSp>
          <p:grpSp>
            <p:nvGrpSpPr>
              <p:cNvPr id="7" name="组合 6"/>
              <p:cNvGrpSpPr/>
              <p:nvPr/>
            </p:nvGrpSpPr>
            <p:grpSpPr>
              <a:xfrm>
                <a:off x="7178593" y="1590524"/>
                <a:ext cx="1886300" cy="1846232"/>
                <a:chOff x="7319332" y="1640989"/>
                <a:chExt cx="2039330" cy="1802474"/>
              </a:xfrm>
            </p:grpSpPr>
            <p:sp>
              <p:nvSpPr>
                <p:cNvPr id="58" name="文本框 57"/>
                <p:cNvSpPr txBox="1"/>
                <p:nvPr/>
              </p:nvSpPr>
              <p:spPr>
                <a:xfrm>
                  <a:off x="7465409" y="1640989"/>
                  <a:ext cx="1893253" cy="622561"/>
                </a:xfrm>
                <a:prstGeom prst="rect">
                  <a:avLst/>
                </a:prstGeom>
                <a:noFill/>
              </p:spPr>
              <p:txBody>
                <a:bodyPr wrap="square" rtlCol="0">
                  <a:spAutoFit/>
                </a:bodyPr>
                <a:lstStyle/>
                <a:p>
                  <a:pPr algn="ctr"/>
                  <a:r>
                    <a:rPr lang="zh-CN" altLang="en-US" sz="1400" dirty="0">
                      <a:solidFill>
                        <a:srgbClr val="FF0000"/>
                      </a:solidFill>
                    </a:rPr>
                    <a:t>属性</a:t>
                  </a:r>
                  <a:r>
                    <a:rPr lang="zh-CN" altLang="en-US" sz="1400" dirty="0"/>
                    <a:t>与</a:t>
                  </a:r>
                  <a:r>
                    <a:rPr lang="zh-CN" altLang="en-US" sz="1400" dirty="0">
                      <a:solidFill>
                        <a:srgbClr val="FF0000"/>
                      </a:solidFill>
                    </a:rPr>
                    <a:t>属性</a:t>
                  </a:r>
                  <a:r>
                    <a:rPr lang="zh-CN" altLang="en-US" sz="1400" dirty="0"/>
                    <a:t>之间的</a:t>
                  </a:r>
                  <a:r>
                    <a:rPr lang="zh-CN" altLang="en-US" sz="1400" dirty="0">
                      <a:solidFill>
                        <a:srgbClr val="FF0000"/>
                      </a:solidFill>
                    </a:rPr>
                    <a:t>关联关系</a:t>
                  </a:r>
                </a:p>
              </p:txBody>
            </p:sp>
            <p:pic>
              <p:nvPicPr>
                <p:cNvPr id="6" name="图片 5"/>
                <p:cNvPicPr>
                  <a:picLocks noChangeAspect="1"/>
                </p:cNvPicPr>
                <p:nvPr/>
              </p:nvPicPr>
              <p:blipFill>
                <a:blip r:embed="rId11"/>
                <a:stretch>
                  <a:fillRect/>
                </a:stretch>
              </p:blipFill>
              <p:spPr>
                <a:xfrm>
                  <a:off x="7319332" y="2247705"/>
                  <a:ext cx="2017192" cy="1195758"/>
                </a:xfrm>
                <a:prstGeom prst="rect">
                  <a:avLst/>
                </a:prstGeom>
              </p:spPr>
            </p:pic>
          </p:grpSp>
          <p:sp>
            <p:nvSpPr>
              <p:cNvPr id="10" name="圆角矩形 9"/>
              <p:cNvSpPr/>
              <p:nvPr/>
            </p:nvSpPr>
            <p:spPr>
              <a:xfrm>
                <a:off x="-71713" y="1031123"/>
                <a:ext cx="9117843" cy="5616624"/>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右箭头 34"/>
              <p:cNvSpPr/>
              <p:nvPr/>
            </p:nvSpPr>
            <p:spPr>
              <a:xfrm>
                <a:off x="6549159" y="2495284"/>
                <a:ext cx="687137" cy="369231"/>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右箭头 35"/>
              <p:cNvSpPr/>
              <p:nvPr/>
            </p:nvSpPr>
            <p:spPr>
              <a:xfrm>
                <a:off x="6533665" y="5221354"/>
                <a:ext cx="702631" cy="367886"/>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3372961" y="1020143"/>
                <a:ext cx="0" cy="5627604"/>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10" idx="1"/>
              </p:cNvCxnSpPr>
              <p:nvPr/>
            </p:nvCxnSpPr>
            <p:spPr>
              <a:xfrm flipV="1">
                <a:off x="-71713" y="3833945"/>
                <a:ext cx="3444674" cy="5490"/>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7092280" y="1040435"/>
                <a:ext cx="0" cy="5607312"/>
              </a:xfrm>
              <a:prstGeom prst="line">
                <a:avLst/>
              </a:prstGeom>
              <a:ln w="38100">
                <a:solidFill>
                  <a:schemeClr val="accent4">
                    <a:lumMod val="40000"/>
                    <a:lumOff val="6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直接连接符 47"/>
              <p:cNvCxnSpPr>
                <a:endCxn id="10" idx="3"/>
              </p:cNvCxnSpPr>
              <p:nvPr/>
            </p:nvCxnSpPr>
            <p:spPr>
              <a:xfrm>
                <a:off x="7092280" y="3839435"/>
                <a:ext cx="1953850" cy="0"/>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47" name="右箭头 46"/>
              <p:cNvSpPr/>
              <p:nvPr/>
            </p:nvSpPr>
            <p:spPr>
              <a:xfrm>
                <a:off x="2965901" y="2534692"/>
                <a:ext cx="558615" cy="367886"/>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右箭头 51"/>
              <p:cNvSpPr/>
              <p:nvPr/>
            </p:nvSpPr>
            <p:spPr>
              <a:xfrm>
                <a:off x="2995665" y="5198291"/>
                <a:ext cx="533209" cy="390948"/>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p:cNvCxnSpPr/>
            <p:nvPr/>
          </p:nvCxnSpPr>
          <p:spPr>
            <a:xfrm>
              <a:off x="3337696" y="1321978"/>
              <a:ext cx="5499234" cy="5805"/>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7003361" y="900613"/>
              <a:ext cx="2074331" cy="438194"/>
            </a:xfrm>
            <a:prstGeom prst="rect">
              <a:avLst/>
            </a:prstGeom>
            <a:noFill/>
          </p:spPr>
          <p:txBody>
            <a:bodyPr wrap="square" rtlCol="0">
              <a:spAutoFit/>
            </a:bodyPr>
            <a:lstStyle/>
            <a:p>
              <a:r>
                <a:rPr lang="zh-CN" altLang="en-US" b="1" dirty="0"/>
                <a:t>关联和因果分析</a:t>
              </a:r>
            </a:p>
          </p:txBody>
        </p:sp>
      </p:grpSp>
      <p:sp>
        <p:nvSpPr>
          <p:cNvPr id="5" name="文本框 4"/>
          <p:cNvSpPr txBox="1"/>
          <p:nvPr/>
        </p:nvSpPr>
        <p:spPr>
          <a:xfrm>
            <a:off x="268946" y="771180"/>
            <a:ext cx="8812372" cy="1200329"/>
          </a:xfrm>
          <a:prstGeom prst="rect">
            <a:avLst/>
          </a:prstGeom>
          <a:noFill/>
        </p:spPr>
        <p:txBody>
          <a:bodyPr wrap="square" rtlCol="0">
            <a:spAutoFit/>
          </a:bodyPr>
          <a:lstStyle/>
          <a:p>
            <a:r>
              <a:rPr lang="zh-CN" altLang="en-US" b="1" dirty="0">
                <a:solidFill>
                  <a:srgbClr val="FF0000"/>
                </a:solidFill>
              </a:rPr>
              <a:t>问题描述</a:t>
            </a:r>
            <a:r>
              <a:rPr lang="zh-CN" altLang="en-US" dirty="0">
                <a:solidFill>
                  <a:srgbClr val="FF0000"/>
                </a:solidFill>
              </a:rPr>
              <a:t>：</a:t>
            </a:r>
            <a:r>
              <a:rPr lang="zh-CN" altLang="en-US" dirty="0"/>
              <a:t>目前的特征选择算法选择特征时存在不稳定性，可能会剔除专家认为很关键的特征给剔除掉，这一方面可能会影响</a:t>
            </a:r>
            <a:r>
              <a:rPr lang="zh-CN" altLang="en-US" b="1" dirty="0">
                <a:solidFill>
                  <a:srgbClr val="FF0000"/>
                </a:solidFill>
              </a:rPr>
              <a:t>材料领域专家对新属性的计算</a:t>
            </a:r>
            <a:r>
              <a:rPr lang="zh-CN" altLang="en-US" dirty="0"/>
              <a:t>；另一方面也可能</a:t>
            </a:r>
            <a:r>
              <a:rPr lang="zh-CN" altLang="en-US" b="1" dirty="0">
                <a:solidFill>
                  <a:srgbClr val="FF0000"/>
                </a:solidFill>
              </a:rPr>
              <a:t>降低机器模型的预测精度</a:t>
            </a:r>
            <a:r>
              <a:rPr lang="zh-CN" altLang="en-US" dirty="0"/>
              <a:t>。因此在进行特征选择时，需要综合考虑</a:t>
            </a:r>
            <a:r>
              <a:rPr lang="zh-CN" altLang="en-US" b="1" dirty="0">
                <a:solidFill>
                  <a:srgbClr val="FF0000"/>
                </a:solidFill>
              </a:rPr>
              <a:t>领域专家经验、机器学习模型的预测精度</a:t>
            </a:r>
            <a:r>
              <a:rPr lang="zh-CN" altLang="en-US" dirty="0"/>
              <a:t>等因素，协同完成特征分析。</a:t>
            </a:r>
            <a:endParaRPr lang="zh-CN" altLang="en-US" sz="1600" dirty="0"/>
          </a:p>
        </p:txBody>
      </p:sp>
      <p:sp>
        <p:nvSpPr>
          <p:cNvPr id="33" name="文本框 32">
            <a:extLst>
              <a:ext uri="{FF2B5EF4-FFF2-40B4-BE49-F238E27FC236}">
                <a16:creationId xmlns:a16="http://schemas.microsoft.com/office/drawing/2014/main" id="{A2776E32-72F5-BE40-BBC2-E4498CF6BB79}"/>
              </a:ext>
            </a:extLst>
          </p:cNvPr>
          <p:cNvSpPr txBox="1"/>
          <p:nvPr/>
        </p:nvSpPr>
        <p:spPr>
          <a:xfrm>
            <a:off x="2087159" y="2073141"/>
            <a:ext cx="1346844" cy="923330"/>
          </a:xfrm>
          <a:prstGeom prst="rect">
            <a:avLst/>
          </a:prstGeom>
          <a:noFill/>
        </p:spPr>
        <p:txBody>
          <a:bodyPr wrap="none" rtlCol="0">
            <a:spAutoFit/>
          </a:bodyPr>
          <a:lstStyle>
            <a:defPPr>
              <a:defRPr lang="zh-CN"/>
            </a:defPPr>
            <a:lvl1pPr>
              <a:defRPr kumimoji="1" b="1">
                <a:solidFill>
                  <a:srgbClr val="C00000"/>
                </a:solidFill>
              </a:defRPr>
            </a:lvl1pPr>
          </a:lstStyle>
          <a:p>
            <a:r>
              <a:rPr lang="zh-Hans" altLang="en-US" dirty="0"/>
              <a:t>专家经验的</a:t>
            </a:r>
            <a:endParaRPr lang="en-US" altLang="zh-Hans" dirty="0"/>
          </a:p>
          <a:p>
            <a:r>
              <a:rPr lang="zh-Hans" altLang="en-US" dirty="0"/>
              <a:t>表示与</a:t>
            </a:r>
            <a:endParaRPr lang="en-US" altLang="zh-Hans" dirty="0"/>
          </a:p>
          <a:p>
            <a:r>
              <a:rPr lang="zh-Hans" altLang="en-US" dirty="0"/>
              <a:t>融入方法</a:t>
            </a:r>
            <a:endParaRPr lang="zh-CN" altLang="en-US" dirty="0"/>
          </a:p>
        </p:txBody>
      </p:sp>
      <p:sp>
        <p:nvSpPr>
          <p:cNvPr id="38" name="文本框 37">
            <a:extLst>
              <a:ext uri="{FF2B5EF4-FFF2-40B4-BE49-F238E27FC236}">
                <a16:creationId xmlns:a16="http://schemas.microsoft.com/office/drawing/2014/main" id="{499D610A-A65F-8B4A-BBC7-513A8B5D4A0B}"/>
              </a:ext>
            </a:extLst>
          </p:cNvPr>
          <p:cNvSpPr txBox="1"/>
          <p:nvPr/>
        </p:nvSpPr>
        <p:spPr>
          <a:xfrm>
            <a:off x="1094304" y="4379609"/>
            <a:ext cx="2276585" cy="646331"/>
          </a:xfrm>
          <a:prstGeom prst="rect">
            <a:avLst/>
          </a:prstGeom>
          <a:noFill/>
        </p:spPr>
        <p:txBody>
          <a:bodyPr wrap="none" rtlCol="0">
            <a:spAutoFit/>
          </a:bodyPr>
          <a:lstStyle/>
          <a:p>
            <a:r>
              <a:rPr kumimoji="1" lang="zh-Hans" altLang="en-US" b="1" dirty="0">
                <a:solidFill>
                  <a:srgbClr val="C00000"/>
                </a:solidFill>
              </a:rPr>
              <a:t>模型选择和</a:t>
            </a:r>
            <a:endParaRPr kumimoji="1" lang="en-US" altLang="zh-Hans" b="1" dirty="0">
              <a:solidFill>
                <a:srgbClr val="C00000"/>
              </a:solidFill>
            </a:endParaRPr>
          </a:p>
          <a:p>
            <a:r>
              <a:rPr kumimoji="1" lang="zh-Hans" altLang="en-US" b="1" dirty="0">
                <a:solidFill>
                  <a:srgbClr val="C00000"/>
                </a:solidFill>
              </a:rPr>
              <a:t>多目标评价函数确定</a:t>
            </a:r>
            <a:endParaRPr kumimoji="1" lang="zh-CN" altLang="en-US" b="1" dirty="0">
              <a:solidFill>
                <a:srgbClr val="C00000"/>
              </a:solidFill>
            </a:endParaRPr>
          </a:p>
        </p:txBody>
      </p:sp>
      <p:sp>
        <p:nvSpPr>
          <p:cNvPr id="40" name="文本框 39">
            <a:extLst>
              <a:ext uri="{FF2B5EF4-FFF2-40B4-BE49-F238E27FC236}">
                <a16:creationId xmlns:a16="http://schemas.microsoft.com/office/drawing/2014/main" id="{7667E40B-C58D-3242-9C75-480DEE1BA7D8}"/>
              </a:ext>
            </a:extLst>
          </p:cNvPr>
          <p:cNvSpPr txBox="1"/>
          <p:nvPr/>
        </p:nvSpPr>
        <p:spPr>
          <a:xfrm>
            <a:off x="3725422" y="2449830"/>
            <a:ext cx="2973891" cy="369332"/>
          </a:xfrm>
          <a:prstGeom prst="rect">
            <a:avLst/>
          </a:prstGeom>
          <a:noFill/>
        </p:spPr>
        <p:txBody>
          <a:bodyPr wrap="none" rtlCol="0">
            <a:spAutoFit/>
          </a:bodyPr>
          <a:lstStyle>
            <a:defPPr>
              <a:defRPr lang="zh-CN"/>
            </a:defPPr>
            <a:lvl1pPr>
              <a:defRPr kumimoji="1" b="1">
                <a:solidFill>
                  <a:srgbClr val="C00000"/>
                </a:solidFill>
              </a:defRPr>
            </a:lvl1pPr>
          </a:lstStyle>
          <a:p>
            <a:r>
              <a:rPr lang="zh-Hans" altLang="en-US" dirty="0"/>
              <a:t>阈值与筛选条件的自动学习</a:t>
            </a:r>
            <a:endParaRPr lang="zh-CN" altLang="en-US" dirty="0"/>
          </a:p>
        </p:txBody>
      </p:sp>
      <p:sp>
        <p:nvSpPr>
          <p:cNvPr id="41" name="文本框 40">
            <a:extLst>
              <a:ext uri="{FF2B5EF4-FFF2-40B4-BE49-F238E27FC236}">
                <a16:creationId xmlns:a16="http://schemas.microsoft.com/office/drawing/2014/main" id="{FE6E1FA6-99F7-624D-8E7E-B22940957AD9}"/>
              </a:ext>
            </a:extLst>
          </p:cNvPr>
          <p:cNvSpPr txBox="1"/>
          <p:nvPr/>
        </p:nvSpPr>
        <p:spPr>
          <a:xfrm>
            <a:off x="6919782" y="3330299"/>
            <a:ext cx="388608" cy="2585323"/>
          </a:xfrm>
          <a:prstGeom prst="rect">
            <a:avLst/>
          </a:prstGeom>
          <a:noFill/>
        </p:spPr>
        <p:txBody>
          <a:bodyPr wrap="square" rtlCol="0">
            <a:spAutoFit/>
          </a:bodyPr>
          <a:lstStyle/>
          <a:p>
            <a:r>
              <a:rPr kumimoji="1" lang="zh-Hans" altLang="en-US" b="1" dirty="0">
                <a:solidFill>
                  <a:srgbClr val="C00000"/>
                </a:solidFill>
              </a:rPr>
              <a:t>特征重要性集成学习</a:t>
            </a:r>
            <a:endParaRPr kumimoji="1" lang="zh-CN" altLang="en-US" b="1" dirty="0">
              <a:solidFill>
                <a:srgbClr val="C00000"/>
              </a:solidFill>
            </a:endParaRPr>
          </a:p>
        </p:txBody>
      </p:sp>
      <p:sp>
        <p:nvSpPr>
          <p:cNvPr id="32" name="圆角矩形 31"/>
          <p:cNvSpPr/>
          <p:nvPr/>
        </p:nvSpPr>
        <p:spPr>
          <a:xfrm>
            <a:off x="2467286" y="3009267"/>
            <a:ext cx="4451682" cy="1972421"/>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tx1"/>
                </a:solidFill>
              </a:rPr>
              <a:t>多层级交互式特征分析方法</a:t>
            </a:r>
            <a:r>
              <a:rPr lang="zh-CN" altLang="en-US" sz="1600" b="1" dirty="0">
                <a:solidFill>
                  <a:srgbClr val="FF0000"/>
                </a:solidFill>
              </a:rPr>
              <a:t>集成了多领域专家的知识和经验</a:t>
            </a:r>
            <a:r>
              <a:rPr lang="zh-CN" altLang="en-US" sz="1600" b="1" dirty="0">
                <a:solidFill>
                  <a:schemeClr val="tx1"/>
                </a:solidFill>
              </a:rPr>
              <a:t>，并对特征分析得到的结果采用</a:t>
            </a:r>
            <a:r>
              <a:rPr lang="zh-CN" altLang="en-US" sz="1600" b="1" dirty="0">
                <a:solidFill>
                  <a:srgbClr val="FF0000"/>
                </a:solidFill>
              </a:rPr>
              <a:t>机器学习模型进行验证</a:t>
            </a:r>
            <a:r>
              <a:rPr lang="zh-CN" altLang="en-US" sz="1600" b="1" dirty="0">
                <a:solidFill>
                  <a:schemeClr val="tx1"/>
                </a:solidFill>
              </a:rPr>
              <a:t>。</a:t>
            </a:r>
            <a:r>
              <a:rPr lang="zh-CN" altLang="en-US" sz="1600" b="1" dirty="0">
                <a:solidFill>
                  <a:srgbClr val="FF0000"/>
                </a:solidFill>
              </a:rPr>
              <a:t>算法、模型验证、领域专家经验</a:t>
            </a:r>
            <a:r>
              <a:rPr lang="zh-CN" altLang="en-US" sz="1600" b="1" dirty="0">
                <a:solidFill>
                  <a:schemeClr val="tx1"/>
                </a:solidFill>
              </a:rPr>
              <a:t>三者共同保证筛选特征子集的质量。该方法在获得最优特征子集的同时，也能有效的分析属性与属性之间的关联关系，属性与性能之间的因果关系。</a:t>
            </a:r>
          </a:p>
        </p:txBody>
      </p:sp>
    </p:spTree>
    <p:extLst>
      <p:ext uri="{BB962C8B-B14F-4D97-AF65-F5344CB8AC3E}">
        <p14:creationId xmlns:p14="http://schemas.microsoft.com/office/powerpoint/2010/main" val="190898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randombar(horizontal)">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文本框 222"/>
          <p:cNvSpPr txBox="1"/>
          <p:nvPr/>
        </p:nvSpPr>
        <p:spPr>
          <a:xfrm>
            <a:off x="538934" y="830310"/>
            <a:ext cx="4849899" cy="1300666"/>
          </a:xfrm>
          <a:prstGeom prst="rect">
            <a:avLst/>
          </a:prstGeom>
          <a:noFill/>
          <a:ln w="19050">
            <a:solidFill>
              <a:schemeClr val="accent5">
                <a:lumMod val="75000"/>
              </a:schemeClr>
            </a:solidFill>
            <a:prstDash val="dash"/>
          </a:ln>
        </p:spPr>
        <p:txBody>
          <a:bodyPr wrap="square" rtlCol="0">
            <a:spAutoFit/>
          </a:bodyPr>
          <a:lstStyle/>
          <a:p>
            <a:endParaRPr lang="zh-CN" altLang="en-US" dirty="0"/>
          </a:p>
        </p:txBody>
      </p:sp>
      <p:sp>
        <p:nvSpPr>
          <p:cNvPr id="224" name="文本框 223"/>
          <p:cNvSpPr txBox="1"/>
          <p:nvPr/>
        </p:nvSpPr>
        <p:spPr>
          <a:xfrm>
            <a:off x="538935" y="4806536"/>
            <a:ext cx="4867930" cy="1142743"/>
          </a:xfrm>
          <a:prstGeom prst="rect">
            <a:avLst/>
          </a:prstGeom>
          <a:noFill/>
          <a:ln w="19050">
            <a:solidFill>
              <a:schemeClr val="accent2">
                <a:lumMod val="75000"/>
              </a:schemeClr>
            </a:solidFill>
            <a:prstDash val="dash"/>
          </a:ln>
        </p:spPr>
        <p:txBody>
          <a:bodyPr wrap="square" rtlCol="0">
            <a:spAutoFit/>
          </a:bodyPr>
          <a:lstStyle/>
          <a:p>
            <a:endParaRPr lang="zh-CN" altLang="en-US" dirty="0"/>
          </a:p>
        </p:txBody>
      </p:sp>
      <p:sp>
        <p:nvSpPr>
          <p:cNvPr id="225" name="文本框 224"/>
          <p:cNvSpPr txBox="1"/>
          <p:nvPr/>
        </p:nvSpPr>
        <p:spPr>
          <a:xfrm>
            <a:off x="538935" y="3462523"/>
            <a:ext cx="4880514" cy="1086598"/>
          </a:xfrm>
          <a:prstGeom prst="rect">
            <a:avLst/>
          </a:prstGeom>
          <a:noFill/>
          <a:ln w="19050">
            <a:solidFill>
              <a:schemeClr val="accent4">
                <a:lumMod val="75000"/>
              </a:schemeClr>
            </a:solidFill>
            <a:prstDash val="dash"/>
          </a:ln>
        </p:spPr>
        <p:txBody>
          <a:bodyPr wrap="square" rtlCol="0">
            <a:spAutoFit/>
          </a:bodyPr>
          <a:lstStyle/>
          <a:p>
            <a:endParaRPr lang="zh-CN" altLang="en-US" dirty="0"/>
          </a:p>
        </p:txBody>
      </p:sp>
      <p:sp>
        <p:nvSpPr>
          <p:cNvPr id="222" name="文本框 221"/>
          <p:cNvSpPr txBox="1"/>
          <p:nvPr/>
        </p:nvSpPr>
        <p:spPr>
          <a:xfrm>
            <a:off x="538935" y="2199169"/>
            <a:ext cx="4889125" cy="1095442"/>
          </a:xfrm>
          <a:prstGeom prst="rect">
            <a:avLst/>
          </a:prstGeom>
          <a:noFill/>
          <a:ln w="19050">
            <a:solidFill>
              <a:schemeClr val="accent6">
                <a:lumMod val="60000"/>
                <a:lumOff val="40000"/>
              </a:schemeClr>
            </a:solidFill>
            <a:prstDash val="dash"/>
          </a:ln>
        </p:spPr>
        <p:txBody>
          <a:bodyPr wrap="square" rtlCol="0">
            <a:spAutoFit/>
          </a:bodyPr>
          <a:lstStyle/>
          <a:p>
            <a:endParaRPr lang="zh-CN" altLang="en-US" dirty="0"/>
          </a:p>
        </p:txBody>
      </p:sp>
      <p:sp>
        <p:nvSpPr>
          <p:cNvPr id="2" name="标题 1"/>
          <p:cNvSpPr>
            <a:spLocks noGrp="1"/>
          </p:cNvSpPr>
          <p:nvPr>
            <p:ph type="title"/>
          </p:nvPr>
        </p:nvSpPr>
        <p:spPr>
          <a:xfrm>
            <a:off x="755576" y="44624"/>
            <a:ext cx="8229600" cy="687846"/>
          </a:xfrm>
        </p:spPr>
        <p:txBody>
          <a:bodyPr>
            <a:normAutofit/>
          </a:bodyPr>
          <a:lstStyle/>
          <a:p>
            <a:pPr lvl="0"/>
            <a:r>
              <a:rPr lang="zh-CN" altLang="en-US" sz="2000" dirty="0">
                <a:solidFill>
                  <a:srgbClr val="FF0000"/>
                </a:solidFill>
              </a:rPr>
              <a:t>多层级特征分析方法在蠕变性能数据中的应用</a:t>
            </a:r>
          </a:p>
        </p:txBody>
      </p:sp>
      <p:grpSp>
        <p:nvGrpSpPr>
          <p:cNvPr id="27" name="组合 26"/>
          <p:cNvGrpSpPr/>
          <p:nvPr/>
        </p:nvGrpSpPr>
        <p:grpSpPr>
          <a:xfrm>
            <a:off x="538935" y="1059279"/>
            <a:ext cx="4796558" cy="5573083"/>
            <a:chOff x="1259632" y="188640"/>
            <a:chExt cx="4982557" cy="6048672"/>
          </a:xfrm>
        </p:grpSpPr>
        <p:grpSp>
          <p:nvGrpSpPr>
            <p:cNvPr id="25" name="组合 24"/>
            <p:cNvGrpSpPr/>
            <p:nvPr/>
          </p:nvGrpSpPr>
          <p:grpSpPr>
            <a:xfrm>
              <a:off x="1259632" y="188640"/>
              <a:ext cx="4982557" cy="5149154"/>
              <a:chOff x="1331640" y="908720"/>
              <a:chExt cx="4982557" cy="5149154"/>
            </a:xfrm>
          </p:grpSpPr>
          <p:grpSp>
            <p:nvGrpSpPr>
              <p:cNvPr id="24" name="组合 23"/>
              <p:cNvGrpSpPr/>
              <p:nvPr/>
            </p:nvGrpSpPr>
            <p:grpSpPr>
              <a:xfrm>
                <a:off x="1331640" y="908720"/>
                <a:ext cx="4982557" cy="5149154"/>
                <a:chOff x="1610293" y="1160166"/>
                <a:chExt cx="4982557" cy="5149154"/>
              </a:xfrm>
            </p:grpSpPr>
            <p:sp>
              <p:nvSpPr>
                <p:cNvPr id="80" name="椭圆 79"/>
                <p:cNvSpPr/>
                <p:nvPr/>
              </p:nvSpPr>
              <p:spPr>
                <a:xfrm>
                  <a:off x="3642036" y="2810853"/>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4459399" y="2804011"/>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4219587" y="2850808"/>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3982828" y="2911577"/>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 name="图示 4"/>
                <p:cNvGraphicFramePr/>
                <p:nvPr/>
              </p:nvGraphicFramePr>
              <p:xfrm>
                <a:off x="1878709" y="3306530"/>
                <a:ext cx="4632176" cy="2162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5" name="组合 14"/>
                <p:cNvGrpSpPr/>
                <p:nvPr/>
              </p:nvGrpSpPr>
              <p:grpSpPr>
                <a:xfrm>
                  <a:off x="3172111" y="1160166"/>
                  <a:ext cx="1931740" cy="5114308"/>
                  <a:chOff x="2222748" y="1502302"/>
                  <a:chExt cx="1931740" cy="5114308"/>
                </a:xfrm>
              </p:grpSpPr>
              <p:sp>
                <p:nvSpPr>
                  <p:cNvPr id="65" name="椭圆 64"/>
                  <p:cNvSpPr/>
                  <p:nvPr/>
                </p:nvSpPr>
                <p:spPr>
                  <a:xfrm>
                    <a:off x="2764681" y="1910536"/>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3033465" y="2008059"/>
                    <a:ext cx="144016" cy="1662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3275074" y="2012959"/>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3555838" y="2008059"/>
                    <a:ext cx="144016" cy="16622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形状 37"/>
                  <p:cNvSpPr/>
                  <p:nvPr/>
                </p:nvSpPr>
                <p:spPr>
                  <a:xfrm>
                    <a:off x="2245022" y="1502302"/>
                    <a:ext cx="1909466" cy="992685"/>
                  </a:xfrm>
                  <a:prstGeom prst="funnel">
                    <a:avLst/>
                  </a:prstGeom>
                  <a:solidFill>
                    <a:schemeClr val="accent1">
                      <a:lumMod val="40000"/>
                      <a:lumOff val="6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44" name="形状 43"/>
                  <p:cNvSpPr/>
                  <p:nvPr/>
                </p:nvSpPr>
                <p:spPr>
                  <a:xfrm>
                    <a:off x="2222748" y="5623925"/>
                    <a:ext cx="1909466" cy="992685"/>
                  </a:xfrm>
                  <a:prstGeom prst="funnel">
                    <a:avLst/>
                  </a:prstGeom>
                  <a:solidFill>
                    <a:schemeClr val="accent2">
                      <a:lumMod val="60000"/>
                      <a:lumOff val="4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46" name="形状 45"/>
                  <p:cNvSpPr/>
                  <p:nvPr/>
                </p:nvSpPr>
                <p:spPr>
                  <a:xfrm>
                    <a:off x="2222748" y="4232252"/>
                    <a:ext cx="1909466" cy="992685"/>
                  </a:xfrm>
                  <a:prstGeom prst="funnel">
                    <a:avLst/>
                  </a:prstGeom>
                  <a:solidFill>
                    <a:schemeClr val="accent4">
                      <a:lumMod val="60000"/>
                      <a:lumOff val="4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11" name="下箭头 10"/>
                  <p:cNvSpPr/>
                  <p:nvPr/>
                </p:nvSpPr>
                <p:spPr>
                  <a:xfrm>
                    <a:off x="3042241" y="3855362"/>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下箭头 48"/>
                  <p:cNvSpPr/>
                  <p:nvPr/>
                </p:nvSpPr>
                <p:spPr>
                  <a:xfrm>
                    <a:off x="3042779" y="5313795"/>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形状 49"/>
                  <p:cNvSpPr/>
                  <p:nvPr/>
                </p:nvSpPr>
                <p:spPr>
                  <a:xfrm>
                    <a:off x="2222748" y="2814194"/>
                    <a:ext cx="1909466" cy="992685"/>
                  </a:xfrm>
                  <a:prstGeom prst="funnel">
                    <a:avLst/>
                  </a:prstGeom>
                  <a:solidFill>
                    <a:schemeClr val="accent6">
                      <a:lumMod val="60000"/>
                      <a:lumOff val="4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51" name="下箭头 50"/>
                  <p:cNvSpPr/>
                  <p:nvPr/>
                </p:nvSpPr>
                <p:spPr>
                  <a:xfrm>
                    <a:off x="3065053" y="2543155"/>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2764681" y="1644083"/>
                    <a:ext cx="144016" cy="1662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3304105" y="1700177"/>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3052830" y="1719782"/>
                    <a:ext cx="150083" cy="17226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3523849" y="1667557"/>
                    <a:ext cx="144016" cy="1662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627311" y="3299134"/>
                    <a:ext cx="1295525" cy="276999"/>
                  </a:xfrm>
                  <a:prstGeom prst="rect">
                    <a:avLst/>
                  </a:prstGeom>
                  <a:noFill/>
                </p:spPr>
                <p:txBody>
                  <a:bodyPr wrap="square" rtlCol="0">
                    <a:spAutoFit/>
                  </a:bodyPr>
                  <a:lstStyle/>
                  <a:p>
                    <a:r>
                      <a:rPr lang="zh-CN" altLang="en-US" sz="1200" b="1" dirty="0"/>
                      <a:t>稀疏属性分析</a:t>
                    </a:r>
                  </a:p>
                </p:txBody>
              </p:sp>
              <p:sp>
                <p:nvSpPr>
                  <p:cNvPr id="72" name="文本框 71"/>
                  <p:cNvSpPr txBox="1"/>
                  <p:nvPr/>
                </p:nvSpPr>
                <p:spPr>
                  <a:xfrm>
                    <a:off x="2665447" y="4723950"/>
                    <a:ext cx="1195074" cy="300637"/>
                  </a:xfrm>
                  <a:prstGeom prst="rect">
                    <a:avLst/>
                  </a:prstGeom>
                  <a:noFill/>
                </p:spPr>
                <p:txBody>
                  <a:bodyPr wrap="square" rtlCol="0">
                    <a:spAutoFit/>
                  </a:bodyPr>
                  <a:lstStyle/>
                  <a:p>
                    <a:r>
                      <a:rPr lang="zh-CN" altLang="en-US" sz="1200" b="1" dirty="0"/>
                      <a:t>相关属性分析</a:t>
                    </a:r>
                  </a:p>
                </p:txBody>
              </p:sp>
              <p:sp>
                <p:nvSpPr>
                  <p:cNvPr id="73" name="文本框 72"/>
                  <p:cNvSpPr txBox="1"/>
                  <p:nvPr/>
                </p:nvSpPr>
                <p:spPr>
                  <a:xfrm>
                    <a:off x="2648745" y="6146652"/>
                    <a:ext cx="1151737" cy="289057"/>
                  </a:xfrm>
                  <a:prstGeom prst="rect">
                    <a:avLst/>
                  </a:prstGeom>
                  <a:noFill/>
                </p:spPr>
                <p:txBody>
                  <a:bodyPr wrap="square" rtlCol="0">
                    <a:spAutoFit/>
                  </a:bodyPr>
                  <a:lstStyle/>
                  <a:p>
                    <a:r>
                      <a:rPr lang="zh-CN" altLang="en-US" sz="1200" b="1" dirty="0"/>
                      <a:t>冗余属性分析</a:t>
                    </a:r>
                  </a:p>
                </p:txBody>
              </p:sp>
            </p:grpSp>
            <p:sp>
              <p:nvSpPr>
                <p:cNvPr id="16" name="右箭头 15"/>
                <p:cNvSpPr/>
                <p:nvPr/>
              </p:nvSpPr>
              <p:spPr>
                <a:xfrm>
                  <a:off x="4901832" y="2973411"/>
                  <a:ext cx="432048" cy="297785"/>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3598108" y="1688514"/>
                  <a:ext cx="1194107" cy="282214"/>
                </a:xfrm>
                <a:prstGeom prst="rect">
                  <a:avLst/>
                </a:prstGeom>
                <a:noFill/>
              </p:spPr>
              <p:txBody>
                <a:bodyPr wrap="square" rtlCol="0">
                  <a:spAutoFit/>
                </a:bodyPr>
                <a:lstStyle/>
                <a:p>
                  <a:r>
                    <a:rPr lang="zh-CN" altLang="en-US" sz="1200" b="1" dirty="0"/>
                    <a:t>蠕变性能数据</a:t>
                  </a:r>
                </a:p>
              </p:txBody>
            </p:sp>
            <p:sp>
              <p:nvSpPr>
                <p:cNvPr id="74" name="右箭头 73"/>
                <p:cNvSpPr/>
                <p:nvPr/>
              </p:nvSpPr>
              <p:spPr>
                <a:xfrm flipH="1">
                  <a:off x="2866193" y="2973411"/>
                  <a:ext cx="432048" cy="297785"/>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3684134" y="2622882"/>
                  <a:ext cx="144016" cy="1662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3982828" y="2675480"/>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4209514" y="2637791"/>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4425050" y="2613227"/>
                  <a:ext cx="152159" cy="15379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5442948" y="2720901"/>
                  <a:ext cx="1145276" cy="732608"/>
                </a:xfrm>
                <a:prstGeom prst="ellipse">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右箭头 85"/>
                <p:cNvSpPr/>
                <p:nvPr/>
              </p:nvSpPr>
              <p:spPr>
                <a:xfrm>
                  <a:off x="4882685" y="4419550"/>
                  <a:ext cx="432048" cy="297785"/>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右箭头 86"/>
                <p:cNvSpPr/>
                <p:nvPr/>
              </p:nvSpPr>
              <p:spPr>
                <a:xfrm flipH="1">
                  <a:off x="2866193" y="4419550"/>
                  <a:ext cx="432048" cy="297785"/>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右箭头 89"/>
                <p:cNvSpPr/>
                <p:nvPr/>
              </p:nvSpPr>
              <p:spPr>
                <a:xfrm>
                  <a:off x="4841178" y="5814601"/>
                  <a:ext cx="432048" cy="297785"/>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1" name="右箭头 90"/>
                <p:cNvSpPr/>
                <p:nvPr/>
              </p:nvSpPr>
              <p:spPr>
                <a:xfrm flipH="1">
                  <a:off x="2836559" y="5756514"/>
                  <a:ext cx="432048" cy="297785"/>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椭圆 93"/>
                <p:cNvSpPr/>
                <p:nvPr/>
              </p:nvSpPr>
              <p:spPr>
                <a:xfrm>
                  <a:off x="3682673" y="4105747"/>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3977367" y="4177752"/>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3909928" y="3987448"/>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4219674" y="4142641"/>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4330822" y="3973666"/>
                  <a:ext cx="142390" cy="1513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a:off x="5724223" y="3122643"/>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6012207" y="3126008"/>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5598975" y="2808532"/>
                  <a:ext cx="876815" cy="276999"/>
                </a:xfrm>
                <a:prstGeom prst="rect">
                  <a:avLst/>
                </a:prstGeom>
                <a:noFill/>
              </p:spPr>
              <p:txBody>
                <a:bodyPr wrap="square" rtlCol="0">
                  <a:spAutoFit/>
                </a:bodyPr>
                <a:lstStyle/>
                <a:p>
                  <a:r>
                    <a:rPr lang="zh-CN" altLang="en-US" sz="1200" b="1" dirty="0">
                      <a:solidFill>
                        <a:srgbClr val="FF0000"/>
                      </a:solidFill>
                    </a:rPr>
                    <a:t>稀疏属性</a:t>
                  </a:r>
                </a:p>
              </p:txBody>
            </p:sp>
            <p:sp>
              <p:nvSpPr>
                <p:cNvPr id="102" name="椭圆 101"/>
                <p:cNvSpPr/>
                <p:nvPr/>
              </p:nvSpPr>
              <p:spPr>
                <a:xfrm>
                  <a:off x="1660158" y="2720901"/>
                  <a:ext cx="1145276" cy="732608"/>
                </a:xfrm>
                <a:prstGeom prst="ellipse">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02"/>
                <p:cNvSpPr txBox="1"/>
                <p:nvPr/>
              </p:nvSpPr>
              <p:spPr>
                <a:xfrm>
                  <a:off x="1817382" y="2758590"/>
                  <a:ext cx="876815" cy="276999"/>
                </a:xfrm>
                <a:prstGeom prst="rect">
                  <a:avLst/>
                </a:prstGeom>
                <a:noFill/>
              </p:spPr>
              <p:txBody>
                <a:bodyPr wrap="square" rtlCol="0">
                  <a:spAutoFit/>
                </a:bodyPr>
                <a:lstStyle/>
                <a:p>
                  <a:r>
                    <a:rPr lang="zh-CN" altLang="en-US" sz="1200" b="1" dirty="0">
                      <a:solidFill>
                        <a:srgbClr val="FF0000"/>
                      </a:solidFill>
                    </a:rPr>
                    <a:t>稀疏属性</a:t>
                  </a:r>
                </a:p>
              </p:txBody>
            </p:sp>
            <p:sp>
              <p:nvSpPr>
                <p:cNvPr id="104" name="椭圆 103"/>
                <p:cNvSpPr/>
                <p:nvPr/>
              </p:nvSpPr>
              <p:spPr>
                <a:xfrm>
                  <a:off x="2111773" y="3104044"/>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a:off x="4665868" y="1381716"/>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p:nvPr/>
              </p:nvSpPr>
              <p:spPr>
                <a:xfrm>
                  <a:off x="4648199" y="2674394"/>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a:off x="4439356" y="4150193"/>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nvSpPr>
              <p:spPr>
                <a:xfrm>
                  <a:off x="4116990" y="3958754"/>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a:off x="5447574" y="4168793"/>
                  <a:ext cx="1145276" cy="732608"/>
                </a:xfrm>
                <a:prstGeom prst="ellipse">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a:off x="1655666" y="4177752"/>
                  <a:ext cx="1145276" cy="732608"/>
                </a:xfrm>
                <a:prstGeom prst="ellipse">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p:nvPr/>
              </p:nvSpPr>
              <p:spPr>
                <a:xfrm>
                  <a:off x="5406522" y="5576712"/>
                  <a:ext cx="1145276" cy="732608"/>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p:cNvSpPr/>
                <p:nvPr/>
              </p:nvSpPr>
              <p:spPr>
                <a:xfrm>
                  <a:off x="1610293" y="5482972"/>
                  <a:ext cx="1145276" cy="732608"/>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nvSpPr>
              <p:spPr>
                <a:xfrm>
                  <a:off x="2120274" y="4634225"/>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框 132"/>
                <p:cNvSpPr txBox="1"/>
                <p:nvPr/>
              </p:nvSpPr>
              <p:spPr>
                <a:xfrm>
                  <a:off x="1766226" y="4260862"/>
                  <a:ext cx="1019034" cy="276999"/>
                </a:xfrm>
                <a:prstGeom prst="rect">
                  <a:avLst/>
                </a:prstGeom>
                <a:noFill/>
              </p:spPr>
              <p:txBody>
                <a:bodyPr wrap="square" rtlCol="0">
                  <a:spAutoFit/>
                </a:bodyPr>
                <a:lstStyle/>
                <a:p>
                  <a:r>
                    <a:rPr lang="zh-CN" altLang="en-US" sz="1200" b="1" dirty="0">
                      <a:solidFill>
                        <a:srgbClr val="FF0000"/>
                      </a:solidFill>
                    </a:rPr>
                    <a:t>不相关属性</a:t>
                  </a:r>
                </a:p>
              </p:txBody>
            </p:sp>
            <p:sp>
              <p:nvSpPr>
                <p:cNvPr id="134" name="文本框 133"/>
                <p:cNvSpPr txBox="1"/>
                <p:nvPr/>
              </p:nvSpPr>
              <p:spPr>
                <a:xfrm>
                  <a:off x="5540997" y="4255580"/>
                  <a:ext cx="1019034" cy="276999"/>
                </a:xfrm>
                <a:prstGeom prst="rect">
                  <a:avLst/>
                </a:prstGeom>
                <a:noFill/>
              </p:spPr>
              <p:txBody>
                <a:bodyPr wrap="square" rtlCol="0">
                  <a:spAutoFit/>
                </a:bodyPr>
                <a:lstStyle/>
                <a:p>
                  <a:r>
                    <a:rPr lang="zh-CN" altLang="en-US" sz="1200" b="1" dirty="0">
                      <a:solidFill>
                        <a:srgbClr val="FF0000"/>
                      </a:solidFill>
                    </a:rPr>
                    <a:t>不相关属性</a:t>
                  </a:r>
                </a:p>
              </p:txBody>
            </p:sp>
            <p:sp>
              <p:nvSpPr>
                <p:cNvPr id="135" name="椭圆 134"/>
                <p:cNvSpPr/>
                <p:nvPr/>
              </p:nvSpPr>
              <p:spPr>
                <a:xfrm>
                  <a:off x="5940199" y="4621711"/>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6" name="椭圆 135"/>
              <p:cNvSpPr/>
              <p:nvPr/>
            </p:nvSpPr>
            <p:spPr>
              <a:xfrm>
                <a:off x="3475965" y="5197551"/>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p:cNvSpPr/>
              <p:nvPr/>
            </p:nvSpPr>
            <p:spPr>
              <a:xfrm>
                <a:off x="3940934" y="5230593"/>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p:cNvSpPr/>
              <p:nvPr/>
            </p:nvSpPr>
            <p:spPr>
              <a:xfrm>
                <a:off x="4173964" y="5205078"/>
                <a:ext cx="134029" cy="16840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p:cNvSpPr/>
              <p:nvPr/>
            </p:nvSpPr>
            <p:spPr>
              <a:xfrm>
                <a:off x="3762944" y="5090530"/>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文本框 140"/>
              <p:cNvSpPr txBox="1"/>
              <p:nvPr/>
            </p:nvSpPr>
            <p:spPr>
              <a:xfrm>
                <a:off x="1508508" y="5300334"/>
                <a:ext cx="871892" cy="276999"/>
              </a:xfrm>
              <a:prstGeom prst="rect">
                <a:avLst/>
              </a:prstGeom>
              <a:noFill/>
            </p:spPr>
            <p:txBody>
              <a:bodyPr wrap="square" rtlCol="0">
                <a:spAutoFit/>
              </a:bodyPr>
              <a:lstStyle/>
              <a:p>
                <a:r>
                  <a:rPr lang="zh-CN" altLang="en-US" sz="1200" b="1" dirty="0">
                    <a:solidFill>
                      <a:srgbClr val="FF0000"/>
                    </a:solidFill>
                  </a:rPr>
                  <a:t>冗余属性</a:t>
                </a:r>
              </a:p>
            </p:txBody>
          </p:sp>
          <p:sp>
            <p:nvSpPr>
              <p:cNvPr id="142" name="文本框 141"/>
              <p:cNvSpPr txBox="1"/>
              <p:nvPr/>
            </p:nvSpPr>
            <p:spPr>
              <a:xfrm>
                <a:off x="5328981" y="5360031"/>
                <a:ext cx="871892" cy="276999"/>
              </a:xfrm>
              <a:prstGeom prst="rect">
                <a:avLst/>
              </a:prstGeom>
              <a:noFill/>
            </p:spPr>
            <p:txBody>
              <a:bodyPr wrap="square" rtlCol="0">
                <a:spAutoFit/>
              </a:bodyPr>
              <a:lstStyle/>
              <a:p>
                <a:r>
                  <a:rPr lang="zh-CN" altLang="en-US" sz="1200" b="1" dirty="0">
                    <a:solidFill>
                      <a:srgbClr val="FF0000"/>
                    </a:solidFill>
                  </a:rPr>
                  <a:t>冗余属性</a:t>
                </a:r>
              </a:p>
            </p:txBody>
          </p:sp>
          <p:sp>
            <p:nvSpPr>
              <p:cNvPr id="143" name="椭圆 142"/>
              <p:cNvSpPr/>
              <p:nvPr/>
            </p:nvSpPr>
            <p:spPr>
              <a:xfrm>
                <a:off x="3677790" y="5276921"/>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p:nvPr/>
            </p:nvSpPr>
            <p:spPr>
              <a:xfrm>
                <a:off x="1800438" y="5628937"/>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p:cNvSpPr/>
              <p:nvPr/>
            </p:nvSpPr>
            <p:spPr>
              <a:xfrm>
                <a:off x="5633578" y="5672024"/>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6" name="下箭头 215"/>
            <p:cNvSpPr/>
            <p:nvPr/>
          </p:nvSpPr>
          <p:spPr>
            <a:xfrm>
              <a:off x="3605782" y="5362645"/>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843724" y="5662346"/>
              <a:ext cx="1800284" cy="57496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FF0000"/>
                  </a:solidFill>
                </a:rPr>
                <a:t>最优蠕变性能</a:t>
              </a:r>
              <a:endParaRPr lang="en-US" altLang="zh-CN" sz="1200" b="1" dirty="0">
                <a:solidFill>
                  <a:srgbClr val="FF0000"/>
                </a:solidFill>
              </a:endParaRPr>
            </a:p>
            <a:p>
              <a:pPr algn="ctr"/>
              <a:r>
                <a:rPr lang="zh-CN" altLang="en-US" sz="1200" b="1" dirty="0">
                  <a:solidFill>
                    <a:srgbClr val="FF0000"/>
                  </a:solidFill>
                </a:rPr>
                <a:t>数据子集</a:t>
              </a:r>
              <a:endParaRPr lang="en-US" altLang="zh-CN" sz="1200" b="1" dirty="0">
                <a:solidFill>
                  <a:srgbClr val="FF0000"/>
                </a:solidFill>
              </a:endParaRPr>
            </a:p>
            <a:p>
              <a:pPr algn="ctr"/>
              <a:endParaRPr lang="zh-CN" altLang="en-US" sz="1400" b="1" dirty="0">
                <a:solidFill>
                  <a:schemeClr val="tx1"/>
                </a:solidFill>
              </a:endParaRPr>
            </a:p>
          </p:txBody>
        </p:sp>
        <p:sp>
          <p:nvSpPr>
            <p:cNvPr id="217" name="椭圆 216"/>
            <p:cNvSpPr/>
            <p:nvPr/>
          </p:nvSpPr>
          <p:spPr>
            <a:xfrm>
              <a:off x="3363383" y="6018752"/>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p:cNvSpPr/>
            <p:nvPr/>
          </p:nvSpPr>
          <p:spPr>
            <a:xfrm>
              <a:off x="3663511" y="6053522"/>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椭圆 218"/>
            <p:cNvSpPr/>
            <p:nvPr/>
          </p:nvSpPr>
          <p:spPr>
            <a:xfrm>
              <a:off x="3945927" y="6016568"/>
              <a:ext cx="134029" cy="16840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7" name="左箭头 226"/>
          <p:cNvSpPr/>
          <p:nvPr/>
        </p:nvSpPr>
        <p:spPr>
          <a:xfrm>
            <a:off x="5436096" y="1375884"/>
            <a:ext cx="567841" cy="356238"/>
          </a:xfrm>
          <a:prstGeom prst="lef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左箭头 229"/>
          <p:cNvSpPr/>
          <p:nvPr/>
        </p:nvSpPr>
        <p:spPr>
          <a:xfrm flipH="1">
            <a:off x="5480456" y="2607599"/>
            <a:ext cx="575877" cy="365386"/>
          </a:xfrm>
          <a:prstGeom prst="lef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左箭头 230"/>
          <p:cNvSpPr/>
          <p:nvPr/>
        </p:nvSpPr>
        <p:spPr>
          <a:xfrm flipH="1">
            <a:off x="5502746" y="3911310"/>
            <a:ext cx="575877" cy="365386"/>
          </a:xfrm>
          <a:prstGeom prst="lef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左箭头 231"/>
          <p:cNvSpPr/>
          <p:nvPr/>
        </p:nvSpPr>
        <p:spPr>
          <a:xfrm flipH="1">
            <a:off x="5482663" y="5276348"/>
            <a:ext cx="575877" cy="365386"/>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文本框 237"/>
          <p:cNvSpPr txBox="1"/>
          <p:nvPr/>
        </p:nvSpPr>
        <p:spPr>
          <a:xfrm>
            <a:off x="-1238" y="1678420"/>
            <a:ext cx="461665" cy="3482175"/>
          </a:xfrm>
          <a:prstGeom prst="rect">
            <a:avLst/>
          </a:prstGeom>
          <a:noFill/>
        </p:spPr>
        <p:txBody>
          <a:bodyPr vert="eaVert" wrap="square" rtlCol="0">
            <a:spAutoFit/>
          </a:bodyPr>
          <a:lstStyle/>
          <a:p>
            <a:pPr algn="ctr"/>
            <a:r>
              <a:rPr lang="zh-CN" altLang="en-US" b="1" dirty="0">
                <a:solidFill>
                  <a:srgbClr val="FF0000"/>
                </a:solidFill>
              </a:rPr>
              <a:t>多层级特征分析方法过程</a:t>
            </a:r>
          </a:p>
        </p:txBody>
      </p:sp>
      <p:sp>
        <p:nvSpPr>
          <p:cNvPr id="239" name="矩形 238"/>
          <p:cNvSpPr/>
          <p:nvPr/>
        </p:nvSpPr>
        <p:spPr>
          <a:xfrm>
            <a:off x="5601815" y="2199169"/>
            <a:ext cx="3472151" cy="4384968"/>
          </a:xfrm>
          <a:prstGeom prst="rect">
            <a:avLst/>
          </a:prstGeom>
          <a:noFill/>
          <a:ln>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1" name="直接连接符 240"/>
          <p:cNvCxnSpPr/>
          <p:nvPr/>
        </p:nvCxnSpPr>
        <p:spPr>
          <a:xfrm flipV="1">
            <a:off x="5601815" y="3772541"/>
            <a:ext cx="3472151" cy="717"/>
          </a:xfrm>
          <a:prstGeom prst="line">
            <a:avLst/>
          </a:prstGeom>
          <a:ln w="19050">
            <a:solidFill>
              <a:schemeClr val="accent2">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43" name="直接连接符 242"/>
          <p:cNvCxnSpPr/>
          <p:nvPr/>
        </p:nvCxnSpPr>
        <p:spPr>
          <a:xfrm>
            <a:off x="5601815" y="5105593"/>
            <a:ext cx="3472151" cy="22972"/>
          </a:xfrm>
          <a:prstGeom prst="line">
            <a:avLst/>
          </a:prstGeom>
          <a:ln w="19050">
            <a:solidFill>
              <a:schemeClr val="accent2">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pic>
        <p:nvPicPr>
          <p:cNvPr id="246" name="图片 245"/>
          <p:cNvPicPr>
            <a:picLocks noChangeAspect="1"/>
          </p:cNvPicPr>
          <p:nvPr/>
        </p:nvPicPr>
        <p:blipFill>
          <a:blip r:embed="rId8"/>
          <a:stretch>
            <a:fillRect/>
          </a:stretch>
        </p:blipFill>
        <p:spPr>
          <a:xfrm>
            <a:off x="7556049" y="3814209"/>
            <a:ext cx="1469625" cy="1225780"/>
          </a:xfrm>
          <a:prstGeom prst="rect">
            <a:avLst/>
          </a:prstGeom>
        </p:spPr>
      </p:pic>
      <p:sp>
        <p:nvSpPr>
          <p:cNvPr id="247" name="文本框 246"/>
          <p:cNvSpPr txBox="1"/>
          <p:nvPr/>
        </p:nvSpPr>
        <p:spPr>
          <a:xfrm>
            <a:off x="5910363" y="3803374"/>
            <a:ext cx="400110" cy="1166332"/>
          </a:xfrm>
          <a:prstGeom prst="rect">
            <a:avLst/>
          </a:prstGeom>
          <a:noFill/>
        </p:spPr>
        <p:txBody>
          <a:bodyPr vert="eaVert" wrap="square" rtlCol="0">
            <a:spAutoFit/>
          </a:bodyPr>
          <a:lstStyle/>
          <a:p>
            <a:r>
              <a:rPr lang="zh-CN" altLang="en-US" sz="1400" b="1" dirty="0"/>
              <a:t>相关性分析图</a:t>
            </a:r>
          </a:p>
        </p:txBody>
      </p:sp>
      <p:sp>
        <p:nvSpPr>
          <p:cNvPr id="248" name="文本框 247"/>
          <p:cNvSpPr txBox="1"/>
          <p:nvPr/>
        </p:nvSpPr>
        <p:spPr>
          <a:xfrm>
            <a:off x="6490227" y="2199169"/>
            <a:ext cx="2486062" cy="338554"/>
          </a:xfrm>
          <a:prstGeom prst="rect">
            <a:avLst/>
          </a:prstGeom>
          <a:noFill/>
        </p:spPr>
        <p:txBody>
          <a:bodyPr wrap="square" rtlCol="0">
            <a:spAutoFit/>
          </a:bodyPr>
          <a:lstStyle/>
          <a:p>
            <a:r>
              <a:rPr lang="zh-CN" altLang="en-US" sz="1600" b="1" dirty="0">
                <a:solidFill>
                  <a:srgbClr val="FF0000"/>
                </a:solidFill>
              </a:rPr>
              <a:t>特征分析结果可视化</a:t>
            </a:r>
          </a:p>
        </p:txBody>
      </p:sp>
      <p:sp>
        <p:nvSpPr>
          <p:cNvPr id="249" name="文本框 248"/>
          <p:cNvSpPr txBox="1"/>
          <p:nvPr/>
        </p:nvSpPr>
        <p:spPr>
          <a:xfrm>
            <a:off x="5895268" y="2333747"/>
            <a:ext cx="400110" cy="1166332"/>
          </a:xfrm>
          <a:prstGeom prst="rect">
            <a:avLst/>
          </a:prstGeom>
          <a:noFill/>
        </p:spPr>
        <p:txBody>
          <a:bodyPr vert="eaVert" wrap="square" rtlCol="0">
            <a:spAutoFit/>
          </a:bodyPr>
          <a:lstStyle/>
          <a:p>
            <a:r>
              <a:rPr lang="zh-CN" altLang="en-US" sz="1400" b="1" dirty="0"/>
              <a:t>稀疏性分析图</a:t>
            </a:r>
          </a:p>
        </p:txBody>
      </p:sp>
      <p:sp>
        <p:nvSpPr>
          <p:cNvPr id="251" name="文本框 250"/>
          <p:cNvSpPr txBox="1"/>
          <p:nvPr/>
        </p:nvSpPr>
        <p:spPr>
          <a:xfrm>
            <a:off x="5895268" y="5181826"/>
            <a:ext cx="400110" cy="1166332"/>
          </a:xfrm>
          <a:prstGeom prst="rect">
            <a:avLst/>
          </a:prstGeom>
          <a:noFill/>
        </p:spPr>
        <p:txBody>
          <a:bodyPr vert="eaVert" wrap="square" rtlCol="0">
            <a:spAutoFit/>
          </a:bodyPr>
          <a:lstStyle/>
          <a:p>
            <a:r>
              <a:rPr lang="zh-CN" altLang="en-US" sz="1400" b="1" dirty="0"/>
              <a:t>冗余性分析图</a:t>
            </a:r>
          </a:p>
        </p:txBody>
      </p:sp>
      <p:pic>
        <p:nvPicPr>
          <p:cNvPr id="253" name="图片 252"/>
          <p:cNvPicPr>
            <a:picLocks noChangeAspect="1"/>
          </p:cNvPicPr>
          <p:nvPr/>
        </p:nvPicPr>
        <p:blipFill>
          <a:blip r:embed="rId9"/>
          <a:stretch>
            <a:fillRect/>
          </a:stretch>
        </p:blipFill>
        <p:spPr>
          <a:xfrm>
            <a:off x="6136070" y="2569128"/>
            <a:ext cx="1684466" cy="1178102"/>
          </a:xfrm>
          <a:prstGeom prst="rect">
            <a:avLst/>
          </a:prstGeom>
        </p:spPr>
      </p:pic>
      <p:pic>
        <p:nvPicPr>
          <p:cNvPr id="254" name="图片 253"/>
          <p:cNvPicPr>
            <a:picLocks noChangeAspect="1"/>
          </p:cNvPicPr>
          <p:nvPr/>
        </p:nvPicPr>
        <p:blipFill>
          <a:blip r:embed="rId10"/>
          <a:stretch>
            <a:fillRect/>
          </a:stretch>
        </p:blipFill>
        <p:spPr>
          <a:xfrm>
            <a:off x="7525742" y="2578038"/>
            <a:ext cx="1696189" cy="1173291"/>
          </a:xfrm>
          <a:prstGeom prst="rect">
            <a:avLst/>
          </a:prstGeom>
        </p:spPr>
      </p:pic>
      <p:sp>
        <p:nvSpPr>
          <p:cNvPr id="256" name="文本框 255"/>
          <p:cNvSpPr txBox="1"/>
          <p:nvPr/>
        </p:nvSpPr>
        <p:spPr>
          <a:xfrm>
            <a:off x="6512534" y="2463102"/>
            <a:ext cx="1129906" cy="307777"/>
          </a:xfrm>
          <a:prstGeom prst="rect">
            <a:avLst/>
          </a:prstGeom>
          <a:noFill/>
        </p:spPr>
        <p:txBody>
          <a:bodyPr wrap="square" rtlCol="0">
            <a:spAutoFit/>
          </a:bodyPr>
          <a:lstStyle/>
          <a:p>
            <a:r>
              <a:rPr lang="zh-CN" altLang="en-US" sz="1400" b="1" dirty="0">
                <a:solidFill>
                  <a:srgbClr val="FF0000"/>
                </a:solidFill>
              </a:rPr>
              <a:t>属性稀疏值</a:t>
            </a:r>
          </a:p>
        </p:txBody>
      </p:sp>
      <p:sp>
        <p:nvSpPr>
          <p:cNvPr id="257" name="文本框 256"/>
          <p:cNvSpPr txBox="1"/>
          <p:nvPr/>
        </p:nvSpPr>
        <p:spPr>
          <a:xfrm>
            <a:off x="7922115" y="2440443"/>
            <a:ext cx="1076352" cy="316432"/>
          </a:xfrm>
          <a:prstGeom prst="rect">
            <a:avLst/>
          </a:prstGeom>
          <a:noFill/>
        </p:spPr>
        <p:txBody>
          <a:bodyPr wrap="square" rtlCol="0">
            <a:spAutoFit/>
          </a:bodyPr>
          <a:lstStyle/>
          <a:p>
            <a:r>
              <a:rPr lang="zh-CN" altLang="en-US" sz="1400" b="1" dirty="0">
                <a:solidFill>
                  <a:srgbClr val="FF0000"/>
                </a:solidFill>
              </a:rPr>
              <a:t>属性方差值</a:t>
            </a:r>
          </a:p>
        </p:txBody>
      </p:sp>
      <p:pic>
        <p:nvPicPr>
          <p:cNvPr id="260" name="图片 259"/>
          <p:cNvPicPr>
            <a:picLocks noChangeAspect="1"/>
          </p:cNvPicPr>
          <p:nvPr/>
        </p:nvPicPr>
        <p:blipFill>
          <a:blip r:embed="rId11"/>
          <a:stretch>
            <a:fillRect/>
          </a:stretch>
        </p:blipFill>
        <p:spPr>
          <a:xfrm>
            <a:off x="6052963" y="3774081"/>
            <a:ext cx="1911452" cy="1465100"/>
          </a:xfrm>
          <a:prstGeom prst="rect">
            <a:avLst/>
          </a:prstGeom>
        </p:spPr>
      </p:pic>
      <p:sp>
        <p:nvSpPr>
          <p:cNvPr id="261" name="文本框 260"/>
          <p:cNvSpPr txBox="1"/>
          <p:nvPr/>
        </p:nvSpPr>
        <p:spPr>
          <a:xfrm>
            <a:off x="6260989" y="3791423"/>
            <a:ext cx="1551723" cy="276999"/>
          </a:xfrm>
          <a:prstGeom prst="rect">
            <a:avLst/>
          </a:prstGeom>
          <a:noFill/>
        </p:spPr>
        <p:txBody>
          <a:bodyPr wrap="square" rtlCol="0">
            <a:spAutoFit/>
          </a:bodyPr>
          <a:lstStyle/>
          <a:p>
            <a:r>
              <a:rPr lang="zh-CN" altLang="en-US" sz="1200" b="1" dirty="0">
                <a:solidFill>
                  <a:srgbClr val="FF0000"/>
                </a:solidFill>
              </a:rPr>
              <a:t>条件属性相关系数</a:t>
            </a:r>
          </a:p>
        </p:txBody>
      </p:sp>
      <p:graphicFrame>
        <p:nvGraphicFramePr>
          <p:cNvPr id="263" name="表格 262">
            <a:extLst>
              <a:ext uri="{FF2B5EF4-FFF2-40B4-BE49-F238E27FC236}">
                <a16:creationId xmlns:a16="http://schemas.microsoft.com/office/drawing/2014/main" id="{82B17029-76B1-49BB-B293-FF8B928B8CEC}"/>
              </a:ext>
            </a:extLst>
          </p:cNvPr>
          <p:cNvGraphicFramePr>
            <a:graphicFrameLocks noGrp="1"/>
          </p:cNvGraphicFramePr>
          <p:nvPr>
            <p:extLst>
              <p:ext uri="{D42A27DB-BD31-4B8C-83A1-F6EECF244321}">
                <p14:modId xmlns:p14="http://schemas.microsoft.com/office/powerpoint/2010/main" val="2147984771"/>
              </p:ext>
            </p:extLst>
          </p:nvPr>
        </p:nvGraphicFramePr>
        <p:xfrm>
          <a:off x="3889544" y="979697"/>
          <a:ext cx="1378582" cy="1051560"/>
        </p:xfrm>
        <a:graphic>
          <a:graphicData uri="http://schemas.openxmlformats.org/drawingml/2006/table">
            <a:tbl>
              <a:tblPr>
                <a:tableStyleId>{7DF18680-E054-41AD-8BC1-D1AEF772440D}</a:tableStyleId>
              </a:tblPr>
              <a:tblGrid>
                <a:gridCol w="782438">
                  <a:extLst>
                    <a:ext uri="{9D8B030D-6E8A-4147-A177-3AD203B41FA5}">
                      <a16:colId xmlns:a16="http://schemas.microsoft.com/office/drawing/2014/main" val="1534108306"/>
                    </a:ext>
                  </a:extLst>
                </a:gridCol>
                <a:gridCol w="596144">
                  <a:extLst>
                    <a:ext uri="{9D8B030D-6E8A-4147-A177-3AD203B41FA5}">
                      <a16:colId xmlns:a16="http://schemas.microsoft.com/office/drawing/2014/main" val="2171917429"/>
                    </a:ext>
                  </a:extLst>
                </a:gridCol>
              </a:tblGrid>
              <a:tr h="153303">
                <a:tc>
                  <a:txBody>
                    <a:bodyPr/>
                    <a:lstStyle/>
                    <a:p>
                      <a:pPr algn="l" fontAlgn="b"/>
                      <a:r>
                        <a:rPr lang="zh-CN" altLang="en-US" sz="1100" u="none" strike="noStrike" dirty="0">
                          <a:effectLst/>
                        </a:rPr>
                        <a:t>样本数量</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266</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01135549"/>
                  </a:ext>
                </a:extLst>
              </a:tr>
              <a:tr h="153303">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14</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53678148"/>
                  </a:ext>
                </a:extLst>
              </a:tr>
              <a:tr h="153303">
                <a:tc>
                  <a:txBody>
                    <a:bodyPr/>
                    <a:lstStyle/>
                    <a:p>
                      <a:pPr algn="l" fontAlgn="b"/>
                      <a:r>
                        <a:rPr lang="zh-CN" altLang="en-US" sz="1100" u="none" strike="noStrike">
                          <a:effectLst/>
                        </a:rPr>
                        <a:t>热处理维度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a:effectLst/>
                        </a:rPr>
                        <a:t>6</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7059762"/>
                  </a:ext>
                </a:extLst>
              </a:tr>
              <a:tr h="153303">
                <a:tc>
                  <a:txBody>
                    <a:bodyPr/>
                    <a:lstStyle/>
                    <a:p>
                      <a:pPr algn="l" fontAlgn="b"/>
                      <a:r>
                        <a:rPr lang="zh-CN" altLang="en-US" sz="1100" u="none" strike="noStrike" dirty="0">
                          <a:effectLst/>
                        </a:rPr>
                        <a:t>条件维度</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61295978"/>
                  </a:ext>
                </a:extLst>
              </a:tr>
              <a:tr h="153303">
                <a:tc>
                  <a:txBody>
                    <a:bodyPr/>
                    <a:lstStyle/>
                    <a:p>
                      <a:pPr algn="l" fontAlgn="b"/>
                      <a:r>
                        <a:rPr lang="zh-CN" altLang="en-US" sz="1100" u="none" strike="noStrike" dirty="0">
                          <a:effectLst/>
                        </a:rPr>
                        <a:t>计算新属性</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5</a:t>
                      </a:r>
                      <a:r>
                        <a:rPr lang="zh-CN" altLang="en-US" sz="1100" u="none" strike="noStrike" dirty="0">
                          <a:effectLst/>
                        </a:rPr>
                        <a:t>维</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95761531"/>
                  </a:ext>
                </a:extLst>
              </a:tr>
              <a:tr h="153303">
                <a:tc>
                  <a:txBody>
                    <a:bodyPr/>
                    <a:lstStyle/>
                    <a:p>
                      <a:pPr algn="l" fontAlgn="b"/>
                      <a:r>
                        <a:rPr lang="zh-CN" altLang="en-US" sz="1100" u="none" strike="noStrike" dirty="0">
                          <a:effectLst/>
                        </a:rPr>
                        <a:t>决策属性</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78136561"/>
                  </a:ext>
                </a:extLst>
              </a:tr>
            </a:tbl>
          </a:graphicData>
        </a:graphic>
      </p:graphicFrame>
      <p:pic>
        <p:nvPicPr>
          <p:cNvPr id="265" name="图片 264"/>
          <p:cNvPicPr>
            <a:picLocks noChangeAspect="1"/>
          </p:cNvPicPr>
          <p:nvPr/>
        </p:nvPicPr>
        <p:blipFill>
          <a:blip r:embed="rId12"/>
          <a:stretch>
            <a:fillRect/>
          </a:stretch>
        </p:blipFill>
        <p:spPr>
          <a:xfrm>
            <a:off x="6057664" y="826992"/>
            <a:ext cx="2442645" cy="1344874"/>
          </a:xfrm>
          <a:prstGeom prst="rect">
            <a:avLst/>
          </a:prstGeom>
        </p:spPr>
      </p:pic>
      <p:sp>
        <p:nvSpPr>
          <p:cNvPr id="266" name="文本框 265"/>
          <p:cNvSpPr txBox="1"/>
          <p:nvPr/>
        </p:nvSpPr>
        <p:spPr>
          <a:xfrm>
            <a:off x="8460291" y="905883"/>
            <a:ext cx="400110" cy="1212213"/>
          </a:xfrm>
          <a:prstGeom prst="rect">
            <a:avLst/>
          </a:prstGeom>
          <a:noFill/>
        </p:spPr>
        <p:txBody>
          <a:bodyPr vert="eaVert" wrap="square" rtlCol="0">
            <a:spAutoFit/>
          </a:bodyPr>
          <a:lstStyle/>
          <a:p>
            <a:r>
              <a:rPr lang="zh-CN" altLang="en-US" sz="1400" b="1" dirty="0">
                <a:solidFill>
                  <a:srgbClr val="FF0000"/>
                </a:solidFill>
              </a:rPr>
              <a:t>蠕变性能数据</a:t>
            </a:r>
          </a:p>
        </p:txBody>
      </p:sp>
      <p:pic>
        <p:nvPicPr>
          <p:cNvPr id="267" name="图片 266"/>
          <p:cNvPicPr>
            <a:picLocks noChangeAspect="1"/>
          </p:cNvPicPr>
          <p:nvPr/>
        </p:nvPicPr>
        <p:blipFill>
          <a:blip r:embed="rId13"/>
          <a:stretch>
            <a:fillRect/>
          </a:stretch>
        </p:blipFill>
        <p:spPr>
          <a:xfrm>
            <a:off x="7318556" y="5239957"/>
            <a:ext cx="1669574" cy="1314993"/>
          </a:xfrm>
          <a:prstGeom prst="rect">
            <a:avLst/>
          </a:prstGeom>
        </p:spPr>
      </p:pic>
      <p:pic>
        <p:nvPicPr>
          <p:cNvPr id="269" name="图片 268"/>
          <p:cNvPicPr>
            <a:picLocks noChangeAspect="1"/>
          </p:cNvPicPr>
          <p:nvPr/>
        </p:nvPicPr>
        <p:blipFill>
          <a:blip r:embed="rId14"/>
          <a:stretch>
            <a:fillRect/>
          </a:stretch>
        </p:blipFill>
        <p:spPr>
          <a:xfrm>
            <a:off x="6532322" y="5212127"/>
            <a:ext cx="625075" cy="1260397"/>
          </a:xfrm>
          <a:prstGeom prst="rect">
            <a:avLst/>
          </a:prstGeom>
        </p:spPr>
      </p:pic>
      <p:sp>
        <p:nvSpPr>
          <p:cNvPr id="270" name="文本框 269"/>
          <p:cNvSpPr txBox="1"/>
          <p:nvPr/>
        </p:nvSpPr>
        <p:spPr>
          <a:xfrm>
            <a:off x="6250843" y="5341014"/>
            <a:ext cx="400110" cy="1025694"/>
          </a:xfrm>
          <a:prstGeom prst="rect">
            <a:avLst/>
          </a:prstGeom>
          <a:noFill/>
        </p:spPr>
        <p:txBody>
          <a:bodyPr vert="eaVert" wrap="square" rtlCol="0">
            <a:spAutoFit/>
          </a:bodyPr>
          <a:lstStyle/>
          <a:p>
            <a:r>
              <a:rPr lang="zh-CN" altLang="en-US" sz="1400" b="1" dirty="0">
                <a:solidFill>
                  <a:srgbClr val="FF0000"/>
                </a:solidFill>
              </a:rPr>
              <a:t>特征重要度</a:t>
            </a:r>
          </a:p>
        </p:txBody>
      </p:sp>
      <p:sp>
        <p:nvSpPr>
          <p:cNvPr id="109" name="文本框 108">
            <a:extLst>
              <a:ext uri="{FF2B5EF4-FFF2-40B4-BE49-F238E27FC236}">
                <a16:creationId xmlns:a16="http://schemas.microsoft.com/office/drawing/2014/main" id="{866CF783-44DE-4327-B6A3-6B61F43ABAF2}"/>
              </a:ext>
            </a:extLst>
          </p:cNvPr>
          <p:cNvSpPr txBox="1"/>
          <p:nvPr/>
        </p:nvSpPr>
        <p:spPr>
          <a:xfrm>
            <a:off x="507251" y="838478"/>
            <a:ext cx="1592063" cy="1338828"/>
          </a:xfrm>
          <a:prstGeom prst="rect">
            <a:avLst/>
          </a:prstGeom>
          <a:noFill/>
        </p:spPr>
        <p:txBody>
          <a:bodyPr wrap="square" rtlCol="0">
            <a:spAutoFit/>
          </a:bodyPr>
          <a:lstStyle/>
          <a:p>
            <a:r>
              <a:rPr lang="zh-CN" altLang="en-US" sz="900" dirty="0">
                <a:solidFill>
                  <a:srgbClr val="FF0000"/>
                </a:solidFill>
              </a:rPr>
              <a:t>成分</a:t>
            </a:r>
            <a:r>
              <a:rPr lang="en-US" altLang="zh-CN" sz="900" dirty="0">
                <a:solidFill>
                  <a:srgbClr val="FF0000"/>
                </a:solidFill>
              </a:rPr>
              <a:t>:</a:t>
            </a:r>
            <a:r>
              <a:rPr lang="en-US" altLang="zh-CN" sz="900" dirty="0"/>
              <a:t>Ni, Re, Co, Al, Ti, W, Mo, Cr, Ta, C, B,  Y,  Nb, Hf</a:t>
            </a:r>
          </a:p>
          <a:p>
            <a:r>
              <a:rPr lang="zh-CN" altLang="en-US" sz="900" dirty="0">
                <a:solidFill>
                  <a:srgbClr val="FF0000"/>
                </a:solidFill>
              </a:rPr>
              <a:t>热处理</a:t>
            </a:r>
            <a:r>
              <a:rPr lang="en-US" altLang="zh-CN" sz="900" dirty="0">
                <a:solidFill>
                  <a:srgbClr val="FF0000"/>
                </a:solidFill>
              </a:rPr>
              <a:t>: </a:t>
            </a:r>
            <a:r>
              <a:rPr lang="zh-CN" altLang="en-US" sz="900" dirty="0"/>
              <a:t>固溶温度</a:t>
            </a:r>
            <a:r>
              <a:rPr lang="en-US" altLang="zh-CN" sz="900" dirty="0"/>
              <a:t>, </a:t>
            </a:r>
            <a:r>
              <a:rPr lang="zh-CN" altLang="en-US" sz="900" dirty="0"/>
              <a:t>固溶时间</a:t>
            </a:r>
            <a:r>
              <a:rPr lang="en-US" altLang="zh-CN" sz="900" dirty="0"/>
              <a:t>, </a:t>
            </a:r>
            <a:r>
              <a:rPr lang="zh-CN" altLang="en-US" sz="900" dirty="0"/>
              <a:t>时效</a:t>
            </a:r>
            <a:r>
              <a:rPr lang="en-US" altLang="zh-CN" sz="900" dirty="0"/>
              <a:t>1 2</a:t>
            </a:r>
            <a:r>
              <a:rPr lang="zh-CN" altLang="en-US" sz="900" dirty="0"/>
              <a:t>温度</a:t>
            </a:r>
            <a:r>
              <a:rPr lang="en-US" altLang="zh-CN" sz="900" dirty="0"/>
              <a:t>, </a:t>
            </a:r>
            <a:r>
              <a:rPr lang="zh-CN" altLang="en-US" sz="900" dirty="0"/>
              <a:t>时效</a:t>
            </a:r>
            <a:r>
              <a:rPr lang="en-US" altLang="zh-CN" sz="900" dirty="0"/>
              <a:t>1 2</a:t>
            </a:r>
            <a:r>
              <a:rPr lang="zh-CN" altLang="en-US" sz="900" dirty="0"/>
              <a:t>时间</a:t>
            </a:r>
            <a:endParaRPr lang="en-US" altLang="zh-CN" sz="900" dirty="0"/>
          </a:p>
          <a:p>
            <a:r>
              <a:rPr lang="zh-CN" altLang="en-US" sz="900" dirty="0">
                <a:solidFill>
                  <a:srgbClr val="FF0000"/>
                </a:solidFill>
              </a:rPr>
              <a:t>条件</a:t>
            </a:r>
            <a:r>
              <a:rPr lang="en-US" altLang="zh-CN" sz="900" dirty="0">
                <a:solidFill>
                  <a:srgbClr val="FF0000"/>
                </a:solidFill>
              </a:rPr>
              <a:t>: </a:t>
            </a:r>
            <a:r>
              <a:rPr lang="zh-CN" altLang="en-US" sz="900" dirty="0"/>
              <a:t>外部温度</a:t>
            </a:r>
            <a:r>
              <a:rPr lang="en-US" altLang="zh-CN" sz="900" dirty="0"/>
              <a:t>, </a:t>
            </a:r>
            <a:r>
              <a:rPr lang="zh-CN" altLang="en-US" sz="900" dirty="0"/>
              <a:t>外部应力</a:t>
            </a:r>
            <a:endParaRPr lang="en-US" altLang="zh-CN" sz="900" dirty="0"/>
          </a:p>
          <a:p>
            <a:r>
              <a:rPr lang="zh-CN" altLang="en-US" sz="900" dirty="0">
                <a:solidFill>
                  <a:srgbClr val="FF0000"/>
                </a:solidFill>
              </a:rPr>
              <a:t>计算新属性</a:t>
            </a:r>
            <a:r>
              <a:rPr lang="en-US" altLang="zh-CN" sz="900" dirty="0">
                <a:solidFill>
                  <a:srgbClr val="FF0000"/>
                </a:solidFill>
              </a:rPr>
              <a:t>:</a:t>
            </a:r>
            <a:r>
              <a:rPr lang="zh-CN" altLang="en-US" sz="900" dirty="0"/>
              <a:t>相摩尔分数</a:t>
            </a:r>
            <a:r>
              <a:rPr lang="en-US" altLang="zh-CN" sz="900" dirty="0"/>
              <a:t>, </a:t>
            </a:r>
            <a:r>
              <a:rPr lang="zh-CN" altLang="en-US" sz="900" dirty="0"/>
              <a:t>层错能</a:t>
            </a:r>
            <a:r>
              <a:rPr lang="en-US" altLang="zh-CN" sz="900" dirty="0"/>
              <a:t>, </a:t>
            </a:r>
            <a:r>
              <a:rPr lang="zh-CN" altLang="en-US" sz="900" dirty="0"/>
              <a:t>晶格常数</a:t>
            </a:r>
            <a:r>
              <a:rPr lang="en-US" altLang="zh-CN" sz="900" dirty="0"/>
              <a:t>, </a:t>
            </a:r>
            <a:r>
              <a:rPr lang="zh-CN" altLang="en-US" sz="900" dirty="0"/>
              <a:t>剪切模量</a:t>
            </a:r>
            <a:r>
              <a:rPr lang="en-US" altLang="zh-CN" sz="900" dirty="0"/>
              <a:t>, </a:t>
            </a:r>
            <a:r>
              <a:rPr lang="zh-CN" altLang="en-US" sz="900" dirty="0"/>
              <a:t>扩散系数</a:t>
            </a:r>
            <a:endParaRPr lang="en-US" altLang="zh-CN" sz="900" dirty="0"/>
          </a:p>
          <a:p>
            <a:r>
              <a:rPr lang="zh-CN" altLang="en-US" sz="900" dirty="0">
                <a:solidFill>
                  <a:srgbClr val="FF0000"/>
                </a:solidFill>
              </a:rPr>
              <a:t>目标属性</a:t>
            </a:r>
            <a:r>
              <a:rPr lang="en-US" altLang="zh-CN" sz="900" dirty="0">
                <a:solidFill>
                  <a:srgbClr val="FF0000"/>
                </a:solidFill>
              </a:rPr>
              <a:t>:</a:t>
            </a:r>
            <a:r>
              <a:rPr lang="zh-CN" altLang="en-US" sz="900" dirty="0"/>
              <a:t>蠕变断裂寿命</a:t>
            </a:r>
            <a:endParaRPr lang="en-US" altLang="zh-CN" sz="900" dirty="0"/>
          </a:p>
        </p:txBody>
      </p:sp>
      <p:pic>
        <p:nvPicPr>
          <p:cNvPr id="110" name="图片 109">
            <a:hlinkClick r:id="" action="ppaction://noaction"/>
          </p:cNvPr>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971666" y="1271645"/>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图片 110">
            <a:extLst>
              <a:ext uri="{FF2B5EF4-FFF2-40B4-BE49-F238E27FC236}">
                <a16:creationId xmlns:a16="http://schemas.microsoft.com/office/drawing/2014/main" id="{55E5E810-B581-4918-8203-D0DBAE39134C}"/>
              </a:ext>
            </a:extLst>
          </p:cNvPr>
          <p:cNvPicPr>
            <a:picLocks noChangeAspect="1"/>
          </p:cNvPicPr>
          <p:nvPr/>
        </p:nvPicPr>
        <p:blipFill>
          <a:blip r:embed="rId16"/>
          <a:stretch>
            <a:fillRect/>
          </a:stretch>
        </p:blipFill>
        <p:spPr>
          <a:xfrm>
            <a:off x="689047" y="2998273"/>
            <a:ext cx="8436548" cy="5119349"/>
          </a:xfrm>
          <a:prstGeom prst="rect">
            <a:avLst/>
          </a:prstGeom>
        </p:spPr>
      </p:pic>
    </p:spTree>
    <p:extLst>
      <p:ext uri="{BB962C8B-B14F-4D97-AF65-F5344CB8AC3E}">
        <p14:creationId xmlns:p14="http://schemas.microsoft.com/office/powerpoint/2010/main" val="77886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110"/>
                                        </p:tgtEl>
                                      </p:cBhvr>
                                      <p:by x="150000" y="150000"/>
                                    </p:animScale>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11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4" presetClass="exit" presetSubtype="10" fill="hold" nodeType="clickEffect">
                                  <p:stCondLst>
                                    <p:cond delay="0"/>
                                  </p:stCondLst>
                                  <p:childTnLst>
                                    <p:animEffect transition="out" filter="randombar(horizontal)">
                                      <p:cBhvr>
                                        <p:cTn id="13" dur="500"/>
                                        <p:tgtEl>
                                          <p:spTgt spid="111"/>
                                        </p:tgtEl>
                                      </p:cBhvr>
                                    </p:animEffect>
                                    <p:set>
                                      <p:cBhvr>
                                        <p:cTn id="14" dur="1" fill="hold">
                                          <p:stCondLst>
                                            <p:cond delay="499"/>
                                          </p:stCondLst>
                                        </p:cTn>
                                        <p:tgtEl>
                                          <p:spTgt spid="1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my">
      <a:dk1>
        <a:sysClr val="windowText" lastClr="000000"/>
      </a:dk1>
      <a:lt1>
        <a:sysClr val="window" lastClr="FFFFFF"/>
      </a:lt1>
      <a:dk2>
        <a:srgbClr val="0000FF"/>
      </a:dk2>
      <a:lt2>
        <a:srgbClr val="00B050"/>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方正姚体"/>
        <a:cs typeface=""/>
      </a:majorFont>
      <a:minorFont>
        <a:latin typeface="Times New Roman"/>
        <a:ea typeface="方正姚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40327</TotalTime>
  <Words>6406</Words>
  <Application>Microsoft Office PowerPoint</Application>
  <PresentationFormat>全屏显示(4:3)</PresentationFormat>
  <Paragraphs>816</Paragraphs>
  <Slides>33</Slides>
  <Notes>32</Notes>
  <HiddenSlides>0</HiddenSlides>
  <MMClips>0</MMClips>
  <ScaleCrop>false</ScaleCrop>
  <HeadingPairs>
    <vt:vector size="8" baseType="variant">
      <vt:variant>
        <vt:lpstr>已用的字体</vt:lpstr>
      </vt:variant>
      <vt:variant>
        <vt:i4>13</vt:i4>
      </vt:variant>
      <vt:variant>
        <vt:lpstr>主题</vt:lpstr>
      </vt:variant>
      <vt:variant>
        <vt:i4>2</vt:i4>
      </vt:variant>
      <vt:variant>
        <vt:lpstr>嵌入 OLE 服务器</vt:lpstr>
      </vt:variant>
      <vt:variant>
        <vt:i4>1</vt:i4>
      </vt:variant>
      <vt:variant>
        <vt:lpstr>幻灯片标题</vt:lpstr>
      </vt:variant>
      <vt:variant>
        <vt:i4>33</vt:i4>
      </vt:variant>
    </vt:vector>
  </HeadingPairs>
  <TitlesOfParts>
    <vt:vector size="49" baseType="lpstr">
      <vt:lpstr>等线</vt:lpstr>
      <vt:lpstr>方正姚体</vt:lpstr>
      <vt:lpstr>华文宋体</vt:lpstr>
      <vt:lpstr>华文新魏</vt:lpstr>
      <vt:lpstr>宋体</vt:lpstr>
      <vt:lpstr>微软雅黑</vt:lpstr>
      <vt:lpstr>Arial</vt:lpstr>
      <vt:lpstr>Arial</vt:lpstr>
      <vt:lpstr>Calibri</vt:lpstr>
      <vt:lpstr>Cambria Math</vt:lpstr>
      <vt:lpstr>Monotype Corsiva</vt:lpstr>
      <vt:lpstr>Times New Roman</vt:lpstr>
      <vt:lpstr>Wingdings</vt:lpstr>
      <vt:lpstr>Office 主题</vt:lpstr>
      <vt:lpstr>默认设计模板</vt:lpstr>
      <vt:lpstr>Equation</vt:lpstr>
      <vt:lpstr>基于机器学习的 镍基单晶高温合金材料 数据分析方法研究</vt:lpstr>
      <vt:lpstr>工作进展总览</vt:lpstr>
      <vt:lpstr>基于机器学习的蠕变性能数据关联分析</vt:lpstr>
      <vt:lpstr>49篇文献精读与数据采集与存储</vt:lpstr>
      <vt:lpstr>国际高温合金会议文献数据概况</vt:lpstr>
      <vt:lpstr>高温合金会议文献蠕变数据的解读</vt:lpstr>
      <vt:lpstr>基于文献的数据关联分析与规则提取 —工作思路</vt:lpstr>
      <vt:lpstr>基于主动学习的多层级交互式特征分析方法  </vt:lpstr>
      <vt:lpstr>多层级特征分析方法在蠕变性能数据中的应用</vt:lpstr>
      <vt:lpstr>稀疏属性分析——蠕变性能数据</vt:lpstr>
      <vt:lpstr>相关属性分析——蠕变性能数据</vt:lpstr>
      <vt:lpstr>冗余属性分析——蠕变性能数据</vt:lpstr>
      <vt:lpstr>工作进展总览</vt:lpstr>
      <vt:lpstr>基于聚类的最优回归集成学习方法预测蠕变寿命      —蠕变数据搜集</vt:lpstr>
      <vt:lpstr>PowerPoint 演示文稿</vt:lpstr>
      <vt:lpstr>基于聚类的最优回归集成学习方法预测蠕变寿命      —新属性构造1</vt:lpstr>
      <vt:lpstr>基于聚类的最优回归集成学习方法预测蠕变寿命      —新属性构造2</vt:lpstr>
      <vt:lpstr>基于聚类的最优回归集成学习方法</vt:lpstr>
      <vt:lpstr>蠕变断裂寿命的预测</vt:lpstr>
      <vt:lpstr>工作进展总览</vt:lpstr>
      <vt:lpstr>基于聚类的蠕变性能优劣关联分析与规则抽取</vt:lpstr>
      <vt:lpstr>基于聚类分析的蠕变性能的正反例学习</vt:lpstr>
      <vt:lpstr>蠕变性能优化的规则抽取</vt:lpstr>
      <vt:lpstr>基于蠕变性能的决策树及规则抽取</vt:lpstr>
      <vt:lpstr>基于蠕变性能的决策树（1）及规则抽取</vt:lpstr>
      <vt:lpstr>基于蠕变性能的决策树（2）及规则抽取</vt:lpstr>
      <vt:lpstr>蠕变性能描述因子的重要性</vt:lpstr>
      <vt:lpstr>当前存在的问题和对策</vt:lpstr>
      <vt:lpstr>预计开展工作一 —蠕变新属性的进一步引入和分析</vt:lpstr>
      <vt:lpstr>预计开展工作二 基于贝叶斯网络的合金蠕变构效关系的不确定性推理</vt:lpstr>
      <vt:lpstr>基于贝叶斯网络的合金蠕变构效关系的不确定性推理</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吴 军明</cp:lastModifiedBy>
  <cp:revision>2783</cp:revision>
  <dcterms:created xsi:type="dcterms:W3CDTF">2014-12-26T05:35:01Z</dcterms:created>
  <dcterms:modified xsi:type="dcterms:W3CDTF">2020-02-21T06:15:34Z</dcterms:modified>
</cp:coreProperties>
</file>